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0"/>
  </p:notesMasterIdLst>
  <p:sldIdLst>
    <p:sldId id="264" r:id="rId2"/>
    <p:sldId id="321" r:id="rId3"/>
    <p:sldId id="338" r:id="rId4"/>
    <p:sldId id="340" r:id="rId5"/>
    <p:sldId id="322" r:id="rId6"/>
    <p:sldId id="323" r:id="rId7"/>
    <p:sldId id="324" r:id="rId8"/>
    <p:sldId id="329" r:id="rId9"/>
    <p:sldId id="332" r:id="rId10"/>
    <p:sldId id="331" r:id="rId11"/>
    <p:sldId id="333" r:id="rId12"/>
    <p:sldId id="335" r:id="rId13"/>
    <p:sldId id="336" r:id="rId14"/>
    <p:sldId id="342" r:id="rId15"/>
    <p:sldId id="330" r:id="rId16"/>
    <p:sldId id="337" r:id="rId17"/>
    <p:sldId id="334" r:id="rId18"/>
    <p:sldId id="31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3" autoAdjust="0"/>
    <p:restoredTop sz="73077"/>
  </p:normalViewPr>
  <p:slideViewPr>
    <p:cSldViewPr snapToGrid="0" snapToObjects="1">
      <p:cViewPr varScale="1">
        <p:scale>
          <a:sx n="79" d="100"/>
          <a:sy n="79" d="100"/>
        </p:scale>
        <p:origin x="1792" y="200"/>
      </p:cViewPr>
      <p:guideLst/>
    </p:cSldViewPr>
  </p:slideViewPr>
  <p:notesTextViewPr>
    <p:cViewPr>
      <p:scale>
        <a:sx n="1" d="1"/>
        <a:sy n="1" d="1"/>
      </p:scale>
      <p:origin x="0" y="0"/>
    </p:cViewPr>
  </p:notesTextViewPr>
  <p:notesViewPr>
    <p:cSldViewPr snapToGrid="0" snapToObjects="1">
      <p:cViewPr varScale="1">
        <p:scale>
          <a:sx n="90" d="100"/>
          <a:sy n="90" d="100"/>
        </p:scale>
        <p:origin x="384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A0696-E8A4-5E47-B426-CB2DE1C28947}" type="datetimeFigureOut">
              <a:rPr lang="en-US" smtClean="0"/>
              <a:t>7/23/18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39D37-EB39-9B49-85DF-DD837FDB43E8}" type="slidenum">
              <a:rPr lang="en-US" smtClean="0"/>
              <a:t>‹#›</a:t>
            </a:fld>
            <a:endParaRPr lang="en-US"/>
          </a:p>
        </p:txBody>
      </p:sp>
    </p:spTree>
    <p:extLst>
      <p:ext uri="{BB962C8B-B14F-4D97-AF65-F5344CB8AC3E}">
        <p14:creationId xmlns:p14="http://schemas.microsoft.com/office/powerpoint/2010/main" val="63214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en/users/Kurious-67909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r.library.oregonstate.edu/agreemen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en/users/aamiraimer-250235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photos/VWR6u6zFgXU?utm_source=unsplash&amp;utm_medium=referral&amp;utm_content=creditCopyText"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unsplash.com/?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yphotographic.com/" TargetMode="External"/><Relationship Id="rId7" Type="http://schemas.openxmlformats.org/officeDocument/2006/relationships/hyperlink" Target="https://www.flickr.com/search/?tags=bookauthorFood_and_Agriculture_Organization_of_the_United_Nations_Fisheries_Division_Biology_Branch"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flickr.com/search/?tags=bookauthorFood_and_Agriculture_Organization_of_the_United_Nations_Fishery_Resources_and_Exploitation_Division_Biological_Data_Section" TargetMode="External"/><Relationship Id="rId5" Type="http://schemas.openxmlformats.org/officeDocument/2006/relationships/hyperlink" Target="http://alphastockimages.com/" TargetMode="External"/><Relationship Id="rId4" Type="http://schemas.openxmlformats.org/officeDocument/2006/relationships/hyperlink" Target="http://creativecommons.org/licenses/by-sa/3.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en/users/JuralMin-205145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be in Slide</a:t>
            </a:r>
            <a:r>
              <a:rPr lang="en-US" baseline="0" dirty="0"/>
              <a:t> Master mode to swap out photos. </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0</a:t>
            </a:fld>
            <a:endParaRPr lang="en-US"/>
          </a:p>
        </p:txBody>
      </p:sp>
    </p:spTree>
    <p:extLst>
      <p:ext uri="{BB962C8B-B14F-4D97-AF65-F5344CB8AC3E}">
        <p14:creationId xmlns:p14="http://schemas.microsoft.com/office/powerpoint/2010/main" val="338416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by </a:t>
            </a:r>
            <a:r>
              <a:rPr lang="en-US" sz="1200" b="0" i="0" u="none" strike="noStrike" kern="1200" dirty="0">
                <a:solidFill>
                  <a:schemeClr val="tx1"/>
                </a:solidFill>
                <a:effectLst/>
                <a:latin typeface="+mn-lt"/>
                <a:ea typeface="+mn-ea"/>
                <a:cs typeface="+mn-cs"/>
                <a:hlinkClick r:id="rId3"/>
              </a:rPr>
              <a:t>Kurious</a:t>
            </a:r>
            <a:r>
              <a:rPr lang="en-US" sz="1200" b="0" i="0" u="none" strike="noStrike" kern="1200" dirty="0">
                <a:solidFill>
                  <a:schemeClr val="tx1"/>
                </a:solidFill>
                <a:effectLst/>
                <a:latin typeface="+mn-lt"/>
                <a:ea typeface="+mn-ea"/>
                <a:cs typeface="+mn-cs"/>
              </a:rPr>
              <a:t> in </a:t>
            </a:r>
            <a:r>
              <a:rPr lang="en-US" sz="1200" b="0" i="0" u="none" strike="noStrike" kern="1200" dirty="0" err="1">
                <a:solidFill>
                  <a:schemeClr val="tx1"/>
                </a:solidFill>
                <a:effectLst/>
                <a:latin typeface="+mn-lt"/>
                <a:ea typeface="+mn-ea"/>
                <a:cs typeface="+mn-cs"/>
              </a:rPr>
              <a:t>pixabay.com</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Published in the public domain.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Before pushing the button, stop. Data submissions need some work first. </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10</a:t>
            </a:fld>
            <a:endParaRPr lang="en-US"/>
          </a:p>
        </p:txBody>
      </p:sp>
    </p:spTree>
    <p:extLst>
      <p:ext uri="{BB962C8B-B14F-4D97-AF65-F5344CB8AC3E}">
        <p14:creationId xmlns:p14="http://schemas.microsoft.com/office/powerpoint/2010/main" val="1543163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credits:</a:t>
            </a:r>
          </a:p>
          <a:p>
            <a:r>
              <a:rPr lang="en-US" dirty="0"/>
              <a:t>Logos from Microsoft</a:t>
            </a:r>
            <a:r>
              <a:rPr lang="en-US" baseline="0" dirty="0"/>
              <a:t> excel, Microsoft Word, Microsoft Access</a:t>
            </a:r>
          </a:p>
          <a:p>
            <a:r>
              <a:rPr lang="en-US" dirty="0"/>
              <a:t>Creative Commons Licenses: By </a:t>
            </a:r>
            <a:r>
              <a:rPr lang="en-US" dirty="0" err="1"/>
              <a:t>Shaddim</a:t>
            </a:r>
            <a:r>
              <a:rPr lang="en-US" dirty="0"/>
              <a:t>; original CC license symbols by Creative Commons - https://</a:t>
            </a:r>
            <a:r>
              <a:rPr lang="en-US" dirty="0" err="1"/>
              <a:t>creativecommons.org</a:t>
            </a:r>
            <a:r>
              <a:rPr lang="en-US" dirty="0"/>
              <a:t>/about/downloads/https://</a:t>
            </a:r>
            <a:r>
              <a:rPr lang="en-US" dirty="0" err="1"/>
              <a:t>creativecommons.org</a:t>
            </a:r>
            <a:r>
              <a:rPr lang="en-US" dirty="0"/>
              <a:t>/policies/Original CC license icons licensed under CC BY 4.0, CC BY 4.0, https://</a:t>
            </a:r>
            <a:r>
              <a:rPr lang="en-US" dirty="0" err="1"/>
              <a:t>commons.wikimedia.org</a:t>
            </a:r>
            <a:r>
              <a:rPr lang="en-US" dirty="0"/>
              <a:t>/w/</a:t>
            </a:r>
            <a:r>
              <a:rPr lang="en-US" dirty="0" err="1"/>
              <a:t>index.php?curid</a:t>
            </a:r>
            <a:r>
              <a:rPr lang="en-US" dirty="0"/>
              <a:t>=47247325</a:t>
            </a:r>
          </a:p>
        </p:txBody>
      </p:sp>
      <p:sp>
        <p:nvSpPr>
          <p:cNvPr id="4" name="Slide Number Placeholder 3"/>
          <p:cNvSpPr>
            <a:spLocks noGrp="1"/>
          </p:cNvSpPr>
          <p:nvPr>
            <p:ph type="sldNum" sz="quarter" idx="10"/>
          </p:nvPr>
        </p:nvSpPr>
        <p:spPr/>
        <p:txBody>
          <a:bodyPr/>
          <a:lstStyle/>
          <a:p>
            <a:fld id="{D4A39D37-EB39-9B49-85DF-DD837FDB43E8}" type="slidenum">
              <a:rPr lang="en-US" smtClean="0"/>
              <a:t>11</a:t>
            </a:fld>
            <a:endParaRPr lang="en-US"/>
          </a:p>
        </p:txBody>
      </p:sp>
    </p:spTree>
    <p:extLst>
      <p:ext uri="{BB962C8B-B14F-4D97-AF65-F5344CB8AC3E}">
        <p14:creationId xmlns:p14="http://schemas.microsoft.com/office/powerpoint/2010/main" val="1106050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Creative Commons Licenses: By </a:t>
            </a:r>
            <a:r>
              <a:rPr lang="en-US" dirty="0" err="1"/>
              <a:t>Shaddim</a:t>
            </a:r>
            <a:r>
              <a:rPr lang="en-US" dirty="0"/>
              <a:t>; original CC license symbols by Creative Commons - https://</a:t>
            </a:r>
            <a:r>
              <a:rPr lang="en-US" dirty="0" err="1"/>
              <a:t>creativecommons.org</a:t>
            </a:r>
            <a:r>
              <a:rPr lang="en-US" dirty="0"/>
              <a:t>/about/downloads/https://</a:t>
            </a:r>
            <a:r>
              <a:rPr lang="en-US" dirty="0" err="1"/>
              <a:t>creativecommons.org</a:t>
            </a:r>
            <a:r>
              <a:rPr lang="en-US" dirty="0"/>
              <a:t>/policies/Original CC license icons licensed under CC BY 4.0, CC BY 4.0, https://</a:t>
            </a:r>
            <a:r>
              <a:rPr lang="en-US" dirty="0" err="1"/>
              <a:t>commons.wikimedia.org</a:t>
            </a:r>
            <a:r>
              <a:rPr lang="en-US" dirty="0"/>
              <a:t>/w/</a:t>
            </a:r>
            <a:r>
              <a:rPr lang="en-US" dirty="0" err="1"/>
              <a:t>index.php?curid</a:t>
            </a:r>
            <a:r>
              <a:rPr lang="en-US" dirty="0"/>
              <a:t>=47247325</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13</a:t>
            </a:fld>
            <a:endParaRPr lang="en-US"/>
          </a:p>
        </p:txBody>
      </p:sp>
    </p:spTree>
    <p:extLst>
      <p:ext uri="{BB962C8B-B14F-4D97-AF65-F5344CB8AC3E}">
        <p14:creationId xmlns:p14="http://schemas.microsoft.com/office/powerpoint/2010/main" val="77300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the deposit agreement </a:t>
            </a:r>
            <a:r>
              <a:rPr lang="en-US" sz="1200" b="0" i="0" u="sng" kern="1200" dirty="0">
                <a:solidFill>
                  <a:schemeClr val="tx1"/>
                </a:solidFill>
                <a:effectLst/>
                <a:latin typeface="+mn-lt"/>
                <a:ea typeface="+mn-ea"/>
                <a:cs typeface="+mn-cs"/>
                <a:hlinkClick r:id="rId3"/>
              </a:rPr>
              <a:t>https://ir.library.oregonstate.edu/agreement </a:t>
            </a:r>
            <a:br>
              <a:rPr lang="en-US" sz="1200" b="0" i="0" u="sng" kern="1200" dirty="0">
                <a:solidFill>
                  <a:schemeClr val="tx1"/>
                </a:solidFill>
                <a:effectLst/>
                <a:latin typeface="+mn-lt"/>
                <a:ea typeface="+mn-ea"/>
                <a:cs typeface="+mn-cs"/>
                <a:hlinkClick r:id="rId3"/>
              </a:rPr>
            </a:br>
            <a:endParaRPr lang="en-US" sz="1200" b="0" i="0" u="sng"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Talk about the different </a:t>
            </a:r>
            <a:r>
              <a:rPr lang="en-US" sz="1200" b="0" i="0" u="none" kern="1200" dirty="0" err="1">
                <a:solidFill>
                  <a:schemeClr val="tx1"/>
                </a:solidFill>
                <a:effectLst/>
                <a:latin typeface="+mn-lt"/>
                <a:ea typeface="+mn-ea"/>
                <a:cs typeface="+mn-cs"/>
              </a:rPr>
              <a:t>visibililty</a:t>
            </a:r>
            <a:r>
              <a:rPr lang="en-US" sz="1200" b="0" i="0" u="none" kern="1200" dirty="0">
                <a:solidFill>
                  <a:schemeClr val="tx1"/>
                </a:solidFill>
                <a:effectLst/>
                <a:latin typeface="+mn-lt"/>
                <a:ea typeface="+mn-ea"/>
                <a:cs typeface="+mn-cs"/>
              </a:rPr>
              <a:t> levels and how that</a:t>
            </a:r>
            <a:r>
              <a:rPr lang="en-US" sz="1200" b="0" i="0" u="none" kern="1200" baseline="0" dirty="0">
                <a:solidFill>
                  <a:schemeClr val="tx1"/>
                </a:solidFill>
                <a:effectLst/>
                <a:latin typeface="+mn-lt"/>
                <a:ea typeface="+mn-ea"/>
                <a:cs typeface="+mn-cs"/>
              </a:rPr>
              <a:t> can help you to protect your data. For example, you could have private data, with the metadata being the only thing available, and have good instructions about how people should ask about the dataset. </a:t>
            </a:r>
            <a:endParaRPr lang="en-US" u="none" dirty="0"/>
          </a:p>
        </p:txBody>
      </p:sp>
      <p:sp>
        <p:nvSpPr>
          <p:cNvPr id="4" name="Slide Number Placeholder 3"/>
          <p:cNvSpPr>
            <a:spLocks noGrp="1"/>
          </p:cNvSpPr>
          <p:nvPr>
            <p:ph type="sldNum" sz="quarter" idx="10"/>
          </p:nvPr>
        </p:nvSpPr>
        <p:spPr/>
        <p:txBody>
          <a:bodyPr/>
          <a:lstStyle/>
          <a:p>
            <a:fld id="{D4A39D37-EB39-9B49-85DF-DD837FDB43E8}" type="slidenum">
              <a:rPr lang="en-US" smtClean="0"/>
              <a:t>14</a:t>
            </a:fld>
            <a:endParaRPr lang="en-US"/>
          </a:p>
        </p:txBody>
      </p:sp>
    </p:spTree>
    <p:extLst>
      <p:ext uri="{BB962C8B-B14F-4D97-AF65-F5344CB8AC3E}">
        <p14:creationId xmlns:p14="http://schemas.microsoft.com/office/powerpoint/2010/main" val="728693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by </a:t>
            </a:r>
            <a:r>
              <a:rPr lang="en-US" sz="1200" b="0" i="0" u="none" strike="noStrike" kern="1200" dirty="0">
                <a:solidFill>
                  <a:schemeClr val="tx1"/>
                </a:solidFill>
                <a:effectLst/>
                <a:latin typeface="+mn-lt"/>
                <a:ea typeface="+mn-ea"/>
                <a:cs typeface="+mn-cs"/>
                <a:hlinkClick r:id="rId3"/>
              </a:rPr>
              <a:t>aamiraimer</a:t>
            </a:r>
            <a:r>
              <a:rPr lang="en-US" sz="1200" b="0" i="0" u="none" strike="noStrike" kern="1200" dirty="0">
                <a:solidFill>
                  <a:schemeClr val="tx1"/>
                </a:solidFill>
                <a:effectLst/>
                <a:latin typeface="+mn-lt"/>
                <a:ea typeface="+mn-ea"/>
                <a:cs typeface="+mn-cs"/>
              </a:rPr>
              <a:t> in </a:t>
            </a:r>
            <a:r>
              <a:rPr lang="en-US" sz="1200" b="0" i="0" u="none" strike="noStrike" kern="1200" dirty="0" err="1">
                <a:solidFill>
                  <a:schemeClr val="tx1"/>
                </a:solidFill>
                <a:effectLst/>
                <a:latin typeface="+mn-lt"/>
                <a:ea typeface="+mn-ea"/>
                <a:cs typeface="+mn-cs"/>
              </a:rPr>
              <a:t>pixabay.com</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published under the Public Domain.</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16</a:t>
            </a:fld>
            <a:endParaRPr lang="en-US"/>
          </a:p>
        </p:txBody>
      </p:sp>
    </p:spTree>
    <p:extLst>
      <p:ext uri="{BB962C8B-B14F-4D97-AF65-F5344CB8AC3E}">
        <p14:creationId xmlns:p14="http://schemas.microsoft.com/office/powerpoint/2010/main" val="1309137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17</a:t>
            </a:fld>
            <a:endParaRPr lang="en-US"/>
          </a:p>
        </p:txBody>
      </p:sp>
    </p:spTree>
    <p:extLst>
      <p:ext uri="{BB962C8B-B14F-4D97-AF65-F5344CB8AC3E}">
        <p14:creationId xmlns:p14="http://schemas.microsoft.com/office/powerpoint/2010/main" val="11527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a:t>
            </a:r>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Teddy Kelley</a:t>
            </a:r>
            <a:r>
              <a:rPr lang="en-US" sz="1200" b="0" i="0" kern="1200" dirty="0">
                <a:solidFill>
                  <a:schemeClr val="tx1"/>
                </a:solidFill>
                <a:effectLst/>
                <a:latin typeface="+mn-lt"/>
                <a:ea typeface="+mn-ea"/>
                <a:cs typeface="+mn-cs"/>
              </a:rPr>
              <a:t> on </a:t>
            </a:r>
            <a:r>
              <a:rPr lang="en-US" sz="1200" b="0" i="0" kern="1200" dirty="0">
                <a:solidFill>
                  <a:schemeClr val="tx1"/>
                </a:solidFill>
                <a:effectLst/>
                <a:latin typeface="+mn-lt"/>
                <a:ea typeface="+mn-ea"/>
                <a:cs typeface="+mn-cs"/>
                <a:hlinkClick r:id="rId4"/>
              </a:rPr>
              <a:t>Unsplash</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a:t>
            </a:fld>
            <a:endParaRPr lang="en-US"/>
          </a:p>
        </p:txBody>
      </p:sp>
    </p:spTree>
    <p:extLst>
      <p:ext uri="{BB962C8B-B14F-4D97-AF65-F5344CB8AC3E}">
        <p14:creationId xmlns:p14="http://schemas.microsoft.com/office/powerpoint/2010/main" val="46412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By Roche DG, </a:t>
            </a:r>
            <a:r>
              <a:rPr lang="en-US" dirty="0" err="1"/>
              <a:t>Lanfear</a:t>
            </a:r>
            <a:r>
              <a:rPr lang="en-US" dirty="0"/>
              <a:t> R, Binning SA, </a:t>
            </a:r>
            <a:r>
              <a:rPr lang="en-US" dirty="0" err="1"/>
              <a:t>Haff</a:t>
            </a:r>
            <a:r>
              <a:rPr lang="en-US" dirty="0"/>
              <a:t> TM, </a:t>
            </a:r>
            <a:r>
              <a:rPr lang="en-US" dirty="0" err="1"/>
              <a:t>Schwanz</a:t>
            </a:r>
            <a:r>
              <a:rPr lang="en-US" dirty="0"/>
              <a:t> LE, et al. (2014) [CC BY 4.0 (https://</a:t>
            </a:r>
            <a:r>
              <a:rPr lang="en-US" dirty="0" err="1"/>
              <a:t>creativecommons.org</a:t>
            </a:r>
            <a:r>
              <a:rPr lang="en-US" dirty="0"/>
              <a:t>/licenses/by/4.0)], via Wikimedia Commons</a:t>
            </a:r>
          </a:p>
        </p:txBody>
      </p:sp>
      <p:sp>
        <p:nvSpPr>
          <p:cNvPr id="4" name="Slide Number Placeholder 3"/>
          <p:cNvSpPr>
            <a:spLocks noGrp="1"/>
          </p:cNvSpPr>
          <p:nvPr>
            <p:ph type="sldNum" sz="quarter" idx="10"/>
          </p:nvPr>
        </p:nvSpPr>
        <p:spPr/>
        <p:txBody>
          <a:bodyPr/>
          <a:lstStyle/>
          <a:p>
            <a:fld id="{D4A39D37-EB39-9B49-85DF-DD837FDB43E8}" type="slidenum">
              <a:rPr lang="en-US" smtClean="0"/>
              <a:t>2</a:t>
            </a:fld>
            <a:endParaRPr lang="en-US"/>
          </a:p>
        </p:txBody>
      </p:sp>
    </p:spTree>
    <p:extLst>
      <p:ext uri="{BB962C8B-B14F-4D97-AF65-F5344CB8AC3E}">
        <p14:creationId xmlns:p14="http://schemas.microsoft.com/office/powerpoint/2010/main" val="1815767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credits</a:t>
            </a:r>
          </a:p>
          <a:p>
            <a:r>
              <a:rPr lang="en-US" dirty="0"/>
              <a:t>Plan: </a:t>
            </a:r>
            <a:r>
              <a:rPr lang="en-US" sz="1200" b="0" i="0" kern="1200" dirty="0">
                <a:solidFill>
                  <a:schemeClr val="tx1"/>
                </a:solidFill>
                <a:effectLst/>
                <a:latin typeface="+mn-lt"/>
                <a:ea typeface="+mn-ea"/>
                <a:cs typeface="+mn-cs"/>
              </a:rPr>
              <a:t>by </a:t>
            </a:r>
            <a:r>
              <a:rPr lang="en-US" sz="1200" b="0" i="0" u="none" strike="noStrike" kern="1200" dirty="0">
                <a:solidFill>
                  <a:schemeClr val="tx1"/>
                </a:solidFill>
                <a:effectLst/>
                <a:latin typeface="+mn-lt"/>
                <a:ea typeface="+mn-ea"/>
                <a:cs typeface="+mn-cs"/>
                <a:hlinkClick r:id="rId3"/>
              </a:rPr>
              <a:t>Nick Youngson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CC BY-SA 3.0</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Alpha Stock Images</a:t>
            </a:r>
            <a:r>
              <a:rPr lang="en-US" sz="1200" b="0" i="0" u="none" strike="noStrike" kern="1200" dirty="0">
                <a:solidFill>
                  <a:schemeClr val="tx1"/>
                </a:solidFill>
                <a:effectLst/>
                <a:latin typeface="+mn-lt"/>
                <a:ea typeface="+mn-ea"/>
                <a:cs typeface="+mn-cs"/>
              </a:rPr>
              <a:t> http://creative-commons-</a:t>
            </a:r>
            <a:r>
              <a:rPr lang="en-US" sz="1200" b="0" i="0" u="none" strike="noStrike" kern="1200" dirty="0" err="1">
                <a:solidFill>
                  <a:schemeClr val="tx1"/>
                </a:solidFill>
                <a:effectLst/>
                <a:latin typeface="+mn-lt"/>
                <a:ea typeface="+mn-ea"/>
                <a:cs typeface="+mn-cs"/>
              </a:rPr>
              <a:t>images.com</a:t>
            </a:r>
            <a:r>
              <a:rPr lang="en-US" sz="1200" b="0" i="0" u="none" strike="noStrike" kern="1200" dirty="0">
                <a:solidFill>
                  <a:schemeClr val="tx1"/>
                </a:solidFill>
                <a:effectLst/>
                <a:latin typeface="+mn-lt"/>
                <a:ea typeface="+mn-ea"/>
                <a:cs typeface="+mn-cs"/>
              </a:rPr>
              <a:t>/handwriting/p/</a:t>
            </a:r>
            <a:r>
              <a:rPr lang="en-US" sz="1200" b="0" i="0" u="none" strike="noStrike" kern="1200" dirty="0" err="1">
                <a:solidFill>
                  <a:schemeClr val="tx1"/>
                </a:solidFill>
                <a:effectLst/>
                <a:latin typeface="+mn-lt"/>
                <a:ea typeface="+mn-ea"/>
                <a:cs typeface="+mn-cs"/>
              </a:rPr>
              <a:t>plan.html</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Bibliography” by </a:t>
            </a:r>
            <a:r>
              <a:rPr lang="en-US" sz="1200" b="0" i="0" u="none" strike="noStrike" kern="1200" dirty="0">
                <a:solidFill>
                  <a:schemeClr val="tx1"/>
                </a:solidFill>
                <a:effectLst/>
                <a:latin typeface="+mn-lt"/>
                <a:ea typeface="+mn-ea"/>
                <a:cs typeface="+mn-cs"/>
                <a:hlinkClick r:id="rId6"/>
              </a:rPr>
              <a:t>Food and Agriculture Organization of the United Nations. Fishery Resources and Exploitation Division. Biological Data Section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a:rPr>
              <a:t>Food and Agriculture Organization of the United Nations. Fisheries Division. Biology Branch</a:t>
            </a:r>
            <a:r>
              <a:rPr lang="en-US" sz="1200" b="0" i="0" u="none" strike="noStrike" kern="1200" dirty="0">
                <a:solidFill>
                  <a:schemeClr val="tx1"/>
                </a:solidFill>
                <a:effectLst/>
                <a:latin typeface="+mn-lt"/>
                <a:ea typeface="+mn-ea"/>
                <a:cs typeface="+mn-cs"/>
              </a:rPr>
              <a:t> No known copyright restrictions. https://</a:t>
            </a:r>
            <a:r>
              <a:rPr lang="en-US" sz="1200" b="0" i="0" u="none" strike="noStrike" kern="1200" dirty="0" err="1">
                <a:solidFill>
                  <a:schemeClr val="tx1"/>
                </a:solidFill>
                <a:effectLst/>
                <a:latin typeface="+mn-lt"/>
                <a:ea typeface="+mn-ea"/>
                <a:cs typeface="+mn-cs"/>
              </a:rPr>
              <a:t>www.flickr.com</a:t>
            </a:r>
            <a:r>
              <a:rPr lang="en-US" sz="1200" b="0" i="0" u="none" strike="noStrike" kern="1200" dirty="0">
                <a:solidFill>
                  <a:schemeClr val="tx1"/>
                </a:solidFill>
                <a:effectLst/>
                <a:latin typeface="+mn-lt"/>
                <a:ea typeface="+mn-ea"/>
                <a:cs typeface="+mn-cs"/>
              </a:rPr>
              <a:t>/photos/</a:t>
            </a:r>
            <a:r>
              <a:rPr lang="en-US" sz="1200" b="0" i="0" u="none" strike="noStrike" kern="1200" dirty="0" err="1">
                <a:solidFill>
                  <a:schemeClr val="tx1"/>
                </a:solidFill>
                <a:effectLst/>
                <a:latin typeface="+mn-lt"/>
                <a:ea typeface="+mn-ea"/>
                <a:cs typeface="+mn-cs"/>
              </a:rPr>
              <a:t>internetarchivebookimages</a:t>
            </a:r>
            <a:r>
              <a:rPr lang="en-US" sz="1200" b="0" i="0" u="none" strike="noStrike" kern="1200" dirty="0">
                <a:solidFill>
                  <a:schemeClr val="tx1"/>
                </a:solidFill>
                <a:effectLst/>
                <a:latin typeface="+mn-lt"/>
                <a:ea typeface="+mn-ea"/>
                <a:cs typeface="+mn-cs"/>
              </a:rPr>
              <a:t>/20804980132/in/</a:t>
            </a:r>
            <a:r>
              <a:rPr lang="en-US" sz="1200" b="0" i="0" u="none" strike="noStrike" kern="1200" dirty="0" err="1">
                <a:solidFill>
                  <a:schemeClr val="tx1"/>
                </a:solidFill>
                <a:effectLst/>
                <a:latin typeface="+mn-lt"/>
                <a:ea typeface="+mn-ea"/>
                <a:cs typeface="+mn-cs"/>
              </a:rPr>
              <a:t>photostream</a:t>
            </a:r>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Preserve: by </a:t>
            </a:r>
            <a:r>
              <a:rPr lang="en-US" sz="1200" b="0" i="0" u="none" strike="noStrike" kern="1200" dirty="0" err="1">
                <a:solidFill>
                  <a:schemeClr val="tx1"/>
                </a:solidFill>
                <a:effectLst/>
                <a:latin typeface="+mn-lt"/>
                <a:ea typeface="+mn-ea"/>
                <a:cs typeface="+mn-cs"/>
              </a:rPr>
              <a:t>HomeMaker</a:t>
            </a:r>
            <a:r>
              <a:rPr lang="en-US" sz="1200" b="0" i="0" u="none" strike="noStrike" kern="1200" dirty="0">
                <a:solidFill>
                  <a:schemeClr val="tx1"/>
                </a:solidFill>
                <a:effectLst/>
                <a:latin typeface="+mn-lt"/>
                <a:ea typeface="+mn-ea"/>
                <a:cs typeface="+mn-cs"/>
              </a:rPr>
              <a:t> in </a:t>
            </a:r>
            <a:r>
              <a:rPr lang="en-US" sz="1200" b="0" i="0" u="none" strike="noStrike" kern="1200" dirty="0" err="1">
                <a:solidFill>
                  <a:schemeClr val="tx1"/>
                </a:solidFill>
                <a:effectLst/>
                <a:latin typeface="+mn-lt"/>
                <a:ea typeface="+mn-ea"/>
                <a:cs typeface="+mn-cs"/>
              </a:rPr>
              <a:t>pixabay.com</a:t>
            </a:r>
            <a:r>
              <a:rPr lang="en-US" sz="1200" b="0" i="0" u="none" strike="noStrike" kern="1200" dirty="0">
                <a:solidFill>
                  <a:schemeClr val="tx1"/>
                </a:solidFill>
                <a:effectLst/>
                <a:latin typeface="+mn-lt"/>
                <a:ea typeface="+mn-ea"/>
                <a:cs typeface="+mn-cs"/>
              </a:rPr>
              <a:t> Published on the Public Domain. </a:t>
            </a:r>
          </a:p>
          <a:p>
            <a:r>
              <a:rPr lang="en-US" sz="1200" b="0" i="0" u="none" strike="noStrike" kern="1200" dirty="0">
                <a:solidFill>
                  <a:schemeClr val="tx1"/>
                </a:solidFill>
                <a:effectLst/>
                <a:latin typeface="+mn-lt"/>
                <a:ea typeface="+mn-ea"/>
                <a:cs typeface="+mn-cs"/>
              </a:rPr>
              <a:t>Umbrella: by </a:t>
            </a:r>
            <a:r>
              <a:rPr lang="ko-KR" altLang="en-US" sz="1200" b="0" i="0" kern="1200" dirty="0">
                <a:solidFill>
                  <a:schemeClr val="tx1"/>
                </a:solidFill>
                <a:effectLst/>
                <a:latin typeface="+mn-lt"/>
                <a:ea typeface="+mn-ea"/>
                <a:cs typeface="+mn-cs"/>
              </a:rPr>
              <a:t> 지우 황</a:t>
            </a:r>
            <a:r>
              <a:rPr lang="en-US" altLang="ko-KR" sz="1200" b="0" i="0" kern="1200" dirty="0">
                <a:solidFill>
                  <a:schemeClr val="tx1"/>
                </a:solidFill>
                <a:effectLst/>
                <a:latin typeface="+mn-lt"/>
                <a:ea typeface="+mn-ea"/>
                <a:cs typeface="+mn-cs"/>
              </a:rPr>
              <a:t> in </a:t>
            </a:r>
            <a:r>
              <a:rPr lang="en-US" altLang="ko-KR" sz="1200" b="0" i="0" kern="1200" dirty="0" err="1">
                <a:solidFill>
                  <a:schemeClr val="tx1"/>
                </a:solidFill>
                <a:effectLst/>
                <a:latin typeface="+mn-lt"/>
                <a:ea typeface="+mn-ea"/>
                <a:cs typeface="+mn-cs"/>
              </a:rPr>
              <a:t>flickr</a:t>
            </a:r>
            <a:r>
              <a:rPr lang="en-US" altLang="ko-KR" sz="1200" b="0" i="0" kern="1200" dirty="0">
                <a:solidFill>
                  <a:schemeClr val="tx1"/>
                </a:solidFill>
                <a:effectLst/>
                <a:latin typeface="+mn-lt"/>
                <a:ea typeface="+mn-ea"/>
                <a:cs typeface="+mn-cs"/>
              </a:rPr>
              <a:t>. Published as CC-BY https://</a:t>
            </a:r>
            <a:r>
              <a:rPr lang="en-US" altLang="ko-KR" sz="1200" b="0" i="0" kern="1200" dirty="0" err="1">
                <a:solidFill>
                  <a:schemeClr val="tx1"/>
                </a:solidFill>
                <a:effectLst/>
                <a:latin typeface="+mn-lt"/>
                <a:ea typeface="+mn-ea"/>
                <a:cs typeface="+mn-cs"/>
              </a:rPr>
              <a:t>www.flickr.com</a:t>
            </a:r>
            <a:r>
              <a:rPr lang="en-US" altLang="ko-KR" sz="1200" b="0" i="0" kern="1200" dirty="0">
                <a:solidFill>
                  <a:schemeClr val="tx1"/>
                </a:solidFill>
                <a:effectLst/>
                <a:latin typeface="+mn-lt"/>
                <a:ea typeface="+mn-ea"/>
                <a:cs typeface="+mn-cs"/>
              </a:rPr>
              <a:t>/photos/100477638@N03/10204741904</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3</a:t>
            </a:fld>
            <a:endParaRPr lang="en-US"/>
          </a:p>
        </p:txBody>
      </p:sp>
    </p:spTree>
    <p:extLst>
      <p:ext uri="{BB962C8B-B14F-4D97-AF65-F5344CB8AC3E}">
        <p14:creationId xmlns:p14="http://schemas.microsoft.com/office/powerpoint/2010/main" val="846479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www.openaire.eu</a:t>
            </a:r>
            <a:r>
              <a:rPr lang="en-US" dirty="0"/>
              <a:t>/</a:t>
            </a:r>
            <a:r>
              <a:rPr lang="en-US" dirty="0" err="1"/>
              <a:t>opendatapilot</a:t>
            </a:r>
            <a:r>
              <a:rPr lang="en-US" dirty="0"/>
              <a:t>-repository</a:t>
            </a:r>
          </a:p>
        </p:txBody>
      </p:sp>
      <p:sp>
        <p:nvSpPr>
          <p:cNvPr id="4" name="Slide Number Placeholder 3"/>
          <p:cNvSpPr>
            <a:spLocks noGrp="1"/>
          </p:cNvSpPr>
          <p:nvPr>
            <p:ph type="sldNum" sz="quarter" idx="10"/>
          </p:nvPr>
        </p:nvSpPr>
        <p:spPr/>
        <p:txBody>
          <a:bodyPr/>
          <a:lstStyle/>
          <a:p>
            <a:fld id="{D4A39D37-EB39-9B49-85DF-DD837FDB43E8}" type="slidenum">
              <a:rPr lang="en-US" smtClean="0"/>
              <a:t>4</a:t>
            </a:fld>
            <a:endParaRPr lang="en-US"/>
          </a:p>
        </p:txBody>
      </p:sp>
    </p:spTree>
    <p:extLst>
      <p:ext uri="{BB962C8B-B14F-4D97-AF65-F5344CB8AC3E}">
        <p14:creationId xmlns:p14="http://schemas.microsoft.com/office/powerpoint/2010/main" val="96686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www.openaire.eu</a:t>
            </a:r>
            <a:r>
              <a:rPr lang="en-US" dirty="0"/>
              <a:t>/</a:t>
            </a:r>
            <a:r>
              <a:rPr lang="en-US" dirty="0" err="1"/>
              <a:t>opendatapilot</a:t>
            </a:r>
            <a:r>
              <a:rPr lang="en-US" dirty="0"/>
              <a:t>-repository</a:t>
            </a:r>
          </a:p>
        </p:txBody>
      </p:sp>
      <p:sp>
        <p:nvSpPr>
          <p:cNvPr id="4" name="Slide Number Placeholder 3"/>
          <p:cNvSpPr>
            <a:spLocks noGrp="1"/>
          </p:cNvSpPr>
          <p:nvPr>
            <p:ph type="sldNum" sz="quarter" idx="10"/>
          </p:nvPr>
        </p:nvSpPr>
        <p:spPr/>
        <p:txBody>
          <a:bodyPr/>
          <a:lstStyle/>
          <a:p>
            <a:fld id="{D4A39D37-EB39-9B49-85DF-DD837FDB43E8}" type="slidenum">
              <a:rPr lang="en-US" smtClean="0"/>
              <a:t>5</a:t>
            </a:fld>
            <a:endParaRPr lang="en-US"/>
          </a:p>
        </p:txBody>
      </p:sp>
    </p:spTree>
    <p:extLst>
      <p:ext uri="{BB962C8B-B14F-4D97-AF65-F5344CB8AC3E}">
        <p14:creationId xmlns:p14="http://schemas.microsoft.com/office/powerpoint/2010/main" val="28404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credits:</a:t>
            </a:r>
            <a:r>
              <a:rPr lang="en-US" baseline="0" dirty="0"/>
              <a:t> </a:t>
            </a:r>
          </a:p>
          <a:p>
            <a:r>
              <a:rPr lang="en-US" baseline="0" dirty="0"/>
              <a:t>Computer by </a:t>
            </a:r>
            <a:r>
              <a:rPr lang="en-US" sz="1200" b="0" i="0" u="none" strike="noStrike" kern="1200" dirty="0">
                <a:solidFill>
                  <a:schemeClr val="tx1"/>
                </a:solidFill>
                <a:effectLst/>
                <a:latin typeface="+mn-lt"/>
                <a:ea typeface="+mn-ea"/>
                <a:cs typeface="+mn-cs"/>
                <a:hlinkClick r:id="rId3"/>
              </a:rPr>
              <a:t>JuralMin</a:t>
            </a:r>
            <a:r>
              <a:rPr lang="en-US" sz="1200" b="0" i="0" u="none" strike="noStrike" kern="1200" dirty="0">
                <a:solidFill>
                  <a:schemeClr val="tx1"/>
                </a:solidFill>
                <a:effectLst/>
                <a:latin typeface="+mn-lt"/>
                <a:ea typeface="+mn-ea"/>
                <a:cs typeface="+mn-cs"/>
              </a:rPr>
              <a:t> in </a:t>
            </a:r>
            <a:r>
              <a:rPr lang="en-US" sz="1200" b="0" i="0" u="none" strike="noStrike" kern="1200" dirty="0" err="1">
                <a:solidFill>
                  <a:schemeClr val="tx1"/>
                </a:solidFill>
                <a:effectLst/>
                <a:latin typeface="+mn-lt"/>
                <a:ea typeface="+mn-ea"/>
                <a:cs typeface="+mn-cs"/>
              </a:rPr>
              <a:t>pixabay.com</a:t>
            </a:r>
            <a:r>
              <a:rPr lang="en-US" sz="1200" b="0" i="0" u="none" strike="noStrike" kern="1200" dirty="0">
                <a:solidFill>
                  <a:schemeClr val="tx1"/>
                </a:solidFill>
                <a:effectLst/>
                <a:latin typeface="+mn-lt"/>
                <a:ea typeface="+mn-ea"/>
                <a:cs typeface="+mn-cs"/>
              </a:rPr>
              <a:t>. Licensed in the public domain.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Cloud: by </a:t>
            </a:r>
            <a:r>
              <a:rPr lang="en-US" dirty="0" err="1"/>
              <a:t>rawpixel</a:t>
            </a:r>
            <a:r>
              <a:rPr lang="en-US" dirty="0"/>
              <a:t> in </a:t>
            </a:r>
            <a:r>
              <a:rPr lang="en-US" dirty="0" err="1"/>
              <a:t>pixabay.com</a:t>
            </a:r>
            <a:r>
              <a:rPr lang="en-US" dirty="0"/>
              <a:t>. Licensed in</a:t>
            </a:r>
            <a:r>
              <a:rPr lang="en-US" baseline="0" dirty="0"/>
              <a:t> the public domain.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Journal: See page for author [Public domain], via Wikimedia Commons https://</a:t>
            </a:r>
            <a:r>
              <a:rPr lang="en-US" baseline="0" dirty="0" err="1"/>
              <a:t>commons.wikimedia.org</a:t>
            </a:r>
            <a:r>
              <a:rPr lang="en-US" baseline="0" dirty="0"/>
              <a:t>/wiki/File:Journal_Delam%C3%A9therie.JPG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Source: http://</a:t>
            </a:r>
            <a:r>
              <a:rPr lang="en-US" baseline="0" dirty="0" err="1"/>
              <a:t>www.dcc.ac.uk</a:t>
            </a:r>
            <a:r>
              <a:rPr lang="en-US" baseline="0" dirty="0"/>
              <a:t>/resources/how-guides-checklists/where-keep-research-data/where-keep-research-data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6</a:t>
            </a:fld>
            <a:endParaRPr lang="en-US"/>
          </a:p>
        </p:txBody>
      </p:sp>
    </p:spTree>
    <p:extLst>
      <p:ext uri="{BB962C8B-B14F-4D97-AF65-F5344CB8AC3E}">
        <p14:creationId xmlns:p14="http://schemas.microsoft.com/office/powerpoint/2010/main" val="1262271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https://</a:t>
            </a:r>
            <a:r>
              <a:rPr lang="en-US" baseline="0" dirty="0" err="1"/>
              <a:t>ir.library.oregonstate.edu</a:t>
            </a:r>
            <a:r>
              <a:rPr lang="en-US" baseline="0" dirty="0"/>
              <a:t>/</a:t>
            </a:r>
          </a:p>
          <a:p>
            <a:endParaRPr lang="en-US" baseline="0" dirty="0"/>
          </a:p>
          <a:p>
            <a:r>
              <a:rPr lang="en-US" baseline="0" dirty="0"/>
              <a:t>Navigate to the about page. Talk about the types of materials that can be submitted (</a:t>
            </a:r>
            <a:r>
              <a:rPr lang="en-US" sz="1200" b="0" i="0" kern="1200" dirty="0">
                <a:solidFill>
                  <a:schemeClr val="tx1"/>
                </a:solidFill>
                <a:effectLst/>
                <a:latin typeface="+mn-lt"/>
                <a:ea typeface="+mn-ea"/>
                <a:cs typeface="+mn-cs"/>
              </a:rPr>
              <a:t>research, scholarship, and historical records);</a:t>
            </a:r>
            <a:r>
              <a:rPr lang="en-US" sz="1200" b="0" i="0" kern="1200" baseline="0" dirty="0">
                <a:solidFill>
                  <a:schemeClr val="tx1"/>
                </a:solidFill>
                <a:effectLst/>
                <a:latin typeface="+mn-lt"/>
                <a:ea typeface="+mn-ea"/>
                <a:cs typeface="+mn-cs"/>
              </a:rPr>
              <a:t> talk about who can submit items (OSU community); talk about benefits of submitting materials at SA@OSU; Talk about access</a:t>
            </a:r>
            <a:r>
              <a:rPr lang="en-US" baseline="0" dirty="0"/>
              <a:t> </a:t>
            </a:r>
          </a:p>
          <a:p>
            <a:endParaRPr lang="en-US" baseline="0" dirty="0"/>
          </a:p>
          <a:p>
            <a:r>
              <a:rPr lang="en-US" baseline="0" dirty="0"/>
              <a:t>Navigate to the Help page: talk about the user guide and the contact form. </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7</a:t>
            </a:fld>
            <a:endParaRPr lang="en-US"/>
          </a:p>
        </p:txBody>
      </p:sp>
    </p:spTree>
    <p:extLst>
      <p:ext uri="{BB962C8B-B14F-4D97-AF65-F5344CB8AC3E}">
        <p14:creationId xmlns:p14="http://schemas.microsoft.com/office/powerpoint/2010/main" val="1213948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a:t>
            </a:r>
          </a:p>
          <a:p>
            <a:r>
              <a:rPr lang="en-US" dirty="0"/>
              <a:t>Magnifying</a:t>
            </a:r>
            <a:r>
              <a:rPr lang="en-US" baseline="0" dirty="0"/>
              <a:t> glass: by </a:t>
            </a:r>
            <a:r>
              <a:rPr lang="en-US" baseline="0" dirty="0" err="1"/>
              <a:t>coyot</a:t>
            </a:r>
            <a:r>
              <a:rPr lang="en-US" baseline="0" dirty="0"/>
              <a:t> in </a:t>
            </a:r>
            <a:r>
              <a:rPr lang="en-US" baseline="0" dirty="0" err="1"/>
              <a:t>pixabay.com</a:t>
            </a:r>
            <a:r>
              <a:rPr lang="en-US" baseline="0" dirty="0"/>
              <a:t>. Published in the public domain. </a:t>
            </a:r>
          </a:p>
          <a:p>
            <a:r>
              <a:rPr lang="en-US" baseline="0" dirty="0"/>
              <a:t>Search engines: logos of Google, DuckDuckGo and Bing</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8</a:t>
            </a:fld>
            <a:endParaRPr lang="en-US"/>
          </a:p>
        </p:txBody>
      </p:sp>
    </p:spTree>
    <p:extLst>
      <p:ext uri="{BB962C8B-B14F-4D97-AF65-F5344CB8AC3E}">
        <p14:creationId xmlns:p14="http://schemas.microsoft.com/office/powerpoint/2010/main" val="812978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sp>
        <p:nvSpPr>
          <p:cNvPr id="11" name="Rectangle 10"/>
          <p:cNvSpPr/>
          <p:nvPr userDrawn="1"/>
        </p:nvSpPr>
        <p:spPr>
          <a:xfrm>
            <a:off x="0" y="0"/>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hasCustomPrompt="1"/>
          </p:nvPr>
        </p:nvSpPr>
        <p:spPr>
          <a:xfrm>
            <a:off x="0" y="0"/>
            <a:ext cx="12192000" cy="5588000"/>
          </a:xfrm>
        </p:spPr>
        <p:txBody>
          <a:bodyPr/>
          <a:lstStyle>
            <a:lvl1pPr marL="0" indent="0">
              <a:buNone/>
              <a:defRPr baseline="0">
                <a:solidFill>
                  <a:schemeClr val="bg1">
                    <a:lumMod val="65000"/>
                  </a:schemeClr>
                </a:solidFill>
              </a:defRPr>
            </a:lvl1pPr>
          </a:lstStyle>
          <a:p>
            <a:r>
              <a:rPr lang="en-US" dirty="0"/>
              <a:t>Insert Picture Background</a:t>
            </a:r>
          </a:p>
        </p:txBody>
      </p:sp>
      <p:sp>
        <p:nvSpPr>
          <p:cNvPr id="4" name="Rectangle 3"/>
          <p:cNvSpPr/>
          <p:nvPr userDrawn="1"/>
        </p:nvSpPr>
        <p:spPr>
          <a:xfrm>
            <a:off x="0" y="5587320"/>
            <a:ext cx="12192000" cy="127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637759"/>
            <a:ext cx="5375563"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0781" y="5692095"/>
            <a:ext cx="3270437" cy="1044748"/>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4" name="Slide Number Placeholder 3"/>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aseline="0">
                <a:solidFill>
                  <a:schemeClr val="tx2"/>
                </a:solidFill>
                <a:latin typeface="Kievit Offc" panose="020B0504030101020102" pitchFamily="34" charset="0"/>
              </a:defRPr>
            </a:lvl1pPr>
            <a:lvl2pPr>
              <a:defRPr sz="2800" baseline="0">
                <a:solidFill>
                  <a:schemeClr val="tx2"/>
                </a:solidFill>
                <a:latin typeface="Kievit Offc" panose="020B0504030101020102" pitchFamily="34" charset="0"/>
              </a:defRPr>
            </a:lvl2pPr>
            <a:lvl3pPr>
              <a:defRPr sz="2400" baseline="0">
                <a:solidFill>
                  <a:schemeClr val="tx2"/>
                </a:solidFill>
                <a:latin typeface="Kievit Offc" panose="020B0504030101020102" pitchFamily="34" charset="0"/>
              </a:defRPr>
            </a:lvl3pPr>
            <a:lvl4pPr>
              <a:defRPr sz="2000" baseline="0">
                <a:solidFill>
                  <a:schemeClr val="tx2"/>
                </a:solidFill>
                <a:latin typeface="Kievit Offc" panose="020B0504030101020102" pitchFamily="34" charset="0"/>
              </a:defRPr>
            </a:lvl4pPr>
            <a:lvl5pPr>
              <a:defRPr sz="2000" baseline="0">
                <a:solidFill>
                  <a:schemeClr val="tx2"/>
                </a:solidFill>
                <a:latin typeface="Kievit Offc" panose="020B0504030101020102"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9150" y="5493828"/>
            <a:ext cx="3314705" cy="1058890"/>
          </a:xfrm>
          <a:prstGeom prst="rect">
            <a:avLst/>
          </a:prstGeom>
        </p:spPr>
      </p:pic>
    </p:spTree>
    <p:extLst>
      <p:ext uri="{BB962C8B-B14F-4D97-AF65-F5344CB8AC3E}">
        <p14:creationId xmlns:p14="http://schemas.microsoft.com/office/powerpoint/2010/main" val="1525237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6685" y="5493964"/>
            <a:ext cx="3270437" cy="1044748"/>
          </a:xfrm>
          <a:prstGeom prst="rect">
            <a:avLst/>
          </a:prstGeom>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College or department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0396" y="5347017"/>
            <a:ext cx="3483016" cy="1433781"/>
          </a:xfrm>
          <a:prstGeom prst="rect">
            <a:avLst/>
          </a:prstGeom>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Kievit Offc" panose="020B0504030101020102" pitchFamily="34" charset="0"/>
              </a:defRPr>
            </a:lvl1pPr>
            <a:lvl2pPr>
              <a:defRPr>
                <a:solidFill>
                  <a:schemeClr val="tx2"/>
                </a:solidFill>
                <a:latin typeface="Kievit Offc" panose="020B0504030101020102" pitchFamily="34" charset="0"/>
              </a:defRPr>
            </a:lvl2pPr>
            <a:lvl3pPr>
              <a:defRPr>
                <a:solidFill>
                  <a:schemeClr val="tx2"/>
                </a:solidFill>
                <a:latin typeface="Kievit Offc" panose="020B0504030101020102" pitchFamily="34" charset="0"/>
              </a:defRPr>
            </a:lvl3pPr>
            <a:lvl4pPr>
              <a:defRPr>
                <a:solidFill>
                  <a:schemeClr val="tx2"/>
                </a:solidFill>
                <a:latin typeface="Kievit Offc" panose="020B0504030101020102" pitchFamily="34" charset="0"/>
              </a:defRPr>
            </a:lvl4pPr>
            <a:lvl5pPr>
              <a:defRPr>
                <a:solidFill>
                  <a:schemeClr val="tx2"/>
                </a:solidFill>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lumMod val="50000"/>
                  </a:schemeClr>
                </a:solidFill>
                <a:latin typeface="Kievit Offc" panose="020B050403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9" name="Slide Number Placeholder 8"/>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endParaRPr lang="en-US" dirty="0"/>
          </a:p>
        </p:txBody>
      </p:sp>
      <p:sp>
        <p:nvSpPr>
          <p:cNvPr id="5" name="Slide Number Placeholder 4"/>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228600" y="209550"/>
            <a:ext cx="11725275" cy="642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tx2"/>
                </a:solidFill>
                <a:latin typeface="KievitPro-Regular" charset="0"/>
              </a:defRPr>
            </a:lvl1pPr>
          </a:lstStyle>
          <a:p>
            <a:r>
              <a:rPr lang="en-US" dirty="0"/>
              <a:t>OREGON STATE UNIVERSITY</a:t>
            </a:r>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tx2"/>
                </a:solidFill>
                <a:latin typeface="KievitPro-Regular" charset="0"/>
              </a:defRPr>
            </a:lvl1p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03" r:id="rId1"/>
    <p:sldLayoutId id="2147483649" r:id="rId2"/>
    <p:sldLayoutId id="2147483677" r:id="rId3"/>
    <p:sldLayoutId id="2147483678" r:id="rId4"/>
    <p:sldLayoutId id="2147483681" r:id="rId5"/>
    <p:sldLayoutId id="2147483669" r:id="rId6"/>
    <p:sldLayoutId id="2147483687" r:id="rId7"/>
    <p:sldLayoutId id="2147483690" r:id="rId8"/>
    <p:sldLayoutId id="2147483693" r:id="rId9"/>
    <p:sldLayoutId id="2147483696" r:id="rId10"/>
    <p:sldLayoutId id="2147483699" r:id="rId11"/>
    <p:sldLayoutId id="2147483702" r:id="rId12"/>
  </p:sldLayoutIdLst>
  <p:hf hdr="0" dt="0"/>
  <p:txStyles>
    <p:titleStyle>
      <a:lvl1pPr algn="l" defTabSz="914400"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ir.library.oregonstate.edu/agreemen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hyperlink" Target="http://www.zenodo.org/"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www.re3data.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CB1DC-B23A-2D46-BC4B-0349C2A496B4}"/>
              </a:ext>
            </a:extLst>
          </p:cNvPr>
          <p:cNvPicPr>
            <a:picLocks noChangeAspect="1"/>
          </p:cNvPicPr>
          <p:nvPr/>
        </p:nvPicPr>
        <p:blipFill rotWithShape="1">
          <a:blip r:embed="rId3"/>
          <a:srcRect r="683"/>
          <a:stretch/>
        </p:blipFill>
        <p:spPr>
          <a:xfrm>
            <a:off x="5065859" y="293914"/>
            <a:ext cx="7126141" cy="4659085"/>
          </a:xfrm>
          <a:prstGeom prst="rect">
            <a:avLst/>
          </a:prstGeom>
        </p:spPr>
      </p:pic>
      <p:sp>
        <p:nvSpPr>
          <p:cNvPr id="8" name="Title 7"/>
          <p:cNvSpPr>
            <a:spLocks noGrp="1"/>
          </p:cNvSpPr>
          <p:nvPr>
            <p:ph type="ctrTitle"/>
          </p:nvPr>
        </p:nvSpPr>
        <p:spPr>
          <a:xfrm>
            <a:off x="293914" y="1485899"/>
            <a:ext cx="6074229" cy="3287486"/>
          </a:xfrm>
        </p:spPr>
        <p:txBody>
          <a:bodyPr>
            <a:normAutofit fontScale="90000"/>
          </a:bodyPr>
          <a:lstStyle/>
          <a:p>
            <a:br>
              <a:rPr lang="en-US" sz="4800" dirty="0"/>
            </a:br>
            <a:br>
              <a:rPr lang="en-US" sz="4800" dirty="0"/>
            </a:br>
            <a:r>
              <a:rPr lang="en-US" sz="4800" dirty="0"/>
              <a:t>SCHOLARSARCHIVE@OSU</a:t>
            </a:r>
            <a:br>
              <a:rPr lang="en-US" sz="4800" dirty="0"/>
            </a:br>
            <a:r>
              <a:rPr lang="en-US" sz="4800" dirty="0"/>
              <a:t>as a data repository</a:t>
            </a:r>
            <a:br>
              <a:rPr lang="en-US" sz="4800" dirty="0"/>
            </a:br>
            <a:br>
              <a:rPr lang="en-US" dirty="0"/>
            </a:br>
            <a:endParaRPr lang="en-US" sz="4000" dirty="0">
              <a:solidFill>
                <a:schemeClr val="tx2"/>
              </a:solidFill>
            </a:endParaRPr>
          </a:p>
        </p:txBody>
      </p:sp>
    </p:spTree>
    <p:extLst>
      <p:ext uri="{BB962C8B-B14F-4D97-AF65-F5344CB8AC3E}">
        <p14:creationId xmlns:p14="http://schemas.microsoft.com/office/powerpoint/2010/main" val="2087322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66657" cy="2280104"/>
          </a:xfrm>
        </p:spPr>
        <p:txBody>
          <a:bodyPr/>
          <a:lstStyle/>
          <a:p>
            <a:r>
              <a:rPr lang="en-US" dirty="0" err="1"/>
              <a:t>ScholarsArchive@OSU</a:t>
            </a:r>
            <a:r>
              <a:rPr lang="en-US" dirty="0"/>
              <a:t> as an author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966244"/>
            <a:ext cx="4368800" cy="1206500"/>
          </a:xfrm>
        </p:spPr>
      </p:pic>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9</a:t>
            </a:fld>
            <a:endParaRPr lang="en-US" dirty="0"/>
          </a:p>
        </p:txBody>
      </p:sp>
      <p:pic>
        <p:nvPicPr>
          <p:cNvPr id="9" name="Picture 8">
            <a:extLst>
              <a:ext uri="{FF2B5EF4-FFF2-40B4-BE49-F238E27FC236}">
                <a16:creationId xmlns:a16="http://schemas.microsoft.com/office/drawing/2014/main" id="{EAEA19CB-D3FF-B544-8628-943FAC51A163}"/>
              </a:ext>
            </a:extLst>
          </p:cNvPr>
          <p:cNvPicPr>
            <a:picLocks noChangeAspect="1"/>
          </p:cNvPicPr>
          <p:nvPr/>
        </p:nvPicPr>
        <p:blipFill>
          <a:blip r:embed="rId3"/>
          <a:stretch>
            <a:fillRect/>
          </a:stretch>
        </p:blipFill>
        <p:spPr>
          <a:xfrm>
            <a:off x="6340336" y="226074"/>
            <a:ext cx="4763093" cy="6365225"/>
          </a:xfrm>
          <a:prstGeom prst="rect">
            <a:avLst/>
          </a:prstGeom>
        </p:spPr>
      </p:pic>
      <p:cxnSp>
        <p:nvCxnSpPr>
          <p:cNvPr id="8" name="Straight Arrow Connector 7"/>
          <p:cNvCxnSpPr>
            <a:cxnSpLocks/>
          </p:cNvCxnSpPr>
          <p:nvPr/>
        </p:nvCxnSpPr>
        <p:spPr>
          <a:xfrm flipH="1">
            <a:off x="9671050" y="3284764"/>
            <a:ext cx="2095499" cy="0"/>
          </a:xfrm>
          <a:prstGeom prst="straightConnector1">
            <a:avLst/>
          </a:prstGeom>
          <a:ln w="53975">
            <a:solidFill>
              <a:srgbClr val="DC440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39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ScholarsArchive@OSU</a:t>
            </a:r>
            <a:r>
              <a:rPr lang="en-US" dirty="0"/>
              <a:t> as an author</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86911" y="1825625"/>
            <a:ext cx="3218177" cy="4351338"/>
          </a:xfrm>
        </p:spPr>
      </p:pic>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10</a:t>
            </a:fld>
            <a:endParaRPr lang="en-US" dirty="0"/>
          </a:p>
        </p:txBody>
      </p:sp>
    </p:spTree>
    <p:extLst>
      <p:ext uri="{BB962C8B-B14F-4D97-AF65-F5344CB8AC3E}">
        <p14:creationId xmlns:p14="http://schemas.microsoft.com/office/powerpoint/2010/main" val="548752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your dataset</a:t>
            </a:r>
          </a:p>
        </p:txBody>
      </p:sp>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11</a:t>
            </a:fld>
            <a:endParaRPr lang="en-US" dirty="0"/>
          </a:p>
        </p:txBody>
      </p:sp>
      <p:sp>
        <p:nvSpPr>
          <p:cNvPr id="6" name="Content Placeholder 2"/>
          <p:cNvSpPr txBox="1">
            <a:spLocks/>
          </p:cNvSpPr>
          <p:nvPr/>
        </p:nvSpPr>
        <p:spPr>
          <a:xfrm>
            <a:off x="829386" y="1922603"/>
            <a:ext cx="5635028" cy="44366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Tidy data</a:t>
            </a:r>
          </a:p>
          <a:p>
            <a:r>
              <a:rPr lang="en-US" dirty="0"/>
              <a:t>Open format, text based if possible</a:t>
            </a:r>
          </a:p>
          <a:p>
            <a:endParaRPr lang="en-US" dirty="0"/>
          </a:p>
          <a:p>
            <a:endParaRPr lang="en-US" dirty="0"/>
          </a:p>
          <a:p>
            <a:endParaRPr lang="en-US" dirty="0"/>
          </a:p>
          <a:p>
            <a:r>
              <a:rPr lang="en-US" dirty="0"/>
              <a:t>Documentation</a:t>
            </a:r>
          </a:p>
          <a:p>
            <a:endParaRPr lang="en-US"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409" y="3367607"/>
            <a:ext cx="1067052" cy="106705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775" y="3322630"/>
            <a:ext cx="1067052" cy="106705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918" y="3327996"/>
            <a:ext cx="1071706" cy="1071706"/>
          </a:xfrm>
          <a:prstGeom prst="rect">
            <a:avLst/>
          </a:prstGeom>
        </p:spPr>
      </p:pic>
      <p:cxnSp>
        <p:nvCxnSpPr>
          <p:cNvPr id="10" name="Straight Connector 9"/>
          <p:cNvCxnSpPr/>
          <p:nvPr/>
        </p:nvCxnSpPr>
        <p:spPr>
          <a:xfrm>
            <a:off x="1061881" y="3095665"/>
            <a:ext cx="1548143" cy="1520982"/>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726941" y="3130623"/>
            <a:ext cx="1548143" cy="1520982"/>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43311" y="3140642"/>
            <a:ext cx="1548143" cy="1520982"/>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r="23848"/>
          <a:stretch/>
        </p:blipFill>
        <p:spPr>
          <a:xfrm>
            <a:off x="2960775" y="5193366"/>
            <a:ext cx="641407" cy="842271"/>
          </a:xfrm>
          <a:prstGeom prst="rect">
            <a:avLst/>
          </a:prstGeom>
        </p:spPr>
      </p:pic>
      <p:sp>
        <p:nvSpPr>
          <p:cNvPr id="14" name="TextBox 13"/>
          <p:cNvSpPr txBox="1"/>
          <p:nvPr/>
        </p:nvSpPr>
        <p:spPr>
          <a:xfrm>
            <a:off x="2718137" y="6033534"/>
            <a:ext cx="1259960" cy="369332"/>
          </a:xfrm>
          <a:prstGeom prst="rect">
            <a:avLst/>
          </a:prstGeom>
          <a:noFill/>
        </p:spPr>
        <p:txBody>
          <a:bodyPr wrap="none" rtlCol="0">
            <a:spAutoFit/>
          </a:bodyPr>
          <a:lstStyle/>
          <a:p>
            <a:r>
              <a:rPr lang="en-US">
                <a:solidFill>
                  <a:schemeClr val="tx2"/>
                </a:solidFill>
              </a:rPr>
              <a:t>Readme.txt</a:t>
            </a:r>
            <a:endParaRPr lang="en-US" dirty="0">
              <a:solidFill>
                <a:schemeClr val="tx2"/>
              </a:solidFill>
            </a:endParaRPr>
          </a:p>
        </p:txBody>
      </p:sp>
      <p:grpSp>
        <p:nvGrpSpPr>
          <p:cNvPr id="15" name="Group 14"/>
          <p:cNvGrpSpPr/>
          <p:nvPr/>
        </p:nvGrpSpPr>
        <p:grpSpPr>
          <a:xfrm>
            <a:off x="3212854" y="5084181"/>
            <a:ext cx="868092" cy="830587"/>
            <a:chOff x="8495540" y="2472429"/>
            <a:chExt cx="868092" cy="830587"/>
          </a:xfrm>
        </p:grpSpPr>
        <p:cxnSp>
          <p:nvCxnSpPr>
            <p:cNvPr id="16" name="Straight Connector 15"/>
            <p:cNvCxnSpPr/>
            <p:nvPr/>
          </p:nvCxnSpPr>
          <p:spPr>
            <a:xfrm>
              <a:off x="8495540" y="2973746"/>
              <a:ext cx="270527" cy="32927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747664" y="2472429"/>
              <a:ext cx="615968" cy="820036"/>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2022" y="1850936"/>
            <a:ext cx="2616200" cy="4214989"/>
          </a:xfrm>
          <a:prstGeom prst="rect">
            <a:avLst/>
          </a:prstGeom>
        </p:spPr>
      </p:pic>
      <p:sp>
        <p:nvSpPr>
          <p:cNvPr id="19" name="Content Placeholder 2"/>
          <p:cNvSpPr txBox="1">
            <a:spLocks/>
          </p:cNvSpPr>
          <p:nvPr/>
        </p:nvSpPr>
        <p:spPr>
          <a:xfrm>
            <a:off x="7163252" y="1314574"/>
            <a:ext cx="3806113" cy="6980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Choose a license</a:t>
            </a:r>
            <a:endParaRPr lang="en-US" dirty="0"/>
          </a:p>
          <a:p>
            <a:endParaRPr lang="en-US" dirty="0"/>
          </a:p>
          <a:p>
            <a:endParaRPr lang="en-US" dirty="0"/>
          </a:p>
        </p:txBody>
      </p:sp>
    </p:spTree>
    <p:extLst>
      <p:ext uri="{BB962C8B-B14F-4D97-AF65-F5344CB8AC3E}">
        <p14:creationId xmlns:p14="http://schemas.microsoft.com/office/powerpoint/2010/main" val="162411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other documents to share</a:t>
            </a:r>
          </a:p>
        </p:txBody>
      </p:sp>
      <p:sp>
        <p:nvSpPr>
          <p:cNvPr id="3" name="Content Placeholder 2"/>
          <p:cNvSpPr>
            <a:spLocks noGrp="1"/>
          </p:cNvSpPr>
          <p:nvPr>
            <p:ph idx="1"/>
          </p:nvPr>
        </p:nvSpPr>
        <p:spPr/>
        <p:txBody>
          <a:bodyPr/>
          <a:lstStyle/>
          <a:p>
            <a:r>
              <a:rPr lang="en-US" dirty="0"/>
              <a:t>Make sure that you are the </a:t>
            </a:r>
            <a:r>
              <a:rPr lang="en-US" b="1" dirty="0"/>
              <a:t>copyright owner</a:t>
            </a:r>
            <a:r>
              <a:rPr lang="en-US" dirty="0"/>
              <a:t>.</a:t>
            </a:r>
          </a:p>
          <a:p>
            <a:r>
              <a:rPr lang="en-US" dirty="0"/>
              <a:t>Make sure that the document is in </a:t>
            </a:r>
            <a:r>
              <a:rPr lang="en-US" b="1" dirty="0"/>
              <a:t>good shape</a:t>
            </a:r>
            <a:r>
              <a:rPr lang="en-US" dirty="0"/>
              <a:t>: spell check, author names, credit to other sources</a:t>
            </a:r>
            <a:r>
              <a:rPr lang="mr-IN" dirty="0"/>
              <a:t>…</a:t>
            </a:r>
            <a:endParaRPr lang="en-US" dirty="0"/>
          </a:p>
          <a:p>
            <a:r>
              <a:rPr lang="en-US" dirty="0"/>
              <a:t>Have handy all the information you will need to post as </a:t>
            </a:r>
            <a:r>
              <a:rPr lang="en-US" b="1" dirty="0"/>
              <a:t>metadata</a:t>
            </a:r>
            <a:r>
              <a:rPr lang="en-US" dirty="0"/>
              <a:t>.</a:t>
            </a:r>
          </a:p>
          <a:p>
            <a:r>
              <a:rPr lang="en-US" dirty="0"/>
              <a:t>Choose a </a:t>
            </a:r>
            <a:r>
              <a:rPr lang="en-US" b="1" dirty="0"/>
              <a:t>license</a:t>
            </a:r>
            <a:r>
              <a:rPr lang="en-US" dirty="0"/>
              <a:t>.</a:t>
            </a:r>
          </a:p>
          <a:p>
            <a:r>
              <a:rPr lang="en-US" dirty="0"/>
              <a:t>Choose a </a:t>
            </a:r>
            <a:r>
              <a:rPr lang="en-US" b="1" dirty="0"/>
              <a:t>visibility</a:t>
            </a:r>
            <a:r>
              <a:rPr lang="en-US" dirty="0"/>
              <a:t> option.</a:t>
            </a:r>
          </a:p>
          <a:p>
            <a:r>
              <a:rPr lang="en-US" dirty="0"/>
              <a:t>Make sure you agree with the </a:t>
            </a:r>
            <a:r>
              <a:rPr lang="en-US" b="1" dirty="0"/>
              <a:t>deposit agreemen</a:t>
            </a:r>
            <a:r>
              <a:rPr lang="en-US" dirty="0"/>
              <a:t>t.</a:t>
            </a:r>
          </a:p>
          <a:p>
            <a:r>
              <a:rPr lang="en-US" dirty="0"/>
              <a:t>In the case of articles, you will need a </a:t>
            </a:r>
            <a:r>
              <a:rPr lang="en-US" b="1" dirty="0"/>
              <a:t>post-review,</a:t>
            </a:r>
            <a:r>
              <a:rPr lang="en-US" dirty="0"/>
              <a:t> </a:t>
            </a:r>
            <a:r>
              <a:rPr lang="en-US" b="1" dirty="0"/>
              <a:t>pre-typeset</a:t>
            </a:r>
            <a:r>
              <a:rPr lang="en-US" dirty="0"/>
              <a:t> version.</a:t>
            </a:r>
          </a:p>
          <a:p>
            <a:endParaRPr lang="en-US" dirty="0"/>
          </a:p>
        </p:txBody>
      </p:sp>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12</a:t>
            </a:fld>
            <a:endParaRPr lang="en-US" dirty="0"/>
          </a:p>
        </p:txBody>
      </p:sp>
    </p:spTree>
    <p:extLst>
      <p:ext uri="{BB962C8B-B14F-4D97-AF65-F5344CB8AC3E}">
        <p14:creationId xmlns:p14="http://schemas.microsoft.com/office/powerpoint/2010/main" val="1711562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C2610-71FB-124D-9040-C22FA3DD74DE}"/>
              </a:ext>
            </a:extLst>
          </p:cNvPr>
          <p:cNvSpPr>
            <a:spLocks noGrp="1"/>
          </p:cNvSpPr>
          <p:nvPr>
            <p:ph type="title"/>
          </p:nvPr>
        </p:nvSpPr>
        <p:spPr/>
        <p:txBody>
          <a:bodyPr/>
          <a:lstStyle/>
          <a:p>
            <a:r>
              <a:rPr lang="en-US" dirty="0"/>
              <a:t>License for data</a:t>
            </a:r>
          </a:p>
        </p:txBody>
      </p:sp>
      <p:sp>
        <p:nvSpPr>
          <p:cNvPr id="4" name="Footer Placeholder 3">
            <a:extLst>
              <a:ext uri="{FF2B5EF4-FFF2-40B4-BE49-F238E27FC236}">
                <a16:creationId xmlns:a16="http://schemas.microsoft.com/office/drawing/2014/main" id="{1032F4B8-E864-674B-9FDF-028192D3BB9E}"/>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54A063F0-68DB-E04B-B098-D9C33F26C185}"/>
              </a:ext>
            </a:extLst>
          </p:cNvPr>
          <p:cNvSpPr>
            <a:spLocks noGrp="1"/>
          </p:cNvSpPr>
          <p:nvPr>
            <p:ph type="sldNum" sz="quarter" idx="12"/>
          </p:nvPr>
        </p:nvSpPr>
        <p:spPr/>
        <p:txBody>
          <a:bodyPr/>
          <a:lstStyle/>
          <a:p>
            <a:fld id="{AAB6004F-53F9-E74D-AC89-56EA63355CB3}" type="slidenum">
              <a:rPr lang="en-US" smtClean="0"/>
              <a:pPr/>
              <a:t>13</a:t>
            </a:fld>
            <a:endParaRPr lang="en-US" dirty="0"/>
          </a:p>
        </p:txBody>
      </p:sp>
      <p:pic>
        <p:nvPicPr>
          <p:cNvPr id="6" name="Picture 5">
            <a:extLst>
              <a:ext uri="{FF2B5EF4-FFF2-40B4-BE49-F238E27FC236}">
                <a16:creationId xmlns:a16="http://schemas.microsoft.com/office/drawing/2014/main" id="{B6D2E2F6-E6D3-7343-AF75-A3A5A17C0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021" y="729344"/>
            <a:ext cx="3312361" cy="5336582"/>
          </a:xfrm>
          <a:prstGeom prst="rect">
            <a:avLst/>
          </a:prstGeom>
        </p:spPr>
      </p:pic>
      <p:sp>
        <p:nvSpPr>
          <p:cNvPr id="7" name="Content Placeholder 2">
            <a:extLst>
              <a:ext uri="{FF2B5EF4-FFF2-40B4-BE49-F238E27FC236}">
                <a16:creationId xmlns:a16="http://schemas.microsoft.com/office/drawing/2014/main" id="{D71A389E-9C74-8A49-BE31-14558C860C6F}"/>
              </a:ext>
            </a:extLst>
          </p:cNvPr>
          <p:cNvSpPr>
            <a:spLocks noGrp="1"/>
          </p:cNvSpPr>
          <p:nvPr>
            <p:ph idx="1"/>
          </p:nvPr>
        </p:nvSpPr>
        <p:spPr>
          <a:xfrm>
            <a:off x="838200" y="1825625"/>
            <a:ext cx="6324600" cy="4351338"/>
          </a:xfrm>
        </p:spPr>
        <p:txBody>
          <a:bodyPr/>
          <a:lstStyle/>
          <a:p>
            <a:r>
              <a:rPr lang="en-US" dirty="0"/>
              <a:t>Allow derivative works?</a:t>
            </a:r>
          </a:p>
          <a:p>
            <a:r>
              <a:rPr lang="en-US" dirty="0"/>
              <a:t>Attribution requirements.</a:t>
            </a:r>
          </a:p>
          <a:p>
            <a:r>
              <a:rPr lang="en-US" dirty="0"/>
              <a:t>Allow commercial use?</a:t>
            </a:r>
          </a:p>
          <a:p>
            <a:endParaRPr lang="en-US" dirty="0"/>
          </a:p>
          <a:p>
            <a:pPr marL="0" indent="0">
              <a:buNone/>
            </a:pPr>
            <a:r>
              <a:rPr lang="en-US" dirty="0"/>
              <a:t>Recommended for data: CC0 and CC-BY</a:t>
            </a:r>
          </a:p>
          <a:p>
            <a:pPr marL="0" indent="0">
              <a:buNone/>
            </a:pPr>
            <a:endParaRPr lang="en-US" dirty="0"/>
          </a:p>
          <a:p>
            <a:pPr marL="0" indent="0">
              <a:buNone/>
            </a:pPr>
            <a:r>
              <a:rPr lang="en-US" dirty="0"/>
              <a:t>Do you have software? Copyrightable kinds of data? Special situations? Ask us. </a:t>
            </a:r>
          </a:p>
        </p:txBody>
      </p:sp>
    </p:spTree>
    <p:extLst>
      <p:ext uri="{BB962C8B-B14F-4D97-AF65-F5344CB8AC3E}">
        <p14:creationId xmlns:p14="http://schemas.microsoft.com/office/powerpoint/2010/main" val="4057613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ScholarsArchive@OSU</a:t>
            </a:r>
            <a:r>
              <a:rPr lang="en-US" dirty="0"/>
              <a:t> as a user</a:t>
            </a:r>
          </a:p>
        </p:txBody>
      </p:sp>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14</a:t>
            </a:fld>
            <a:endParaRPr lang="en-US" dirty="0"/>
          </a:p>
        </p:txBody>
      </p:sp>
      <p:sp>
        <p:nvSpPr>
          <p:cNvPr id="7" name="Content Placeholder 6"/>
          <p:cNvSpPr>
            <a:spLocks noGrp="1"/>
          </p:cNvSpPr>
          <p:nvPr>
            <p:ph idx="1"/>
          </p:nvPr>
        </p:nvSpPr>
        <p:spPr>
          <a:xfrm>
            <a:off x="698500" y="1874836"/>
            <a:ext cx="10515600" cy="4351338"/>
          </a:xfrm>
        </p:spPr>
        <p:txBody>
          <a:bodyPr/>
          <a:lstStyle/>
          <a:p>
            <a:pPr marL="0" indent="0">
              <a:buNone/>
            </a:pPr>
            <a:r>
              <a:rPr lang="en-US" dirty="0"/>
              <a:t>Deposit agreement:</a:t>
            </a:r>
          </a:p>
          <a:p>
            <a:pPr marL="0" indent="0">
              <a:buNone/>
            </a:pPr>
            <a:r>
              <a:rPr lang="en-US" u="sng" dirty="0">
                <a:hlinkClick r:id="rId3"/>
              </a:rPr>
              <a:t>https://ir.library.oregonstate.edu/agreement </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009900"/>
            <a:ext cx="2273300" cy="825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7800" y="4064001"/>
            <a:ext cx="6756400" cy="8382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00" y="5170487"/>
            <a:ext cx="2552700" cy="787400"/>
          </a:xfrm>
          <a:prstGeom prst="rect">
            <a:avLst/>
          </a:prstGeom>
        </p:spPr>
      </p:pic>
    </p:spTree>
    <p:extLst>
      <p:ext uri="{BB962C8B-B14F-4D97-AF65-F5344CB8AC3E}">
        <p14:creationId xmlns:p14="http://schemas.microsoft.com/office/powerpoint/2010/main" val="1334015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process</a:t>
            </a:r>
          </a:p>
        </p:txBody>
      </p:sp>
      <p:sp>
        <p:nvSpPr>
          <p:cNvPr id="3" name="Content Placeholder 2"/>
          <p:cNvSpPr>
            <a:spLocks noGrp="1"/>
          </p:cNvSpPr>
          <p:nvPr>
            <p:ph idx="1"/>
          </p:nvPr>
        </p:nvSpPr>
        <p:spPr>
          <a:xfrm>
            <a:off x="838200" y="1422400"/>
            <a:ext cx="10515600" cy="5013324"/>
          </a:xfrm>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None/>
              <a:tabLst/>
              <a:defRPr/>
            </a:pPr>
            <a:r>
              <a:rPr lang="en-US" b="1" dirty="0">
                <a:solidFill>
                  <a:srgbClr val="0070C0"/>
                </a:solidFill>
              </a:rPr>
              <a:t>User</a:t>
            </a:r>
            <a:r>
              <a:rPr lang="en-US" dirty="0"/>
              <a:t>: Prepare work </a:t>
            </a:r>
          </a:p>
          <a:p>
            <a:pPr marL="0" marR="0" lvl="0" indent="0" defTabSz="914400" eaLnBrk="1" fontAlgn="auto" latinLnBrk="0" hangingPunct="1">
              <a:lnSpc>
                <a:spcPct val="100000"/>
              </a:lnSpc>
              <a:spcBef>
                <a:spcPts val="0"/>
              </a:spcBef>
              <a:spcAft>
                <a:spcPts val="0"/>
              </a:spcAft>
              <a:buClrTx/>
              <a:buSzTx/>
              <a:buNone/>
              <a:tabLst/>
              <a:defRPr/>
            </a:pPr>
            <a:endParaRPr lang="en-US" dirty="0"/>
          </a:p>
          <a:p>
            <a:pPr marL="0" marR="0" lvl="0" indent="0" defTabSz="914400" eaLnBrk="1" fontAlgn="auto" latinLnBrk="0" hangingPunct="1">
              <a:lnSpc>
                <a:spcPct val="100000"/>
              </a:lnSpc>
              <a:spcBef>
                <a:spcPts val="0"/>
              </a:spcBef>
              <a:spcAft>
                <a:spcPts val="0"/>
              </a:spcAft>
              <a:buClrTx/>
              <a:buSzTx/>
              <a:buNone/>
              <a:tabLst/>
              <a:defRPr/>
            </a:pPr>
            <a:r>
              <a:rPr lang="en-US" b="1" dirty="0">
                <a:solidFill>
                  <a:srgbClr val="0070C0"/>
                </a:solidFill>
              </a:rPr>
              <a:t>User</a:t>
            </a:r>
            <a:r>
              <a:rPr lang="en-US" dirty="0"/>
              <a:t>: Describe your work</a:t>
            </a:r>
          </a:p>
          <a:p>
            <a:pPr marL="0" marR="0" lvl="0" indent="0" defTabSz="914400" eaLnBrk="1" fontAlgn="auto" latinLnBrk="0" hangingPunct="1">
              <a:lnSpc>
                <a:spcPct val="100000"/>
              </a:lnSpc>
              <a:spcBef>
                <a:spcPts val="0"/>
              </a:spcBef>
              <a:spcAft>
                <a:spcPts val="0"/>
              </a:spcAft>
              <a:buClrTx/>
              <a:buSzTx/>
              <a:buNone/>
              <a:tabLst/>
              <a:defRPr/>
            </a:pPr>
            <a:r>
              <a:rPr lang="en-US" b="1" dirty="0">
                <a:solidFill>
                  <a:srgbClr val="0070C0"/>
                </a:solidFill>
              </a:rPr>
              <a:t>User</a:t>
            </a:r>
            <a:r>
              <a:rPr lang="en-US" dirty="0"/>
              <a:t>: Add files</a:t>
            </a:r>
          </a:p>
          <a:p>
            <a:pPr marL="0" marR="0" lvl="0" indent="0" defTabSz="914400" eaLnBrk="1" fontAlgn="auto" latinLnBrk="0" hangingPunct="1">
              <a:lnSpc>
                <a:spcPct val="100000"/>
              </a:lnSpc>
              <a:spcBef>
                <a:spcPts val="0"/>
              </a:spcBef>
              <a:spcAft>
                <a:spcPts val="0"/>
              </a:spcAft>
              <a:buClrTx/>
              <a:buSzTx/>
              <a:buNone/>
              <a:tabLst/>
              <a:defRPr/>
            </a:pPr>
            <a:r>
              <a:rPr lang="en-US" b="1" dirty="0">
                <a:solidFill>
                  <a:srgbClr val="0070C0"/>
                </a:solidFill>
              </a:rPr>
              <a:t>User</a:t>
            </a:r>
            <a:r>
              <a:rPr lang="en-US" dirty="0"/>
              <a:t>: Check deposit agreement</a:t>
            </a:r>
          </a:p>
          <a:p>
            <a:pPr marL="0" marR="0" lvl="0" indent="0" defTabSz="914400" eaLnBrk="1" fontAlgn="auto" latinLnBrk="0" hangingPunct="1">
              <a:lnSpc>
                <a:spcPct val="100000"/>
              </a:lnSpc>
              <a:spcBef>
                <a:spcPts val="0"/>
              </a:spcBef>
              <a:spcAft>
                <a:spcPts val="0"/>
              </a:spcAft>
              <a:buClrTx/>
              <a:buSzTx/>
              <a:buNone/>
              <a:tabLst/>
              <a:defRPr/>
            </a:pPr>
            <a:endParaRPr lang="en-US" dirty="0"/>
          </a:p>
          <a:p>
            <a:pPr marL="0" lvl="0" indent="0">
              <a:lnSpc>
                <a:spcPct val="100000"/>
              </a:lnSpc>
              <a:spcBef>
                <a:spcPts val="0"/>
              </a:spcBef>
              <a:buNone/>
              <a:defRPr/>
            </a:pPr>
            <a:r>
              <a:rPr lang="en-US" b="1" dirty="0">
                <a:solidFill>
                  <a:srgbClr val="DC4405"/>
                </a:solidFill>
              </a:rPr>
              <a:t>SA@OSU</a:t>
            </a:r>
            <a:r>
              <a:rPr lang="en-US" dirty="0"/>
              <a:t>: Check metadata for consistency</a:t>
            </a:r>
          </a:p>
          <a:p>
            <a:pPr marL="0" indent="0">
              <a:lnSpc>
                <a:spcPct val="100000"/>
              </a:lnSpc>
              <a:spcBef>
                <a:spcPts val="0"/>
              </a:spcBef>
              <a:buNone/>
            </a:pPr>
            <a:r>
              <a:rPr lang="en-US" b="1" dirty="0">
                <a:solidFill>
                  <a:srgbClr val="DC4405"/>
                </a:solidFill>
              </a:rPr>
              <a:t>SA@OSU</a:t>
            </a:r>
            <a:r>
              <a:rPr lang="en-US" dirty="0"/>
              <a:t>: Review (datasets)</a:t>
            </a:r>
          </a:p>
          <a:p>
            <a:pPr marL="0" marR="0" lvl="0" indent="0" defTabSz="914400" eaLnBrk="1" fontAlgn="auto" latinLnBrk="0" hangingPunct="1">
              <a:lnSpc>
                <a:spcPct val="100000"/>
              </a:lnSpc>
              <a:spcBef>
                <a:spcPts val="0"/>
              </a:spcBef>
              <a:spcAft>
                <a:spcPts val="0"/>
              </a:spcAft>
              <a:buClrTx/>
              <a:buSzTx/>
              <a:buNone/>
              <a:tabLst/>
              <a:defRPr/>
            </a:pPr>
            <a:endParaRPr lang="en-US" dirty="0"/>
          </a:p>
          <a:p>
            <a:pPr marL="0" marR="0" lvl="0" indent="0" defTabSz="914400" eaLnBrk="1" fontAlgn="auto" latinLnBrk="0" hangingPunct="1">
              <a:lnSpc>
                <a:spcPct val="100000"/>
              </a:lnSpc>
              <a:spcBef>
                <a:spcPts val="0"/>
              </a:spcBef>
              <a:spcAft>
                <a:spcPts val="0"/>
              </a:spcAft>
              <a:buClrTx/>
              <a:buSzTx/>
              <a:buNone/>
              <a:tabLst/>
              <a:defRPr/>
            </a:pPr>
            <a:r>
              <a:rPr lang="en-US" b="1" dirty="0">
                <a:solidFill>
                  <a:srgbClr val="0070C0"/>
                </a:solidFill>
              </a:rPr>
              <a:t>User</a:t>
            </a:r>
            <a:r>
              <a:rPr lang="en-US" dirty="0"/>
              <a:t>: Make required changes</a:t>
            </a:r>
          </a:p>
          <a:p>
            <a:pPr marR="0" lvl="0" defTabSz="914400" eaLnBrk="1" fontAlgn="auto" latinLnBrk="0" hangingPunct="1">
              <a:lnSpc>
                <a:spcPct val="100000"/>
              </a:lnSpc>
              <a:spcBef>
                <a:spcPts val="0"/>
              </a:spcBef>
              <a:spcAft>
                <a:spcPts val="0"/>
              </a:spcAft>
              <a:buClrTx/>
              <a:buSzTx/>
              <a:buFont typeface="Wingdings" charset="2"/>
              <a:buChar char="q"/>
              <a:tabLst/>
              <a:defRPr/>
            </a:pPr>
            <a:endParaRPr lang="en-US" dirty="0"/>
          </a:p>
          <a:p>
            <a:pPr marL="0" marR="0" lvl="0" indent="0" defTabSz="914400" eaLnBrk="1" fontAlgn="auto" latinLnBrk="0" hangingPunct="1">
              <a:lnSpc>
                <a:spcPct val="100000"/>
              </a:lnSpc>
              <a:spcBef>
                <a:spcPts val="0"/>
              </a:spcBef>
              <a:spcAft>
                <a:spcPts val="0"/>
              </a:spcAft>
              <a:buClrTx/>
              <a:buSzTx/>
              <a:buNone/>
              <a:tabLst/>
              <a:defRPr/>
            </a:pPr>
            <a:r>
              <a:rPr lang="en-US" b="1" dirty="0">
                <a:solidFill>
                  <a:srgbClr val="DC4405"/>
                </a:solidFill>
              </a:rPr>
              <a:t>SA@OSU</a:t>
            </a:r>
            <a:r>
              <a:rPr lang="en-US" dirty="0"/>
              <a:t> Generate DOI (datasets)</a:t>
            </a:r>
          </a:p>
          <a:p>
            <a:pPr marL="0" marR="0" lvl="0" indent="0" defTabSz="914400" eaLnBrk="1" fontAlgn="auto" latinLnBrk="0" hangingPunct="1">
              <a:lnSpc>
                <a:spcPct val="100000"/>
              </a:lnSpc>
              <a:spcBef>
                <a:spcPts val="0"/>
              </a:spcBef>
              <a:spcAft>
                <a:spcPts val="0"/>
              </a:spcAft>
              <a:buClrTx/>
              <a:buSzTx/>
              <a:buNone/>
              <a:tabLst/>
              <a:defRPr/>
            </a:pPr>
            <a:r>
              <a:rPr lang="en-US" b="1" dirty="0">
                <a:solidFill>
                  <a:srgbClr val="DC4405"/>
                </a:solidFill>
              </a:rPr>
              <a:t>SA@OSU</a:t>
            </a:r>
            <a:r>
              <a:rPr lang="en-US" dirty="0"/>
              <a:t> Approval</a:t>
            </a:r>
          </a:p>
        </p:txBody>
      </p:sp>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15</a:t>
            </a:fld>
            <a:endParaRPr lang="en-US" dirty="0"/>
          </a:p>
        </p:txBody>
      </p:sp>
      <p:cxnSp>
        <p:nvCxnSpPr>
          <p:cNvPr id="8" name="Straight Arrow Connector 7"/>
          <p:cNvCxnSpPr/>
          <p:nvPr/>
        </p:nvCxnSpPr>
        <p:spPr>
          <a:xfrm>
            <a:off x="2463800" y="5105400"/>
            <a:ext cx="0" cy="25400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63800" y="4432300"/>
            <a:ext cx="0" cy="25400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63800" y="3289300"/>
            <a:ext cx="0" cy="25400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63800" y="1866435"/>
            <a:ext cx="0" cy="25400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Curved Right Arrow 15">
            <a:extLst>
              <a:ext uri="{FF2B5EF4-FFF2-40B4-BE49-F238E27FC236}">
                <a16:creationId xmlns:a16="http://schemas.microsoft.com/office/drawing/2014/main" id="{1D298824-BB9E-0142-861D-967BEA53D2DB}"/>
              </a:ext>
            </a:extLst>
          </p:cNvPr>
          <p:cNvSpPr/>
          <p:nvPr/>
        </p:nvSpPr>
        <p:spPr>
          <a:xfrm flipV="1">
            <a:off x="533400" y="4061860"/>
            <a:ext cx="304800" cy="804052"/>
          </a:xfrm>
          <a:prstGeom prst="curved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464184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share!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0853" y="1790700"/>
            <a:ext cx="6561227" cy="4035838"/>
          </a:xfrm>
        </p:spPr>
      </p:pic>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16</a:t>
            </a:fld>
            <a:endParaRPr lang="en-US" dirty="0"/>
          </a:p>
        </p:txBody>
      </p:sp>
    </p:spTree>
    <p:extLst>
      <p:ext uri="{BB962C8B-B14F-4D97-AF65-F5344CB8AC3E}">
        <p14:creationId xmlns:p14="http://schemas.microsoft.com/office/powerpoint/2010/main" val="1676707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35000"/>
            <a:ext cx="10515600" cy="5397500"/>
          </a:xfrm>
        </p:spPr>
        <p:txBody>
          <a:bodyPr>
            <a:normAutofit/>
          </a:bodyPr>
          <a:lstStyle/>
          <a:p>
            <a:pPr marL="0" indent="0" algn="ctr">
              <a:buNone/>
            </a:pPr>
            <a:endParaRPr lang="en-US" u="sng" dirty="0"/>
          </a:p>
          <a:p>
            <a:pPr marL="0" indent="0" algn="ctr">
              <a:buNone/>
            </a:pPr>
            <a:endParaRPr lang="en-US" u="sng" dirty="0"/>
          </a:p>
          <a:p>
            <a:pPr marL="0" indent="0" algn="ctr">
              <a:buNone/>
            </a:pPr>
            <a:r>
              <a:rPr lang="en-US" dirty="0">
                <a:solidFill>
                  <a:srgbClr val="C95005"/>
                </a:solidFill>
                <a:latin typeface="Source Sans Pro" charset="0"/>
              </a:rPr>
              <a:t>Clara </a:t>
            </a:r>
            <a:r>
              <a:rPr lang="en-US" dirty="0" err="1">
                <a:solidFill>
                  <a:srgbClr val="C95005"/>
                </a:solidFill>
                <a:latin typeface="Source Sans Pro" charset="0"/>
              </a:rPr>
              <a:t>Llebot</a:t>
            </a:r>
            <a:r>
              <a:rPr lang="en-US" dirty="0">
                <a:solidFill>
                  <a:srgbClr val="C95005"/>
                </a:solidFill>
                <a:latin typeface="Source Sans Pro" charset="0"/>
              </a:rPr>
              <a:t> </a:t>
            </a:r>
            <a:r>
              <a:rPr lang="en-US" dirty="0" err="1">
                <a:solidFill>
                  <a:srgbClr val="C95005"/>
                </a:solidFill>
                <a:latin typeface="Source Sans Pro" charset="0"/>
              </a:rPr>
              <a:t>Lorente</a:t>
            </a:r>
            <a:r>
              <a:rPr lang="en-US" dirty="0">
                <a:solidFill>
                  <a:srgbClr val="C95005"/>
                </a:solidFill>
                <a:latin typeface="Source Sans Pro" charset="0"/>
              </a:rPr>
              <a:t> </a:t>
            </a:r>
            <a:r>
              <a:rPr lang="en-US" dirty="0">
                <a:solidFill>
                  <a:srgbClr val="434343"/>
                </a:solidFill>
                <a:latin typeface="Source Sans Pro" charset="0"/>
              </a:rPr>
              <a:t>| </a:t>
            </a:r>
            <a:r>
              <a:rPr lang="en-US" dirty="0">
                <a:latin typeface="Source Sans Pro" charset="0"/>
              </a:rPr>
              <a:t>Data Management Specialist</a:t>
            </a:r>
            <a:endParaRPr lang="en-US" dirty="0"/>
          </a:p>
          <a:p>
            <a:pPr marL="0" indent="0" algn="ctr">
              <a:buNone/>
            </a:pPr>
            <a:r>
              <a:rPr lang="en-US" dirty="0" err="1"/>
              <a:t>clara.llebot@oregonstate.edu</a:t>
            </a:r>
            <a:endParaRPr lang="en-US" dirty="0"/>
          </a:p>
          <a:p>
            <a:pPr marL="0" indent="0" algn="ctr">
              <a:buNone/>
            </a:pPr>
            <a:endParaRPr lang="en-US" dirty="0"/>
          </a:p>
          <a:p>
            <a:pPr marL="0" indent="0" algn="ctr">
              <a:buNone/>
            </a:pPr>
            <a:endParaRPr lang="en-US" dirty="0"/>
          </a:p>
          <a:p>
            <a:pPr marL="0" lvl="1" indent="0" algn="ctr">
              <a:spcBef>
                <a:spcPts val="1000"/>
              </a:spcBef>
              <a:buNone/>
            </a:pPr>
            <a:r>
              <a:rPr lang="en-US" sz="2800" dirty="0" err="1"/>
              <a:t>ResearchDataServices@oregonstate.edu</a:t>
            </a:r>
            <a:endParaRPr lang="en-US" sz="2800" dirty="0"/>
          </a:p>
          <a:p>
            <a:pPr marL="0" indent="0" algn="ctr">
              <a:buNone/>
            </a:pPr>
            <a:r>
              <a:rPr lang="en-US" dirty="0"/>
              <a:t>http://</a:t>
            </a:r>
            <a:r>
              <a:rPr lang="en-US" dirty="0" err="1"/>
              <a:t>bit.ly</a:t>
            </a:r>
            <a:r>
              <a:rPr lang="en-US" dirty="0"/>
              <a:t>/</a:t>
            </a:r>
            <a:r>
              <a:rPr lang="en-US" dirty="0" err="1"/>
              <a:t>OSUData</a:t>
            </a:r>
            <a:endParaRPr lang="en-US" dirty="0"/>
          </a:p>
          <a:p>
            <a:pPr marL="0" indent="0" algn="ctr">
              <a:buNone/>
            </a:pPr>
            <a:endParaRPr lang="en-US" dirty="0"/>
          </a:p>
          <a:p>
            <a:pPr marL="0" indent="0" algn="ctr">
              <a:buNone/>
            </a:pPr>
            <a:r>
              <a:rPr lang="en-US" dirty="0"/>
              <a:t>This presentation is licensed under a CC0 license. </a:t>
            </a:r>
          </a:p>
          <a:p>
            <a:pPr marL="0" indent="0" algn="ctr">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dirty="0"/>
              <a:t>OREGON STATE UNIVERSITY</a:t>
            </a:r>
          </a:p>
        </p:txBody>
      </p:sp>
      <p:sp>
        <p:nvSpPr>
          <p:cNvPr id="5" name="Slide Number Placeholder 4"/>
          <p:cNvSpPr>
            <a:spLocks noGrp="1"/>
          </p:cNvSpPr>
          <p:nvPr>
            <p:ph type="sldNum" sz="quarter" idx="12"/>
          </p:nvPr>
        </p:nvSpPr>
        <p:spPr/>
        <p:txBody>
          <a:bodyPr/>
          <a:lstStyle/>
          <a:p>
            <a:fld id="{AAB6004F-53F9-E74D-AC89-56EA63355CB3}" type="slidenum">
              <a:rPr lang="en-US" smtClean="0"/>
              <a:pPr/>
              <a:t>17</a:t>
            </a:fld>
            <a:endParaRPr lang="en-US" dirty="0"/>
          </a:p>
        </p:txBody>
      </p:sp>
    </p:spTree>
    <p:extLst>
      <p:ext uri="{BB962C8B-B14F-4D97-AF65-F5344CB8AC3E}">
        <p14:creationId xmlns:p14="http://schemas.microsoft.com/office/powerpoint/2010/main" val="584418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 What we’ll cover today</a:t>
            </a:r>
          </a:p>
        </p:txBody>
      </p:sp>
      <p:sp>
        <p:nvSpPr>
          <p:cNvPr id="7" name="Content Placeholder 6"/>
          <p:cNvSpPr>
            <a:spLocks noGrp="1"/>
          </p:cNvSpPr>
          <p:nvPr>
            <p:ph idx="1"/>
          </p:nvPr>
        </p:nvSpPr>
        <p:spPr>
          <a:xfrm>
            <a:off x="838200" y="1825625"/>
            <a:ext cx="5551170" cy="4351338"/>
          </a:xfrm>
        </p:spPr>
        <p:txBody>
          <a:bodyPr>
            <a:normAutofit/>
          </a:bodyPr>
          <a:lstStyle/>
          <a:p>
            <a:r>
              <a:rPr lang="en-US" dirty="0"/>
              <a:t>Data repositories</a:t>
            </a:r>
          </a:p>
          <a:p>
            <a:pPr lvl="1"/>
            <a:r>
              <a:rPr lang="en-US" dirty="0"/>
              <a:t>What is a data repository</a:t>
            </a:r>
          </a:p>
          <a:p>
            <a:pPr lvl="1"/>
            <a:r>
              <a:rPr lang="en-US" dirty="0"/>
              <a:t>How to select a data repository</a:t>
            </a:r>
          </a:p>
          <a:p>
            <a:pPr lvl="1"/>
            <a:r>
              <a:rPr lang="en-US" dirty="0"/>
              <a:t>Characteristics of a good data repository</a:t>
            </a:r>
          </a:p>
          <a:p>
            <a:r>
              <a:rPr lang="en-US" dirty="0"/>
              <a:t>Alternatives to data repositories</a:t>
            </a:r>
          </a:p>
          <a:p>
            <a:r>
              <a:rPr lang="en-US" dirty="0" err="1"/>
              <a:t>ScholarsArchive@OSU</a:t>
            </a:r>
            <a:endParaRPr lang="en-US" dirty="0"/>
          </a:p>
          <a:p>
            <a:pPr lvl="1"/>
            <a:r>
              <a:rPr lang="en-US" dirty="0"/>
              <a:t>Know </a:t>
            </a:r>
            <a:r>
              <a:rPr lang="en-US" dirty="0" err="1"/>
              <a:t>ScholarsArchive@OSU</a:t>
            </a:r>
            <a:endParaRPr lang="en-US" dirty="0"/>
          </a:p>
          <a:p>
            <a:pPr lvl="1"/>
            <a:r>
              <a:rPr lang="en-US" dirty="0"/>
              <a:t>Deposit process</a:t>
            </a:r>
          </a:p>
          <a:p>
            <a:pPr lvl="1"/>
            <a:r>
              <a:rPr lang="en-US" dirty="0"/>
              <a:t>Prepare datasets for submission</a:t>
            </a:r>
          </a:p>
        </p:txBody>
      </p:sp>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1</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177" r="23680"/>
          <a:stretch/>
        </p:blipFill>
        <p:spPr>
          <a:xfrm>
            <a:off x="7378699" y="458370"/>
            <a:ext cx="4302223" cy="5718593"/>
          </a:xfrm>
          <a:prstGeom prst="rect">
            <a:avLst/>
          </a:prstGeom>
        </p:spPr>
      </p:pic>
    </p:spTree>
    <p:extLst>
      <p:ext uri="{BB962C8B-B14F-4D97-AF65-F5344CB8AC3E}">
        <p14:creationId xmlns:p14="http://schemas.microsoft.com/office/powerpoint/2010/main" val="357905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C4E2-4E9A-7E46-8BD5-891B088E7FE0}"/>
              </a:ext>
            </a:extLst>
          </p:cNvPr>
          <p:cNvSpPr>
            <a:spLocks noGrp="1"/>
          </p:cNvSpPr>
          <p:nvPr>
            <p:ph type="title"/>
          </p:nvPr>
        </p:nvSpPr>
        <p:spPr/>
        <p:txBody>
          <a:bodyPr/>
          <a:lstStyle/>
          <a:p>
            <a:r>
              <a:rPr lang="en-US" dirty="0"/>
              <a:t>What is a data repository?</a:t>
            </a:r>
          </a:p>
        </p:txBody>
      </p:sp>
      <p:sp>
        <p:nvSpPr>
          <p:cNvPr id="3" name="Content Placeholder 2">
            <a:extLst>
              <a:ext uri="{FF2B5EF4-FFF2-40B4-BE49-F238E27FC236}">
                <a16:creationId xmlns:a16="http://schemas.microsoft.com/office/drawing/2014/main" id="{41270F50-C872-5C46-9A4B-15BEB6AF4FF3}"/>
              </a:ext>
            </a:extLst>
          </p:cNvPr>
          <p:cNvSpPr>
            <a:spLocks noGrp="1"/>
          </p:cNvSpPr>
          <p:nvPr>
            <p:ph idx="1"/>
          </p:nvPr>
        </p:nvSpPr>
        <p:spPr>
          <a:xfrm>
            <a:off x="838200" y="1825625"/>
            <a:ext cx="4309533" cy="4507442"/>
          </a:xfrm>
        </p:spPr>
        <p:txBody>
          <a:bodyPr/>
          <a:lstStyle/>
          <a:p>
            <a:r>
              <a:rPr lang="en-US" dirty="0"/>
              <a:t>A place where to </a:t>
            </a:r>
            <a:r>
              <a:rPr lang="en-US" b="1" dirty="0"/>
              <a:t>store</a:t>
            </a:r>
            <a:r>
              <a:rPr lang="en-US" dirty="0"/>
              <a:t> data</a:t>
            </a:r>
          </a:p>
          <a:p>
            <a:r>
              <a:rPr lang="en-US" dirty="0"/>
              <a:t>A place to make data </a:t>
            </a:r>
            <a:r>
              <a:rPr lang="en-US" b="1" dirty="0"/>
              <a:t>publicly available </a:t>
            </a:r>
            <a:r>
              <a:rPr lang="en-US" dirty="0"/>
              <a:t>- findable</a:t>
            </a:r>
          </a:p>
          <a:p>
            <a:r>
              <a:rPr lang="en-US" dirty="0"/>
              <a:t>A place to </a:t>
            </a:r>
            <a:r>
              <a:rPr lang="en-US" b="1" dirty="0"/>
              <a:t>preserve</a:t>
            </a:r>
            <a:r>
              <a:rPr lang="en-US" dirty="0"/>
              <a:t> your data</a:t>
            </a:r>
          </a:p>
        </p:txBody>
      </p:sp>
      <p:sp>
        <p:nvSpPr>
          <p:cNvPr id="4" name="Footer Placeholder 3">
            <a:extLst>
              <a:ext uri="{FF2B5EF4-FFF2-40B4-BE49-F238E27FC236}">
                <a16:creationId xmlns:a16="http://schemas.microsoft.com/office/drawing/2014/main" id="{D4748C52-37A4-C74B-B5AB-C0256E2D94DA}"/>
              </a:ext>
            </a:extLst>
          </p:cNvPr>
          <p:cNvSpPr>
            <a:spLocks noGrp="1"/>
          </p:cNvSpPr>
          <p:nvPr>
            <p:ph type="ftr" sz="quarter" idx="11"/>
          </p:nvPr>
        </p:nvSpPr>
        <p:spPr/>
        <p:txBody>
          <a:bodyPr/>
          <a:lstStyle/>
          <a:p>
            <a:r>
              <a:rPr lang="en-US"/>
              <a:t>OREGON STATE UNIVERSITY</a:t>
            </a:r>
            <a:endParaRPr lang="en-US" dirty="0"/>
          </a:p>
        </p:txBody>
      </p:sp>
      <p:sp>
        <p:nvSpPr>
          <p:cNvPr id="5" name="Slide Number Placeholder 4">
            <a:extLst>
              <a:ext uri="{FF2B5EF4-FFF2-40B4-BE49-F238E27FC236}">
                <a16:creationId xmlns:a16="http://schemas.microsoft.com/office/drawing/2014/main" id="{225BD938-6FB0-CF42-80D1-B59051DCE889}"/>
              </a:ext>
            </a:extLst>
          </p:cNvPr>
          <p:cNvSpPr>
            <a:spLocks noGrp="1"/>
          </p:cNvSpPr>
          <p:nvPr>
            <p:ph type="sldNum" sz="quarter" idx="12"/>
          </p:nvPr>
        </p:nvSpPr>
        <p:spPr/>
        <p:txBody>
          <a:bodyPr/>
          <a:lstStyle/>
          <a:p>
            <a:fld id="{AAB6004F-53F9-E74D-AC89-56EA63355CB3}" type="slidenum">
              <a:rPr lang="en-US" smtClean="0"/>
              <a:pPr/>
              <a:t>2</a:t>
            </a:fld>
            <a:endParaRPr lang="en-US" dirty="0"/>
          </a:p>
        </p:txBody>
      </p:sp>
      <p:pic>
        <p:nvPicPr>
          <p:cNvPr id="7" name="Picture 6">
            <a:extLst>
              <a:ext uri="{FF2B5EF4-FFF2-40B4-BE49-F238E27FC236}">
                <a16:creationId xmlns:a16="http://schemas.microsoft.com/office/drawing/2014/main" id="{F67A9E2B-7CFB-3C4D-84E3-1EAFBEC53558}"/>
              </a:ext>
            </a:extLst>
          </p:cNvPr>
          <p:cNvPicPr>
            <a:picLocks noChangeAspect="1"/>
          </p:cNvPicPr>
          <p:nvPr/>
        </p:nvPicPr>
        <p:blipFill>
          <a:blip r:embed="rId3"/>
          <a:stretch>
            <a:fillRect/>
          </a:stretch>
        </p:blipFill>
        <p:spPr>
          <a:xfrm>
            <a:off x="5599290" y="1690688"/>
            <a:ext cx="5547078" cy="4252760"/>
          </a:xfrm>
          <a:prstGeom prst="rect">
            <a:avLst/>
          </a:prstGeom>
        </p:spPr>
      </p:pic>
    </p:spTree>
    <p:extLst>
      <p:ext uri="{BB962C8B-B14F-4D97-AF65-F5344CB8AC3E}">
        <p14:creationId xmlns:p14="http://schemas.microsoft.com/office/powerpoint/2010/main" val="773143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56A3-83C2-3343-AB43-30173E3AF74E}"/>
              </a:ext>
            </a:extLst>
          </p:cNvPr>
          <p:cNvSpPr>
            <a:spLocks noGrp="1"/>
          </p:cNvSpPr>
          <p:nvPr>
            <p:ph type="title"/>
          </p:nvPr>
        </p:nvSpPr>
        <p:spPr/>
        <p:txBody>
          <a:bodyPr/>
          <a:lstStyle/>
          <a:p>
            <a:r>
              <a:rPr lang="en-US" dirty="0"/>
              <a:t>Why use a data repository?</a:t>
            </a:r>
          </a:p>
        </p:txBody>
      </p:sp>
      <p:sp>
        <p:nvSpPr>
          <p:cNvPr id="3" name="Content Placeholder 2">
            <a:extLst>
              <a:ext uri="{FF2B5EF4-FFF2-40B4-BE49-F238E27FC236}">
                <a16:creationId xmlns:a16="http://schemas.microsoft.com/office/drawing/2014/main" id="{1ED0EB52-BEC0-BD4A-8C85-C8B7F4CC5949}"/>
              </a:ext>
            </a:extLst>
          </p:cNvPr>
          <p:cNvSpPr>
            <a:spLocks noGrp="1"/>
          </p:cNvSpPr>
          <p:nvPr>
            <p:ph idx="1"/>
          </p:nvPr>
        </p:nvSpPr>
        <p:spPr>
          <a:xfrm>
            <a:off x="6487279" y="4285426"/>
            <a:ext cx="2282519" cy="1825549"/>
          </a:xfrm>
        </p:spPr>
        <p:txBody>
          <a:bodyPr>
            <a:normAutofit/>
          </a:bodyPr>
          <a:lstStyle/>
          <a:p>
            <a:pPr marL="0" indent="0" algn="ctr">
              <a:buNone/>
            </a:pPr>
            <a:r>
              <a:rPr lang="en-US" dirty="0"/>
              <a:t>Share your data: open science</a:t>
            </a:r>
          </a:p>
        </p:txBody>
      </p:sp>
      <p:sp>
        <p:nvSpPr>
          <p:cNvPr id="4" name="Footer Placeholder 3">
            <a:extLst>
              <a:ext uri="{FF2B5EF4-FFF2-40B4-BE49-F238E27FC236}">
                <a16:creationId xmlns:a16="http://schemas.microsoft.com/office/drawing/2014/main" id="{86FA73F9-E4ED-4C4D-A521-386868CBBB37}"/>
              </a:ext>
            </a:extLst>
          </p:cNvPr>
          <p:cNvSpPr>
            <a:spLocks noGrp="1"/>
          </p:cNvSpPr>
          <p:nvPr>
            <p:ph type="ftr" sz="quarter" idx="11"/>
          </p:nvPr>
        </p:nvSpPr>
        <p:spPr/>
        <p:txBody>
          <a:bodyPr/>
          <a:lstStyle/>
          <a:p>
            <a:r>
              <a:rPr lang="en-US" dirty="0"/>
              <a:t>OREGON STATE UNIVERSITY</a:t>
            </a:r>
          </a:p>
        </p:txBody>
      </p:sp>
      <p:sp>
        <p:nvSpPr>
          <p:cNvPr id="5" name="Slide Number Placeholder 4">
            <a:extLst>
              <a:ext uri="{FF2B5EF4-FFF2-40B4-BE49-F238E27FC236}">
                <a16:creationId xmlns:a16="http://schemas.microsoft.com/office/drawing/2014/main" id="{DBF91B93-30F8-B945-B18D-5CBE715E6CFC}"/>
              </a:ext>
            </a:extLst>
          </p:cNvPr>
          <p:cNvSpPr>
            <a:spLocks noGrp="1"/>
          </p:cNvSpPr>
          <p:nvPr>
            <p:ph type="sldNum" sz="quarter" idx="12"/>
          </p:nvPr>
        </p:nvSpPr>
        <p:spPr/>
        <p:txBody>
          <a:bodyPr/>
          <a:lstStyle/>
          <a:p>
            <a:fld id="{AAB6004F-53F9-E74D-AC89-56EA63355CB3}" type="slidenum">
              <a:rPr lang="en-US" smtClean="0"/>
              <a:pPr/>
              <a:t>3</a:t>
            </a:fld>
            <a:endParaRPr lang="en-US" dirty="0"/>
          </a:p>
        </p:txBody>
      </p:sp>
      <p:pic>
        <p:nvPicPr>
          <p:cNvPr id="6" name="Picture 5">
            <a:extLst>
              <a:ext uri="{FF2B5EF4-FFF2-40B4-BE49-F238E27FC236}">
                <a16:creationId xmlns:a16="http://schemas.microsoft.com/office/drawing/2014/main" id="{BADAB155-19DA-6945-A331-95046C11BDC8}"/>
              </a:ext>
            </a:extLst>
          </p:cNvPr>
          <p:cNvPicPr>
            <a:picLocks noChangeAspect="1"/>
          </p:cNvPicPr>
          <p:nvPr/>
        </p:nvPicPr>
        <p:blipFill>
          <a:blip r:embed="rId3"/>
          <a:stretch>
            <a:fillRect/>
          </a:stretch>
        </p:blipFill>
        <p:spPr>
          <a:xfrm>
            <a:off x="465591" y="1822144"/>
            <a:ext cx="2632844" cy="1755229"/>
          </a:xfrm>
          <a:prstGeom prst="rect">
            <a:avLst/>
          </a:prstGeom>
        </p:spPr>
      </p:pic>
      <p:pic>
        <p:nvPicPr>
          <p:cNvPr id="9" name="Picture 8">
            <a:extLst>
              <a:ext uri="{FF2B5EF4-FFF2-40B4-BE49-F238E27FC236}">
                <a16:creationId xmlns:a16="http://schemas.microsoft.com/office/drawing/2014/main" id="{55246AE4-5E5F-4747-8C7D-3A6B63BA775C}"/>
              </a:ext>
            </a:extLst>
          </p:cNvPr>
          <p:cNvPicPr>
            <a:picLocks noChangeAspect="1"/>
          </p:cNvPicPr>
          <p:nvPr/>
        </p:nvPicPr>
        <p:blipFill rotWithShape="1">
          <a:blip r:embed="rId4"/>
          <a:srcRect l="6774" r="14315"/>
          <a:stretch/>
        </p:blipFill>
        <p:spPr>
          <a:xfrm>
            <a:off x="6586563" y="1792164"/>
            <a:ext cx="2107735" cy="1997941"/>
          </a:xfrm>
          <a:prstGeom prst="rect">
            <a:avLst/>
          </a:prstGeom>
        </p:spPr>
      </p:pic>
      <p:sp>
        <p:nvSpPr>
          <p:cNvPr id="10" name="Content Placeholder 2">
            <a:extLst>
              <a:ext uri="{FF2B5EF4-FFF2-40B4-BE49-F238E27FC236}">
                <a16:creationId xmlns:a16="http://schemas.microsoft.com/office/drawing/2014/main" id="{153D25D9-2074-4B4A-947D-8819CBB890F9}"/>
              </a:ext>
            </a:extLst>
          </p:cNvPr>
          <p:cNvSpPr txBox="1">
            <a:spLocks/>
          </p:cNvSpPr>
          <p:nvPr/>
        </p:nvSpPr>
        <p:spPr>
          <a:xfrm>
            <a:off x="558307" y="4285426"/>
            <a:ext cx="2608588" cy="2000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t>Comply with your Data Management Plan</a:t>
            </a:r>
          </a:p>
        </p:txBody>
      </p:sp>
      <p:sp>
        <p:nvSpPr>
          <p:cNvPr id="11" name="Content Placeholder 2">
            <a:extLst>
              <a:ext uri="{FF2B5EF4-FFF2-40B4-BE49-F238E27FC236}">
                <a16:creationId xmlns:a16="http://schemas.microsoft.com/office/drawing/2014/main" id="{5662ECC7-9115-9C49-A2F9-F9D30840930E}"/>
              </a:ext>
            </a:extLst>
          </p:cNvPr>
          <p:cNvSpPr txBox="1">
            <a:spLocks/>
          </p:cNvSpPr>
          <p:nvPr/>
        </p:nvSpPr>
        <p:spPr>
          <a:xfrm>
            <a:off x="3573022" y="4285426"/>
            <a:ext cx="2390535" cy="1475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t>Give credit to data creators</a:t>
            </a:r>
          </a:p>
        </p:txBody>
      </p:sp>
      <p:pic>
        <p:nvPicPr>
          <p:cNvPr id="13" name="Picture 12">
            <a:extLst>
              <a:ext uri="{FF2B5EF4-FFF2-40B4-BE49-F238E27FC236}">
                <a16:creationId xmlns:a16="http://schemas.microsoft.com/office/drawing/2014/main" id="{60BEC638-AE94-5A4B-927F-F006542A64F6}"/>
              </a:ext>
            </a:extLst>
          </p:cNvPr>
          <p:cNvPicPr>
            <a:picLocks noChangeAspect="1"/>
          </p:cNvPicPr>
          <p:nvPr/>
        </p:nvPicPr>
        <p:blipFill rotWithShape="1">
          <a:blip r:embed="rId5"/>
          <a:srcRect l="30526"/>
          <a:stretch/>
        </p:blipFill>
        <p:spPr>
          <a:xfrm>
            <a:off x="9438705" y="1792164"/>
            <a:ext cx="2082092" cy="1997941"/>
          </a:xfrm>
          <a:prstGeom prst="rect">
            <a:avLst/>
          </a:prstGeom>
        </p:spPr>
      </p:pic>
      <p:sp>
        <p:nvSpPr>
          <p:cNvPr id="14" name="Content Placeholder 2">
            <a:extLst>
              <a:ext uri="{FF2B5EF4-FFF2-40B4-BE49-F238E27FC236}">
                <a16:creationId xmlns:a16="http://schemas.microsoft.com/office/drawing/2014/main" id="{B6BBFD46-88E2-7B46-BBFF-800CA42F73AC}"/>
              </a:ext>
            </a:extLst>
          </p:cNvPr>
          <p:cNvSpPr txBox="1">
            <a:spLocks/>
          </p:cNvSpPr>
          <p:nvPr/>
        </p:nvSpPr>
        <p:spPr>
          <a:xfrm>
            <a:off x="9299071" y="4285426"/>
            <a:ext cx="2282519" cy="1605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t>Preserve your data</a:t>
            </a:r>
          </a:p>
        </p:txBody>
      </p:sp>
      <p:sp>
        <p:nvSpPr>
          <p:cNvPr id="15" name="Rectangle 14">
            <a:extLst>
              <a:ext uri="{FF2B5EF4-FFF2-40B4-BE49-F238E27FC236}">
                <a16:creationId xmlns:a16="http://schemas.microsoft.com/office/drawing/2014/main" id="{1656F2A6-4FAD-894B-AA95-88833948BA54}"/>
              </a:ext>
            </a:extLst>
          </p:cNvPr>
          <p:cNvSpPr/>
          <p:nvPr/>
        </p:nvSpPr>
        <p:spPr>
          <a:xfrm>
            <a:off x="6411779" y="1660708"/>
            <a:ext cx="2447411" cy="2251725"/>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FD9092-95F2-244C-B5CD-561F727EEF9E}"/>
              </a:ext>
            </a:extLst>
          </p:cNvPr>
          <p:cNvSpPr/>
          <p:nvPr/>
        </p:nvSpPr>
        <p:spPr>
          <a:xfrm>
            <a:off x="9273814" y="1650237"/>
            <a:ext cx="2447411" cy="2251725"/>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A6D799-6B20-244B-BE88-15E62B997BE5}"/>
              </a:ext>
            </a:extLst>
          </p:cNvPr>
          <p:cNvSpPr/>
          <p:nvPr/>
        </p:nvSpPr>
        <p:spPr>
          <a:xfrm>
            <a:off x="558307" y="1680216"/>
            <a:ext cx="2447411" cy="2251725"/>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6DF2FB-E37A-A244-B2A2-AB827BC41074}"/>
              </a:ext>
            </a:extLst>
          </p:cNvPr>
          <p:cNvSpPr/>
          <p:nvPr/>
        </p:nvSpPr>
        <p:spPr>
          <a:xfrm>
            <a:off x="3450325" y="1646780"/>
            <a:ext cx="2447411" cy="2251725"/>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4247416-AE57-CE43-B10D-ED9463531A81}"/>
              </a:ext>
            </a:extLst>
          </p:cNvPr>
          <p:cNvPicPr>
            <a:picLocks noChangeAspect="1"/>
          </p:cNvPicPr>
          <p:nvPr/>
        </p:nvPicPr>
        <p:blipFill rotWithShape="1">
          <a:blip r:embed="rId6"/>
          <a:srcRect l="17402"/>
          <a:stretch/>
        </p:blipFill>
        <p:spPr>
          <a:xfrm>
            <a:off x="3573022" y="1791735"/>
            <a:ext cx="2190708" cy="1961813"/>
          </a:xfrm>
          <a:prstGeom prst="rect">
            <a:avLst/>
          </a:prstGeom>
        </p:spPr>
      </p:pic>
    </p:spTree>
    <p:extLst>
      <p:ext uri="{BB962C8B-B14F-4D97-AF65-F5344CB8AC3E}">
        <p14:creationId xmlns:p14="http://schemas.microsoft.com/office/powerpoint/2010/main" val="282406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7825"/>
            <a:ext cx="10515600" cy="1325563"/>
          </a:xfrm>
        </p:spPr>
        <p:txBody>
          <a:bodyPr/>
          <a:lstStyle/>
          <a:p>
            <a:r>
              <a:rPr lang="en-US" dirty="0"/>
              <a:t>How to select a data repository</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external data archive or repository already established for your research domain; recognized standards in your discipline.</a:t>
            </a:r>
          </a:p>
          <a:p>
            <a:pPr marL="514350" indent="-514350">
              <a:buFont typeface="+mj-lt"/>
              <a:buAutoNum type="arabicPeriod"/>
            </a:pPr>
            <a:r>
              <a:rPr lang="en-US" dirty="0"/>
              <a:t>institutional research data repository, or your research group’s established data management facilities.</a:t>
            </a:r>
          </a:p>
          <a:p>
            <a:pPr marL="514350" indent="-514350">
              <a:buFont typeface="+mj-lt"/>
              <a:buAutoNum type="arabicPeriod"/>
            </a:pPr>
            <a:r>
              <a:rPr lang="en-US" dirty="0"/>
              <a:t>cost-free data repository such as </a:t>
            </a:r>
            <a:r>
              <a:rPr lang="en-US" dirty="0">
                <a:hlinkClick r:id="rId3"/>
              </a:rPr>
              <a:t>Zenodo</a:t>
            </a:r>
            <a:r>
              <a:rPr lang="en-US" dirty="0"/>
              <a:t>, </a:t>
            </a:r>
            <a:r>
              <a:rPr lang="en-US" dirty="0" err="1"/>
              <a:t>Figshare</a:t>
            </a:r>
            <a:r>
              <a:rPr lang="en-US" dirty="0"/>
              <a:t>, Dryad.</a:t>
            </a:r>
          </a:p>
          <a:p>
            <a:pPr marL="514350" indent="-514350">
              <a:buFont typeface="+mj-lt"/>
              <a:buAutoNum type="arabicPeriod"/>
            </a:pPr>
            <a:r>
              <a:rPr lang="en-US" dirty="0"/>
              <a:t>Search for other data repositories here: </a:t>
            </a:r>
            <a:r>
              <a:rPr lang="en-US" dirty="0">
                <a:hlinkClick r:id="rId4"/>
              </a:rPr>
              <a:t>re3data.org</a:t>
            </a:r>
            <a:r>
              <a:rPr lang="en-US" dirty="0"/>
              <a:t>. </a:t>
            </a:r>
            <a:br>
              <a:rPr lang="en-US" dirty="0"/>
            </a:br>
            <a:endParaRPr lang="en-US" dirty="0"/>
          </a:p>
        </p:txBody>
      </p:sp>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4</a:t>
            </a:fld>
            <a:endParaRPr lang="en-US" dirty="0"/>
          </a:p>
        </p:txBody>
      </p:sp>
    </p:spTree>
    <p:extLst>
      <p:ext uri="{BB962C8B-B14F-4D97-AF65-F5344CB8AC3E}">
        <p14:creationId xmlns:p14="http://schemas.microsoft.com/office/powerpoint/2010/main" val="518858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How to identify a good repository </a:t>
            </a:r>
            <a:r>
              <a:rPr lang="en-US" sz="4000"/>
              <a:t>for your data</a:t>
            </a:r>
            <a:r>
              <a:rPr lang="en-US" sz="4000" dirty="0"/>
              <a:t>?</a:t>
            </a:r>
          </a:p>
        </p:txBody>
      </p:sp>
      <p:sp>
        <p:nvSpPr>
          <p:cNvPr id="3" name="Content Placeholder 2"/>
          <p:cNvSpPr>
            <a:spLocks noGrp="1"/>
          </p:cNvSpPr>
          <p:nvPr>
            <p:ph idx="1"/>
          </p:nvPr>
        </p:nvSpPr>
        <p:spPr>
          <a:xfrm>
            <a:off x="838200" y="1524000"/>
            <a:ext cx="10515600" cy="4652963"/>
          </a:xfrm>
        </p:spPr>
        <p:txBody>
          <a:bodyPr>
            <a:normAutofit fontScale="92500" lnSpcReduction="20000"/>
          </a:bodyPr>
          <a:lstStyle/>
          <a:p>
            <a:r>
              <a:rPr lang="en-US" dirty="0"/>
              <a:t>Gives your submitted dataset a </a:t>
            </a:r>
            <a:r>
              <a:rPr lang="en-US" b="1" dirty="0"/>
              <a:t>persistent and unique identifier</a:t>
            </a:r>
            <a:r>
              <a:rPr lang="en-US" dirty="0"/>
              <a:t>.</a:t>
            </a:r>
          </a:p>
          <a:p>
            <a:r>
              <a:rPr lang="en-US" dirty="0"/>
              <a:t>Provides a </a:t>
            </a:r>
            <a:r>
              <a:rPr lang="en-US" b="1" dirty="0"/>
              <a:t>landing page</a:t>
            </a:r>
            <a:r>
              <a:rPr lang="en-US" dirty="0"/>
              <a:t> for each dataset, with metadata. </a:t>
            </a:r>
          </a:p>
          <a:p>
            <a:pPr lvl="1"/>
            <a:r>
              <a:rPr lang="en-US" dirty="0"/>
              <a:t>makes your research more visible. </a:t>
            </a:r>
          </a:p>
          <a:p>
            <a:pPr lvl="1"/>
            <a:r>
              <a:rPr lang="en-US" dirty="0"/>
              <a:t>stimulates reuse of the data.</a:t>
            </a:r>
          </a:p>
          <a:p>
            <a:r>
              <a:rPr lang="en-US" dirty="0"/>
              <a:t>Helps you to track how the data has been used by providing access and download </a:t>
            </a:r>
            <a:r>
              <a:rPr lang="en-US" b="1" dirty="0"/>
              <a:t>statistics</a:t>
            </a:r>
            <a:r>
              <a:rPr lang="en-US" dirty="0"/>
              <a:t>.</a:t>
            </a:r>
          </a:p>
          <a:p>
            <a:r>
              <a:rPr lang="en-US" dirty="0"/>
              <a:t>Explicit ambition to keep the data available in the </a:t>
            </a:r>
            <a:r>
              <a:rPr lang="en-US" b="1" dirty="0"/>
              <a:t>long term</a:t>
            </a:r>
            <a:r>
              <a:rPr lang="en-US" dirty="0"/>
              <a:t>.</a:t>
            </a:r>
          </a:p>
          <a:p>
            <a:r>
              <a:rPr lang="en-US" dirty="0"/>
              <a:t>Matches </a:t>
            </a:r>
            <a:r>
              <a:rPr lang="en-US" b="1" dirty="0"/>
              <a:t>your</a:t>
            </a:r>
            <a:r>
              <a:rPr lang="en-US" dirty="0"/>
              <a:t> particular </a:t>
            </a:r>
            <a:r>
              <a:rPr lang="en-US" b="1" dirty="0"/>
              <a:t>data needs </a:t>
            </a:r>
            <a:r>
              <a:rPr lang="en-US" dirty="0"/>
              <a:t>(formats, sustainability, access</a:t>
            </a:r>
            <a:r>
              <a:rPr lang="mr-IN" dirty="0"/>
              <a:t>…</a:t>
            </a:r>
            <a:r>
              <a:rPr lang="en-US" dirty="0"/>
              <a:t>)</a:t>
            </a:r>
          </a:p>
          <a:p>
            <a:r>
              <a:rPr lang="en-US" dirty="0"/>
              <a:t>Meets </a:t>
            </a:r>
            <a:r>
              <a:rPr lang="en-US" b="1" dirty="0"/>
              <a:t>legal requirements</a:t>
            </a:r>
            <a:r>
              <a:rPr lang="en-US" dirty="0"/>
              <a:t> and allow reuse without unnecessary licensing conditions.</a:t>
            </a:r>
          </a:p>
          <a:p>
            <a:r>
              <a:rPr lang="en-US" dirty="0"/>
              <a:t>Guidance on how to </a:t>
            </a:r>
            <a:r>
              <a:rPr lang="en-US" b="1" dirty="0"/>
              <a:t>cite data.</a:t>
            </a:r>
          </a:p>
          <a:p>
            <a:r>
              <a:rPr lang="en-US" dirty="0"/>
              <a:t>Guidance and </a:t>
            </a:r>
            <a:r>
              <a:rPr lang="en-US" b="1" dirty="0"/>
              <a:t>review</a:t>
            </a:r>
            <a:r>
              <a:rPr lang="en-US" dirty="0"/>
              <a:t> on how to </a:t>
            </a:r>
            <a:r>
              <a:rPr lang="en-US" b="1" dirty="0"/>
              <a:t>prepare data</a:t>
            </a:r>
            <a:r>
              <a:rPr lang="en-US" dirty="0"/>
              <a:t> for deposit.</a:t>
            </a:r>
          </a:p>
          <a:p>
            <a:endParaRPr lang="en-US" dirty="0"/>
          </a:p>
          <a:p>
            <a:endParaRPr lang="en-US" dirty="0"/>
          </a:p>
        </p:txBody>
      </p:sp>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5</a:t>
            </a:fld>
            <a:endParaRPr lang="en-US" dirty="0"/>
          </a:p>
        </p:txBody>
      </p:sp>
    </p:spTree>
    <p:extLst>
      <p:ext uri="{BB962C8B-B14F-4D97-AF65-F5344CB8AC3E}">
        <p14:creationId xmlns:p14="http://schemas.microsoft.com/office/powerpoint/2010/main" val="205344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Alternatives to </a:t>
            </a:r>
            <a:r>
              <a:rPr lang="en-US" sz="4000"/>
              <a:t>data repositories for data sharing</a:t>
            </a:r>
            <a:endParaRPr lang="en-US" sz="40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3339817" cy="2225675"/>
          </a:xfrm>
        </p:spPr>
      </p:pic>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6</a:t>
            </a:fld>
            <a:endParaRPr lang="en-US" dirty="0"/>
          </a:p>
        </p:txBody>
      </p:sp>
      <p:sp>
        <p:nvSpPr>
          <p:cNvPr id="7" name="Content Placeholder 2"/>
          <p:cNvSpPr txBox="1">
            <a:spLocks/>
          </p:cNvSpPr>
          <p:nvPr/>
        </p:nvSpPr>
        <p:spPr>
          <a:xfrm>
            <a:off x="838200" y="4147344"/>
            <a:ext cx="3606800" cy="2189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solidFill>
                  <a:srgbClr val="DC4405"/>
                </a:solidFill>
              </a:rPr>
              <a:t>Website </a:t>
            </a:r>
            <a:r>
              <a:rPr lang="en-US" sz="2000" dirty="0"/>
              <a:t>(department, project, personal)</a:t>
            </a:r>
          </a:p>
          <a:p>
            <a:pPr marL="0" indent="0">
              <a:buNone/>
            </a:pPr>
            <a:r>
              <a:rPr lang="en-US" sz="2000" b="1" dirty="0"/>
              <a:t>Pros</a:t>
            </a:r>
            <a:r>
              <a:rPr lang="en-US" sz="2000" dirty="0"/>
              <a:t>: functionality tailored to your data collection</a:t>
            </a:r>
          </a:p>
          <a:p>
            <a:pPr marL="0" indent="0">
              <a:buNone/>
            </a:pPr>
            <a:r>
              <a:rPr lang="en-US" sz="2000" b="1" dirty="0"/>
              <a:t>Cons</a:t>
            </a:r>
            <a:r>
              <a:rPr lang="en-US" sz="2000" dirty="0"/>
              <a:t>: less likely to sustain long-term access to your data collection</a:t>
            </a:r>
            <a:br>
              <a:rPr lang="en-US" sz="2000" dirty="0"/>
            </a:br>
            <a:endParaRPr lang="en-US" sz="20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883" y="1690688"/>
            <a:ext cx="3325522" cy="2225675"/>
          </a:xfrm>
          <a:prstGeom prst="rect">
            <a:avLst/>
          </a:prstGeom>
        </p:spPr>
      </p:pic>
      <p:sp>
        <p:nvSpPr>
          <p:cNvPr id="9" name="Content Placeholder 2"/>
          <p:cNvSpPr txBox="1">
            <a:spLocks/>
          </p:cNvSpPr>
          <p:nvPr/>
        </p:nvSpPr>
        <p:spPr>
          <a:xfrm>
            <a:off x="4713683" y="4147344"/>
            <a:ext cx="4000500" cy="21891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solidFill>
                  <a:srgbClr val="DC4405"/>
                </a:solidFill>
              </a:rPr>
              <a:t>Cloud</a:t>
            </a:r>
            <a:r>
              <a:rPr lang="en-US" sz="2000" dirty="0"/>
              <a:t> (third party)</a:t>
            </a:r>
          </a:p>
          <a:p>
            <a:pPr marL="0" indent="0">
              <a:buNone/>
            </a:pPr>
            <a:r>
              <a:rPr lang="en-US" sz="2000" b="1" dirty="0"/>
              <a:t>Pros</a:t>
            </a:r>
            <a:r>
              <a:rPr lang="en-US" sz="2000" dirty="0"/>
              <a:t>: Easy to use</a:t>
            </a:r>
          </a:p>
          <a:p>
            <a:pPr marL="0" indent="0">
              <a:buNone/>
            </a:pPr>
            <a:r>
              <a:rPr lang="en-US" sz="2000" b="1" dirty="0"/>
              <a:t>Cons</a:t>
            </a:r>
            <a:r>
              <a:rPr lang="en-US" sz="2000" dirty="0"/>
              <a:t>: long-term reliability, unpredictable costs</a:t>
            </a:r>
            <a:br>
              <a:rPr lang="en-US" sz="2000" dirty="0"/>
            </a:br>
            <a:endParaRPr lang="en-US" sz="2000"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38812"/>
          <a:stretch/>
        </p:blipFill>
        <p:spPr>
          <a:xfrm>
            <a:off x="8396683" y="1690687"/>
            <a:ext cx="2639617" cy="2201865"/>
          </a:xfrm>
          <a:prstGeom prst="rect">
            <a:avLst/>
          </a:prstGeom>
        </p:spPr>
      </p:pic>
      <p:sp>
        <p:nvSpPr>
          <p:cNvPr id="10" name="Rectangle 9"/>
          <p:cNvSpPr/>
          <p:nvPr/>
        </p:nvSpPr>
        <p:spPr>
          <a:xfrm>
            <a:off x="8168083" y="4074714"/>
            <a:ext cx="3860800" cy="2246769"/>
          </a:xfrm>
          <a:prstGeom prst="rect">
            <a:avLst/>
          </a:prstGeom>
        </p:spPr>
        <p:txBody>
          <a:bodyPr wrap="square">
            <a:spAutoFit/>
          </a:bodyPr>
          <a:lstStyle/>
          <a:p>
            <a:pPr fontAlgn="base"/>
            <a:r>
              <a:rPr lang="en-US" sz="2000" b="1" dirty="0">
                <a:solidFill>
                  <a:srgbClr val="DC4405"/>
                </a:solidFill>
                <a:latin typeface="Kievit Offc" panose="020B0504030101020102" pitchFamily="34" charset="0"/>
              </a:rPr>
              <a:t>Journal supplementary material service</a:t>
            </a:r>
          </a:p>
          <a:p>
            <a:pPr fontAlgn="base"/>
            <a:r>
              <a:rPr lang="en-US" sz="2000" b="1" dirty="0">
                <a:solidFill>
                  <a:schemeClr val="tx2"/>
                </a:solidFill>
                <a:latin typeface="Kievit Offc" panose="020B0504030101020102" pitchFamily="34" charset="0"/>
              </a:rPr>
              <a:t>Pros</a:t>
            </a:r>
            <a:r>
              <a:rPr lang="en-US" sz="2000" dirty="0">
                <a:solidFill>
                  <a:schemeClr val="tx2"/>
                </a:solidFill>
                <a:latin typeface="Kievit Offc" panose="020B0504030101020102" pitchFamily="34" charset="0"/>
              </a:rPr>
              <a:t>: comply with publisher’s requirements</a:t>
            </a:r>
          </a:p>
          <a:p>
            <a:pPr fontAlgn="base"/>
            <a:r>
              <a:rPr lang="en-US" sz="2000" b="1" dirty="0">
                <a:solidFill>
                  <a:schemeClr val="tx2"/>
                </a:solidFill>
                <a:latin typeface="Kievit Offc" panose="020B0504030101020102" pitchFamily="34" charset="0"/>
              </a:rPr>
              <a:t>Cons</a:t>
            </a:r>
            <a:r>
              <a:rPr lang="en-US" sz="2000" dirty="0">
                <a:solidFill>
                  <a:schemeClr val="tx2"/>
                </a:solidFill>
                <a:latin typeface="Kievit Offc" panose="020B0504030101020102" pitchFamily="34" charset="0"/>
              </a:rPr>
              <a:t>: may be costly, unlikely to offer a data repository’s functionality or long-term solution</a:t>
            </a:r>
          </a:p>
        </p:txBody>
      </p:sp>
    </p:spTree>
    <p:extLst>
      <p:ext uri="{BB962C8B-B14F-4D97-AF65-F5344CB8AC3E}">
        <p14:creationId xmlns:p14="http://schemas.microsoft.com/office/powerpoint/2010/main" val="70160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3110" y="360398"/>
            <a:ext cx="7663307" cy="5956265"/>
          </a:xfrm>
        </p:spPr>
      </p:pic>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7</a:t>
            </a:fld>
            <a:endParaRPr lang="en-US" dirty="0"/>
          </a:p>
        </p:txBody>
      </p:sp>
      <p:sp>
        <p:nvSpPr>
          <p:cNvPr id="7" name="Title 1"/>
          <p:cNvSpPr>
            <a:spLocks noGrp="1"/>
          </p:cNvSpPr>
          <p:nvPr>
            <p:ph type="title"/>
          </p:nvPr>
        </p:nvSpPr>
        <p:spPr>
          <a:xfrm>
            <a:off x="647700" y="796925"/>
            <a:ext cx="10515600" cy="1325563"/>
          </a:xfrm>
        </p:spPr>
        <p:txBody>
          <a:bodyPr/>
          <a:lstStyle/>
          <a:p>
            <a:r>
              <a:rPr lang="en-US" dirty="0" err="1"/>
              <a:t>ScholarsArchiv</a:t>
            </a:r>
            <a:r>
              <a:rPr lang="en-US" dirty="0" err="1">
                <a:solidFill>
                  <a:schemeClr val="bg1"/>
                </a:solidFill>
              </a:rPr>
              <a:t>e@OSU</a:t>
            </a:r>
            <a:endParaRPr lang="en-US" dirty="0">
              <a:solidFill>
                <a:schemeClr val="bg1"/>
              </a:solidFill>
            </a:endParaRPr>
          </a:p>
        </p:txBody>
      </p:sp>
      <p:sp>
        <p:nvSpPr>
          <p:cNvPr id="9" name="Rectangle 8"/>
          <p:cNvSpPr/>
          <p:nvPr/>
        </p:nvSpPr>
        <p:spPr>
          <a:xfrm>
            <a:off x="647700" y="2328182"/>
            <a:ext cx="4397935" cy="2308324"/>
          </a:xfrm>
          <a:prstGeom prst="rect">
            <a:avLst/>
          </a:prstGeom>
        </p:spPr>
        <p:txBody>
          <a:bodyPr wrap="none">
            <a:spAutoFit/>
          </a:bodyPr>
          <a:lstStyle/>
          <a:p>
            <a:r>
              <a:rPr lang="en-US" sz="2400" dirty="0">
                <a:solidFill>
                  <a:schemeClr val="tx2"/>
                </a:solidFill>
              </a:rPr>
              <a:t>https://</a:t>
            </a:r>
            <a:r>
              <a:rPr lang="en-US" sz="2400" dirty="0" err="1">
                <a:solidFill>
                  <a:schemeClr val="tx2"/>
                </a:solidFill>
              </a:rPr>
              <a:t>ir.library.oregonstate.edu</a:t>
            </a:r>
            <a:r>
              <a:rPr lang="en-US" sz="2400" dirty="0">
                <a:solidFill>
                  <a:schemeClr val="tx2"/>
                </a:solidFill>
              </a:rPr>
              <a:t>/</a:t>
            </a:r>
          </a:p>
          <a:p>
            <a:endParaRPr lang="en-US" sz="2400" dirty="0">
              <a:solidFill>
                <a:schemeClr val="tx2"/>
              </a:solidFill>
            </a:endParaRPr>
          </a:p>
          <a:p>
            <a:endParaRPr lang="en-US" sz="2400" dirty="0">
              <a:solidFill>
                <a:schemeClr val="tx2"/>
              </a:solidFill>
            </a:endParaRPr>
          </a:p>
          <a:p>
            <a:r>
              <a:rPr lang="en-US" sz="2400" dirty="0">
                <a:solidFill>
                  <a:schemeClr val="tx2"/>
                </a:solidFill>
              </a:rPr>
              <a:t>Who is it for?</a:t>
            </a:r>
          </a:p>
          <a:p>
            <a:r>
              <a:rPr lang="en-US" sz="2400" dirty="0">
                <a:solidFill>
                  <a:schemeClr val="tx2"/>
                </a:solidFill>
              </a:rPr>
              <a:t>What can you store in it?</a:t>
            </a:r>
          </a:p>
          <a:p>
            <a:r>
              <a:rPr lang="en-US" sz="2400" dirty="0">
                <a:solidFill>
                  <a:schemeClr val="tx2"/>
                </a:solidFill>
              </a:rPr>
              <a:t>How to get help?</a:t>
            </a:r>
          </a:p>
        </p:txBody>
      </p:sp>
    </p:spTree>
    <p:extLst>
      <p:ext uri="{BB962C8B-B14F-4D97-AF65-F5344CB8AC3E}">
        <p14:creationId xmlns:p14="http://schemas.microsoft.com/office/powerpoint/2010/main" val="189636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ScholarsArchive@OSU</a:t>
            </a:r>
            <a:r>
              <a:rPr lang="en-US" dirty="0"/>
              <a:t> as a user</a:t>
            </a:r>
          </a:p>
        </p:txBody>
      </p:sp>
      <p:sp>
        <p:nvSpPr>
          <p:cNvPr id="4" name="Footer Placeholder 3"/>
          <p:cNvSpPr>
            <a:spLocks noGrp="1"/>
          </p:cNvSpPr>
          <p:nvPr>
            <p:ph type="ftr" sz="quarter" idx="11"/>
          </p:nvPr>
        </p:nvSpPr>
        <p:spPr/>
        <p:txBody>
          <a:bodyPr/>
          <a:lstStyle/>
          <a:p>
            <a:r>
              <a:rPr lang="en-US"/>
              <a:t>OREGON STATE UNIVERSITY</a:t>
            </a:r>
            <a:endParaRPr lang="en-US" dirty="0"/>
          </a:p>
        </p:txBody>
      </p:sp>
      <p:sp>
        <p:nvSpPr>
          <p:cNvPr id="5" name="Slide Number Placeholder 4"/>
          <p:cNvSpPr>
            <a:spLocks noGrp="1"/>
          </p:cNvSpPr>
          <p:nvPr>
            <p:ph type="sldNum" sz="quarter" idx="12"/>
          </p:nvPr>
        </p:nvSpPr>
        <p:spPr/>
        <p:txBody>
          <a:bodyPr/>
          <a:lstStyle/>
          <a:p>
            <a:fld id="{AAB6004F-53F9-E74D-AC89-56EA63355CB3}" type="slidenum">
              <a:rPr lang="en-US" smtClean="0"/>
              <a:pPr/>
              <a:t>8</a:t>
            </a:fld>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2520" y="2009235"/>
            <a:ext cx="5852160" cy="3898392"/>
          </a:xfrm>
        </p:spPr>
      </p:pic>
      <p:pic>
        <p:nvPicPr>
          <p:cNvPr id="12" name="Picture 11"/>
          <p:cNvPicPr>
            <a:picLocks noChangeAspect="1"/>
          </p:cNvPicPr>
          <p:nvPr/>
        </p:nvPicPr>
        <p:blipFill>
          <a:blip r:embed="rId4"/>
          <a:stretch>
            <a:fillRect/>
          </a:stretch>
        </p:blipFill>
        <p:spPr>
          <a:xfrm>
            <a:off x="7505700" y="2295281"/>
            <a:ext cx="3848100" cy="1832429"/>
          </a:xfrm>
          <a:prstGeom prst="rect">
            <a:avLst/>
          </a:prstGeom>
        </p:spPr>
      </p:pic>
      <p:pic>
        <p:nvPicPr>
          <p:cNvPr id="10" name="Picture 9"/>
          <p:cNvPicPr>
            <a:picLocks noChangeAspect="1"/>
          </p:cNvPicPr>
          <p:nvPr/>
        </p:nvPicPr>
        <p:blipFill>
          <a:blip r:embed="rId5"/>
          <a:stretch>
            <a:fillRect/>
          </a:stretch>
        </p:blipFill>
        <p:spPr>
          <a:xfrm>
            <a:off x="8596719" y="2173781"/>
            <a:ext cx="2122081" cy="729996"/>
          </a:xfrm>
          <a:prstGeom prst="rect">
            <a:avLst/>
          </a:prstGeom>
        </p:spPr>
      </p:pic>
      <p:pic>
        <p:nvPicPr>
          <p:cNvPr id="13" name="Picture 12"/>
          <p:cNvPicPr>
            <a:picLocks noChangeAspect="1"/>
          </p:cNvPicPr>
          <p:nvPr/>
        </p:nvPicPr>
        <p:blipFill>
          <a:blip r:embed="rId6"/>
          <a:stretch>
            <a:fillRect/>
          </a:stretch>
        </p:blipFill>
        <p:spPr>
          <a:xfrm>
            <a:off x="8655246" y="3512272"/>
            <a:ext cx="2203254" cy="892318"/>
          </a:xfrm>
          <a:prstGeom prst="rect">
            <a:avLst/>
          </a:prstGeom>
        </p:spPr>
      </p:pic>
    </p:spTree>
    <p:extLst>
      <p:ext uri="{BB962C8B-B14F-4D97-AF65-F5344CB8AC3E}">
        <p14:creationId xmlns:p14="http://schemas.microsoft.com/office/powerpoint/2010/main" val="1566218772"/>
      </p:ext>
    </p:extLst>
  </p:cSld>
  <p:clrMapOvr>
    <a:masterClrMapping/>
  </p:clrMapOvr>
</p:sld>
</file>

<file path=ppt/theme/theme1.xml><?xml version="1.0" encoding="utf-8"?>
<a:theme xmlns:a="http://schemas.openxmlformats.org/drawingml/2006/main" name="Office Theme">
  <a:themeElements>
    <a:clrScheme name="OSU RGB 2017">
      <a:dk1>
        <a:srgbClr val="DC4405"/>
      </a:dk1>
      <a:lt1>
        <a:srgbClr val="FFFFFF"/>
      </a:lt1>
      <a:dk2>
        <a:srgbClr val="000000"/>
      </a:dk2>
      <a:lt2>
        <a:srgbClr val="B7A99A"/>
      </a:lt2>
      <a:accent1>
        <a:srgbClr val="A7ACA2"/>
      </a:accent1>
      <a:accent2>
        <a:srgbClr val="7A6855"/>
      </a:accent2>
      <a:accent3>
        <a:srgbClr val="8E9089"/>
      </a:accent3>
      <a:accent4>
        <a:srgbClr val="4A773C"/>
      </a:accent4>
      <a:accent5>
        <a:srgbClr val="00859B"/>
      </a:accent5>
      <a:accent6>
        <a:srgbClr val="FFB500"/>
      </a:accent6>
      <a:hlink>
        <a:srgbClr val="006A8E"/>
      </a:hlink>
      <a:folHlink>
        <a:srgbClr val="0D525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74986D4-687F-4A96-AC29-ABD08C01C466}" vid="{BF2A62C4-7066-4EC8-BC5C-623B0450B8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Presentation_template-brand_fonts_simple</Template>
  <TotalTime>12140</TotalTime>
  <Words>1080</Words>
  <Application>Microsoft Macintosh PowerPoint</Application>
  <PresentationFormat>Widescreen</PresentationFormat>
  <Paragraphs>193</Paragraphs>
  <Slides>18</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맑은 고딕</vt:lpstr>
      <vt:lpstr>Arial</vt:lpstr>
      <vt:lpstr>Calibri</vt:lpstr>
      <vt:lpstr>Kievit Offc</vt:lpstr>
      <vt:lpstr>KievitPro-Regular</vt:lpstr>
      <vt:lpstr>Mangal</vt:lpstr>
      <vt:lpstr>Rufina-Stencil-Bold</vt:lpstr>
      <vt:lpstr>Source Sans Pro</vt:lpstr>
      <vt:lpstr>Stratum2 Bold</vt:lpstr>
      <vt:lpstr>Wingdings</vt:lpstr>
      <vt:lpstr>Office Theme</vt:lpstr>
      <vt:lpstr>  SCHOLARSARCHIVE@OSU as a data repository  </vt:lpstr>
      <vt:lpstr>1. What we’ll cover today</vt:lpstr>
      <vt:lpstr>What is a data repository?</vt:lpstr>
      <vt:lpstr>Why use a data repository?</vt:lpstr>
      <vt:lpstr>How to select a data repository</vt:lpstr>
      <vt:lpstr>How to identify a good repository for your data?</vt:lpstr>
      <vt:lpstr>Alternatives to data repositories for data sharing</vt:lpstr>
      <vt:lpstr>ScholarsArchive@OSU</vt:lpstr>
      <vt:lpstr>ScholarsArchive@OSU as a user</vt:lpstr>
      <vt:lpstr>ScholarsArchive@OSU as an author</vt:lpstr>
      <vt:lpstr>ScholarsArchive@OSU as an author</vt:lpstr>
      <vt:lpstr>Prepare your dataset</vt:lpstr>
      <vt:lpstr>Prepare other documents to share</vt:lpstr>
      <vt:lpstr>License for data</vt:lpstr>
      <vt:lpstr>ScholarsArchive@OSU as a user</vt:lpstr>
      <vt:lpstr>The process</vt:lpstr>
      <vt:lpstr>Let’s share!</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clara.llebot@oregonstate.edu</dc:creator>
  <cp:lastModifiedBy>Clara Llebot</cp:lastModifiedBy>
  <cp:revision>311</cp:revision>
  <dcterms:created xsi:type="dcterms:W3CDTF">2017-09-08T22:09:12Z</dcterms:created>
  <dcterms:modified xsi:type="dcterms:W3CDTF">2018-07-24T19:45:36Z</dcterms:modified>
</cp:coreProperties>
</file>