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2"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9" r:id="rId19"/>
    <p:sldId id="280" r:id="rId20"/>
    <p:sldId id="281" r:id="rId21"/>
    <p:sldId id="282" r:id="rId22"/>
    <p:sldId id="283" r:id="rId23"/>
    <p:sldId id="284" r:id="rId24"/>
    <p:sldId id="285" r:id="rId25"/>
  </p:sldIdLst>
  <p:sldSz cx="9144000" cy="5143500" type="screen16x9"/>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56" autoAdjust="0"/>
  </p:normalViewPr>
  <p:slideViewPr>
    <p:cSldViewPr>
      <p:cViewPr>
        <p:scale>
          <a:sx n="90" d="100"/>
          <a:sy n="90" d="100"/>
        </p:scale>
        <p:origin x="-1548"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9699912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1:  Title  (BETH)</a:t>
            </a:r>
            <a:endParaRPr lang="en-US" sz="1000" dirty="0"/>
          </a:p>
          <a:p>
            <a:r>
              <a:rPr lang="en-US" sz="1000" b="1" dirty="0"/>
              <a:t> </a:t>
            </a:r>
            <a:endParaRPr lang="en-US" sz="1000" dirty="0"/>
          </a:p>
          <a:p>
            <a:r>
              <a:rPr lang="en-US" sz="1000" dirty="0"/>
              <a:t>We are so pleased to present our research on collaborations with native communities at this forum-</a:t>
            </a:r>
            <a:r>
              <a:rPr lang="en-US" sz="1000" dirty="0" smtClean="0"/>
              <a:t>--ATALM.</a:t>
            </a:r>
            <a:endParaRPr lang="en-US" sz="1000" dirty="0"/>
          </a:p>
          <a:p>
            <a:r>
              <a:rPr lang="en-US" sz="1000" b="1" dirty="0"/>
              <a:t> </a:t>
            </a:r>
            <a:endParaRPr lang="en-US" sz="1000" dirty="0"/>
          </a:p>
          <a:p>
            <a:r>
              <a:rPr lang="en-US" sz="1000" dirty="0"/>
              <a:t>Collaborations between tribal and non-tribal organizations bring diverse communities together, often for the first time, to educate and learn, to address misinterpretations of the past, and to share cultural resources and knowledge. By examining data obtained through a nationally distributed survey, our research explores how successful partnerships between tribal and nontribal institutions are initiated, developed, and maintained; and reveals the “lessons learned” across a wide range of collaborative projects and partnerships. Our overview of collaborative models is intended to offer recommended best practices for both tribal and nontribal organizations interested in sharing useful skills, knowledge, and resources through partnerships </a:t>
            </a:r>
            <a:r>
              <a:rPr lang="en-US" sz="1000" i="1" dirty="0"/>
              <a:t>built on mutual understanding and respect.</a:t>
            </a: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10:  Demographic Information/ Institutional Type (BETH)</a:t>
            </a:r>
            <a:endParaRPr lang="en-US" sz="1000" dirty="0"/>
          </a:p>
          <a:p>
            <a:r>
              <a:rPr lang="en-US" sz="1000" b="1" dirty="0"/>
              <a:t> </a:t>
            </a:r>
            <a:endParaRPr lang="en-US" sz="1000" dirty="0"/>
          </a:p>
          <a:p>
            <a:r>
              <a:rPr lang="en-US" sz="1000" dirty="0"/>
              <a:t>The first series of survey questions was designed to gain information about the nature of the responding institutions and their missions. Of the 31 respondents, 8 were tribal and 23 were nontribal.  (NOTE: </a:t>
            </a:r>
            <a:r>
              <a:rPr lang="en-US" sz="1000" i="1" dirty="0"/>
              <a:t>elimination of incomplete surveys)</a:t>
            </a:r>
            <a:endParaRPr lang="en-US" sz="1000" dirty="0"/>
          </a:p>
          <a:p>
            <a:r>
              <a:rPr lang="en-US" sz="1000" dirty="0"/>
              <a:t> </a:t>
            </a:r>
          </a:p>
          <a:p>
            <a:r>
              <a:rPr lang="en-US" sz="1000" dirty="0"/>
              <a:t>The majority of our 23 nontribal respondents (45%) were drawn from academic institutions partnering with tribal organizations. Historical societies, historic sites, and governmental organizations were also substantially represented. The 6 respondents (19%) that chose “other” included museums, a historical center, a partner of the National Park Service, a Native arts publication, and an organization involved in teaching Native languages. </a:t>
            </a:r>
          </a:p>
          <a:p>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11:  Demographic Information/Mission (BETH)</a:t>
            </a:r>
            <a:endParaRPr lang="en-US" sz="1000" dirty="0"/>
          </a:p>
          <a:p>
            <a:r>
              <a:rPr lang="en-US" sz="1000" dirty="0"/>
              <a:t> </a:t>
            </a:r>
          </a:p>
          <a:p>
            <a:r>
              <a:rPr lang="en-US" sz="1000" dirty="0"/>
              <a:t>The 8 tribal organizations were affiliated with tribal cultural centers or tribal governance or a combination of both. Nearly half of tribal respondents identified their primary mission as a combination of archival, library, and museum affiliations.   Four institutions identified their mission as “other.” These included education and training programs.</a:t>
            </a:r>
          </a:p>
          <a:p>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12: Demographic Information/Geographic Location (BETH)</a:t>
            </a:r>
            <a:endParaRPr lang="en-US" sz="1000" dirty="0"/>
          </a:p>
          <a:p>
            <a:r>
              <a:rPr lang="en-US" sz="1000" dirty="0"/>
              <a:t> </a:t>
            </a:r>
          </a:p>
          <a:p>
            <a:r>
              <a:rPr lang="en-US" sz="1000" dirty="0"/>
              <a:t>The responding institutions were geographically dispersed across the United States, including Alaska and Hawaii. </a:t>
            </a:r>
            <a:r>
              <a:rPr lang="en-US" sz="1000" dirty="0" smtClean="0"/>
              <a:t>Most </a:t>
            </a:r>
            <a:r>
              <a:rPr lang="en-US" sz="1000" dirty="0"/>
              <a:t>were from the Northwest, California, Oklahoma/Texas, and the Four Corners region. This demographic range corresponds to the states with the highest populations of Native American residents.</a:t>
            </a: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13:   A second series of questions focused on the Nature of the Collaborative Relationships (BETH)</a:t>
            </a:r>
            <a:endParaRPr lang="en-US" sz="1000" dirty="0"/>
          </a:p>
          <a:p>
            <a:r>
              <a:rPr lang="en-US" sz="1000" b="1" dirty="0"/>
              <a:t> </a:t>
            </a:r>
            <a:endParaRPr lang="en-US" sz="1000" dirty="0"/>
          </a:p>
          <a:p>
            <a:r>
              <a:rPr lang="en-US" sz="1000" b="1" dirty="0"/>
              <a:t>The Partnerships:  </a:t>
            </a:r>
            <a:r>
              <a:rPr lang="en-US" sz="1000" dirty="0"/>
              <a:t>Nontribal organizations served as project lead in 57% of the collaborations, with the remainder led by tribal organizations, or a combination of </a:t>
            </a:r>
            <a:r>
              <a:rPr lang="en-US" sz="1000" dirty="0" smtClean="0"/>
              <a:t>both </a:t>
            </a:r>
            <a:r>
              <a:rPr lang="en-US" sz="1000" dirty="0"/>
              <a:t>(see chart). The 31 projects had between 2 and 11 partnering institutions with a median of 20 individuals engaged in each project. </a:t>
            </a:r>
            <a:endParaRPr lang="en-US" sz="1000" dirty="0" smtClean="0"/>
          </a:p>
          <a:p>
            <a:endParaRPr lang="en-US" sz="1000" dirty="0"/>
          </a:p>
          <a:p>
            <a:r>
              <a:rPr lang="en-US" sz="1000" dirty="0"/>
              <a:t>The interviews indicated that the lead organization was often determined through established memorandums of understanding or grant contracts, with several mentioning IMLS program requirements stipulating that the lead organization must be tribal. </a:t>
            </a:r>
          </a:p>
          <a:p>
            <a:r>
              <a:rPr lang="en-US" sz="1000" b="1" dirty="0"/>
              <a:t> </a:t>
            </a:r>
            <a:endParaRPr lang="en-US" sz="1000" dirty="0"/>
          </a:p>
          <a:p>
            <a:r>
              <a:rPr lang="en-US" sz="1000" b="1" dirty="0"/>
              <a:t>Project Goals:  </a:t>
            </a:r>
            <a:r>
              <a:rPr lang="en-US" sz="1000" dirty="0"/>
              <a:t>The collaborative projects addressed a wide range of activities with overlapping primary and secondary goals. The majority of the projects focused on a combination of language revitalization, education and training, digitization and collection sharing, archival processing, and exhibit curation. Other projects involved genealogy, oral history, preservation, library automation, and the construction of a collaborative museum and cultural center.  </a:t>
            </a:r>
          </a:p>
          <a:p>
            <a:r>
              <a:rPr lang="en-US" sz="1000" dirty="0"/>
              <a:t> </a:t>
            </a:r>
          </a:p>
          <a:p>
            <a:r>
              <a:rPr lang="en-US" sz="1000" b="1" dirty="0"/>
              <a:t>Funding and Institutional Support: </a:t>
            </a:r>
            <a:r>
              <a:rPr lang="en-US" sz="1000" dirty="0"/>
              <a:t>Funding for the collaborative projects ranged from under $1,000 to over $100,000, with 32% receiving more than $100,000 in financial support. These included 2 highly funded projects led by tribal organizations. The interviewees were also asked </a:t>
            </a:r>
            <a:r>
              <a:rPr lang="en-US" sz="1000" i="1" dirty="0"/>
              <a:t>if the </a:t>
            </a:r>
            <a:r>
              <a:rPr lang="en-US" sz="1000" dirty="0"/>
              <a:t>availability of funding influenced their projects and whether funding was a barrier to future collaboration. Most agreed that their projects would not have been possible without outside funding.  In most cases, this involved a combination of tribal funds and grants.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14:  Practices Supporting Relationship Building and the Collaborative Process (BETH)</a:t>
            </a:r>
            <a:endParaRPr lang="en-US" sz="1000" dirty="0"/>
          </a:p>
          <a:p>
            <a:r>
              <a:rPr lang="en-US" sz="1000" dirty="0"/>
              <a:t> </a:t>
            </a:r>
          </a:p>
          <a:p>
            <a:r>
              <a:rPr lang="en-US" sz="1000" dirty="0"/>
              <a:t>The third series of survey questions explored the methods for initiating and building successful relationships, including the instruments used to establish and formalize collaborative agreements. </a:t>
            </a:r>
          </a:p>
          <a:p>
            <a:r>
              <a:rPr lang="en-US" sz="1000" dirty="0"/>
              <a:t> </a:t>
            </a:r>
          </a:p>
          <a:p>
            <a:r>
              <a:rPr lang="en-US" sz="1000" dirty="0"/>
              <a:t>43% of the collaborative projects were launched through face-to-face meetings. Other common methods of contact included email or phone calls.  In most instances, the partnerships relied heavily on all 3 methods to maintain and build relationships throughout the project phase, with 90% reporting that they held regular face to- face meetings with their partners. Almost a quarter of the survey respondents were involved in their first collaboration, while 39% had engaged in 4 or more collaborations, often with the same organizational partners. Tribal council members were actively involved in 44% of the projects providing guidance and defining project objectives. In several instances, the nontribal partner initiated contact by attending a tribal council meeting to introduce project goals and to negotiate approval from tribal governance. Most survey respondents agreed that development of mutual agreements, memorandums of understanding, and other means of formalizing the collaborative process proved central to building successful relationships (see graph). The majority of the collaborative agreements were somewhat informal, with 61% involving a written agreement by letter or email. Other instruments included verbal agreements (43%), memorandums of understanding (36%), and formal contracts (14%). Several respondents acknowledged that their grant applications outlined the nature of the collaboration and provided guidance in the project phase. Many projects included a combination of all of these methods at various stages in the collaborative process.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15:  Collaborative Management of Indigenous Cultural Materials (BETH)</a:t>
            </a:r>
            <a:endParaRPr lang="en-US" sz="1000" dirty="0"/>
          </a:p>
          <a:p>
            <a:r>
              <a:rPr lang="en-US" sz="1000" dirty="0"/>
              <a:t> </a:t>
            </a:r>
          </a:p>
          <a:p>
            <a:r>
              <a:rPr lang="en-US" sz="1000" dirty="0"/>
              <a:t>50% of the collaborative projects included collections and resources held by both tribal and nontribal organizations, with a smaller subset that dealt with materials exclusively in the possession of the tribal organization (27%) or the nontribal partner (23%). </a:t>
            </a:r>
          </a:p>
          <a:p>
            <a:r>
              <a:rPr lang="en-US" sz="1000" dirty="0"/>
              <a:t> </a:t>
            </a:r>
          </a:p>
          <a:p>
            <a:r>
              <a:rPr lang="en-US" sz="1000" dirty="0"/>
              <a:t>Since most of the projects involved the sharing of cultural resources, we were interested in learning whether either partnering institution had existing policies for the use of culturally sensitive materials. The data indicate that 19% of the survey respondents have a written policy in place, while 1/3 operate with an unwritten policy, and another 1/3 had not developed a policy at the time of the survey.  15% had a written policy in progress.  In some cases, new policies were initiated in response to needs that emerged through the collaborative effort.</a:t>
            </a:r>
          </a:p>
          <a:p>
            <a:r>
              <a:rPr lang="en-US" sz="1000" dirty="0"/>
              <a:t> </a:t>
            </a:r>
          </a:p>
          <a:p>
            <a:r>
              <a:rPr lang="en-US" sz="1000" dirty="0"/>
              <a:t>We were also interested in determining the degree to which the partners referenced or actively used The Protocols for Native American Archival Materials in the development of project goals and procedures. The Protocols offer a set of best practices and procedures for the “culturally responsive care and use of American Indian archival material held by nontribal organizations.” The Protocols also provide guiding principles for entering partnerships, handling culturally sensitive materials, engaging in reciprocal training, and the inclusion of Indigenous perspectives in the interpretation and description of Native American materials. Although not officially endorsed by many professional organizations, the Protocols emerged as a critical managing document for many of the projects surveyed. The data indicate that 44% of the institutions surveyed actively use or refer to the Protocols in their daily work, and 38% directly used the Protocols in the development of project policy, procedures, and contracts for their collaborative projects.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16:  Protocols continued (BETH)</a:t>
            </a:r>
            <a:endParaRPr lang="en-US" sz="1000" dirty="0"/>
          </a:p>
          <a:p>
            <a:endParaRPr lang="en-US" sz="1000" dirty="0"/>
          </a:p>
          <a:p>
            <a:r>
              <a:rPr lang="en-US" sz="1000" dirty="0"/>
              <a:t>To gain a better understanding of how the Protocols directly or indirectly informed these projects, we asked detailed questions related to their central recommendations. The survey data indicate that most of the project participants, both tribal and nontribal, actively sought the perspective of tribal communities, including the selection of content, the identification of staff expertise, the incorporation of tribal knowledge in the arrangement, description, and preservation of materials, and the inclusion of Native language (see graph). Respondents who answered “other” emphasized the importance of community involvement and coordinating roles for tribal members with specialized expertise, including NAGPRA liaisons.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SLIDES </a:t>
            </a:r>
            <a:r>
              <a:rPr lang="en-US" sz="1000" b="1" dirty="0" smtClean="0"/>
              <a:t>17: </a:t>
            </a:r>
            <a:r>
              <a:rPr lang="en-US" sz="1000" b="1" dirty="0"/>
              <a:t>Lessons Learned (NATALIA)</a:t>
            </a:r>
            <a:endParaRPr lang="en-US" sz="1000" dirty="0"/>
          </a:p>
          <a:p>
            <a:r>
              <a:rPr lang="en-US" sz="1000" dirty="0"/>
              <a:t> </a:t>
            </a:r>
          </a:p>
          <a:p>
            <a:r>
              <a:rPr lang="en-US" sz="1000" dirty="0"/>
              <a:t>The survey respondents were also asked to share any successes, challenges, and “lessons learned” in their efforts to build trusting relationships and to develop successful collaborative projects. We investigated these questions further in the interview phase. Several themes emerged that are best described through the eloquent words of those who participated in the study—both the online survey respondents and the interviewees—who brought valuable insights and first-hand experience. These voices represent a blend of Native and non-Native perspectives working both within and outside of their respective cultures.</a:t>
            </a:r>
          </a:p>
          <a:p>
            <a:endParaRPr lang="en-US" sz="1000" dirty="0"/>
          </a:p>
          <a:p>
            <a:pPr lvl="0" fontAlgn="base"/>
            <a:r>
              <a:rPr lang="en-US" sz="1000" dirty="0"/>
              <a:t>Get started early, be flexible, and build trust slowly. </a:t>
            </a:r>
          </a:p>
          <a:p>
            <a:pPr lvl="0" fontAlgn="base"/>
            <a:r>
              <a:rPr lang="en-US" sz="1000" dirty="0"/>
              <a:t>Challenge your motivations and be authentic. </a:t>
            </a:r>
          </a:p>
          <a:p>
            <a:pPr lvl="0" fontAlgn="base"/>
            <a:r>
              <a:rPr lang="en-US" sz="1000" dirty="0"/>
              <a:t>Respectful communication is fundamental. Strive to understand tribal perspectives and express a willingness to learn from and work within tribal culture. </a:t>
            </a:r>
          </a:p>
          <a:p>
            <a:pPr lvl="0" fontAlgn="base"/>
            <a:r>
              <a:rPr lang="en-US" sz="1000" dirty="0"/>
              <a:t>Establish and communicate clear, realistic project goals and time-lines while respecting cultural differences. </a:t>
            </a:r>
          </a:p>
          <a:p>
            <a:pPr lvl="0" fontAlgn="base"/>
            <a:r>
              <a:rPr lang="en-US" sz="1000" dirty="0"/>
              <a:t>Be flexible when formalizing collaborative agreements. </a:t>
            </a:r>
          </a:p>
          <a:p>
            <a:pPr lvl="0" fontAlgn="base"/>
            <a:r>
              <a:rPr lang="en-US" sz="1000" dirty="0" smtClean="0"/>
              <a:t>Successful </a:t>
            </a:r>
            <a:r>
              <a:rPr lang="en-US" sz="1000" dirty="0"/>
              <a:t>collaboration requires committed and equitable institutional support from both partners, as well as outside funding.</a:t>
            </a:r>
          </a:p>
          <a:p>
            <a:endParaRPr lang="en-US" sz="1000" dirty="0" smtClean="0"/>
          </a:p>
          <a:p>
            <a:r>
              <a:rPr lang="en-US" sz="1000" dirty="0" smtClean="0"/>
              <a:t>In </a:t>
            </a:r>
            <a:r>
              <a:rPr lang="en-US" sz="1000" dirty="0"/>
              <a:t>a series of open-ended questions, we also asked our survey respondents if they would consider future collaborations. Without exception, all respondents indicated that they would be interested in collaborating with their partners or other organizations on similar projects in the future. </a:t>
            </a:r>
          </a:p>
          <a:p>
            <a:endParaRPr lang="en"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a:t>
            </a:r>
            <a:r>
              <a:rPr lang="en-US" sz="1000" b="1" dirty="0" smtClean="0"/>
              <a:t>18: </a:t>
            </a:r>
            <a:r>
              <a:rPr lang="en-US" sz="1000" b="1" dirty="0"/>
              <a:t>Toward a set of Best Practices (BETH)</a:t>
            </a:r>
            <a:endParaRPr lang="en-US" sz="1000" dirty="0"/>
          </a:p>
          <a:p>
            <a:r>
              <a:rPr lang="en-US" sz="1000" i="1" dirty="0"/>
              <a:t/>
            </a:r>
            <a:br>
              <a:rPr lang="en-US" sz="1000" i="1" dirty="0"/>
            </a:br>
            <a:r>
              <a:rPr lang="en-US" sz="1000" dirty="0"/>
              <a:t>Given this substantial body of research data concerning the development of cross-cultural relationships, what characteristics do these successful collaborative partnerships have in common? The survey data, compiled across multiple institutions, indicate that the project partners share several commonalities. Collectively, these themes form a set of strategies and best practices that can assist tribal and nontribal organizations in building trusting, reciprocal relationships and successful collaborative projects. Our recommendations are intended as a starting point for those interested in sharing useful skills, knowledge, and resources through collaboration.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a:t>
            </a:r>
            <a:r>
              <a:rPr lang="en-US" sz="1000" b="1" dirty="0" smtClean="0"/>
              <a:t>19: </a:t>
            </a:r>
            <a:r>
              <a:rPr lang="en-US" sz="1000" b="1" dirty="0"/>
              <a:t>Initiating the </a:t>
            </a:r>
            <a:r>
              <a:rPr lang="en-US" sz="1000" b="1" dirty="0" smtClean="0"/>
              <a:t>Project (PANELISTS)</a:t>
            </a:r>
            <a:endParaRPr lang="en-US" sz="1000" b="1" dirty="0"/>
          </a:p>
          <a:p>
            <a:endParaRPr lang="en-US" sz="1000" dirty="0"/>
          </a:p>
          <a:p>
            <a:pPr marL="174708" indent="-174708">
              <a:buFontTx/>
              <a:buChar char="-"/>
            </a:pPr>
            <a:r>
              <a:rPr lang="en-US" sz="1000" dirty="0"/>
              <a:t>Cultivate strong institutional support when developing project objectives. Align the project with organizational mission and strategic goals.</a:t>
            </a:r>
          </a:p>
          <a:p>
            <a:pPr marL="174708" indent="-174708">
              <a:buFontTx/>
              <a:buChar char="-"/>
            </a:pPr>
            <a:r>
              <a:rPr lang="en-US" sz="1000" dirty="0"/>
              <a:t>Consult with tribal communities and tribal governance early in the planning phase, and gain approval for the project goals, policies, and procedures.</a:t>
            </a:r>
          </a:p>
          <a:p>
            <a:pPr marL="174708" indent="-174708">
              <a:buFontTx/>
              <a:buChar char="-"/>
            </a:pPr>
            <a:r>
              <a:rPr lang="en-US" sz="1000" dirty="0"/>
              <a:t>Involve leadership at the highest levels to engender a sustainable culture of trust and respect. Ensure that leadership in partnering institutions understands the unique nature of collaborations with tribal organizations.</a:t>
            </a:r>
          </a:p>
          <a:p>
            <a:pPr marL="174708" indent="-174708">
              <a:buFontTx/>
              <a:buChar char="-"/>
            </a:pPr>
            <a:r>
              <a:rPr lang="en-US" sz="1000" dirty="0"/>
              <a:t>Articulate a pressing social, cultural, or economic reason to collaborate and publicize to relevant communities.</a:t>
            </a:r>
          </a:p>
          <a:p>
            <a:pPr marL="174708" indent="-174708">
              <a:buFontTx/>
              <a:buChar char="-"/>
            </a:pPr>
            <a:r>
              <a:rPr lang="en-US" sz="1000" dirty="0"/>
              <a:t>Focus on existing cultural, historical, or geographic alignments to identify partners, while also recognizing the historical tensions across cultural groups.</a:t>
            </a:r>
          </a:p>
          <a:p>
            <a:pPr marL="174708" indent="-174708">
              <a:buFontTx/>
              <a:buChar char="-"/>
            </a:pPr>
            <a:r>
              <a:rPr lang="en-US" sz="1000" dirty="0"/>
              <a:t>Establish clear project objectives that are mutually beneficial to all parties. Engage in extensive preliminary planning to set clear goals, responsibilities, planned outcomes, and time-lines.</a:t>
            </a:r>
          </a:p>
          <a:p>
            <a:pPr marL="174708" indent="-174708">
              <a:buFontTx/>
              <a:buChar char="-"/>
            </a:pPr>
            <a:r>
              <a:rPr lang="en-US" sz="1000" dirty="0"/>
              <a:t>Seek funding from both internal and external sources, and use the grant writing process as a mechanism to formalize the collaborative relationship.</a:t>
            </a:r>
          </a:p>
          <a:p>
            <a:pPr marL="174708" indent="-174708">
              <a:buFontTx/>
              <a:buChar char="-"/>
            </a:pPr>
            <a:r>
              <a:rPr lang="en-US" sz="1000" dirty="0"/>
              <a:t>Ask permission, listen, be patient, and always keep the well-being of the tribal community in mind.</a:t>
            </a:r>
          </a:p>
          <a:p>
            <a:pPr marL="174708" indent="-174708">
              <a:buFontTx/>
              <a:buChar char="-"/>
            </a:pPr>
            <a:r>
              <a:rPr lang="en-US" sz="1000" dirty="0"/>
              <a:t>Realize the collaboration is greater than the initial project goals. Interact with the community at all levels, attend cultural events, extend invitations, share equally in establishing the relationship.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 name="Shape 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2:</a:t>
            </a:r>
            <a:r>
              <a:rPr lang="en-US" sz="1000" dirty="0"/>
              <a:t> </a:t>
            </a:r>
            <a:r>
              <a:rPr lang="en-US" sz="1000" b="1" dirty="0"/>
              <a:t>Project Background and Context (BETH)</a:t>
            </a:r>
            <a:endParaRPr lang="en-US" sz="1000" dirty="0"/>
          </a:p>
          <a:p>
            <a:r>
              <a:rPr lang="en-US" sz="1000" dirty="0"/>
              <a:t> </a:t>
            </a:r>
          </a:p>
          <a:p>
            <a:r>
              <a:rPr lang="en-US" sz="1000" dirty="0"/>
              <a:t>Our research was grounded in a number of important initiatives over the last decade that served to reassert the rights of Indigenous peoples over their cultural heritage, including, the establishment of the Association of Tribal Archives, Libraries, and Museums, the UN Declaration on the Rights of Indigenous Peoples, and the Protocols for Native American Archival Materials.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SLIDE </a:t>
            </a:r>
            <a:r>
              <a:rPr lang="en-US" sz="1000" b="1" dirty="0" smtClean="0"/>
              <a:t>20: </a:t>
            </a:r>
            <a:r>
              <a:rPr lang="en-US" sz="1000" b="1" dirty="0"/>
              <a:t>Cultivating </a:t>
            </a:r>
            <a:r>
              <a:rPr lang="en-US" sz="1000" b="1" dirty="0" smtClean="0"/>
              <a:t>Relationships (PANELISTS)</a:t>
            </a:r>
          </a:p>
          <a:p>
            <a:endParaRPr lang="en-US" sz="1000" dirty="0"/>
          </a:p>
          <a:p>
            <a:pPr marL="174708" indent="-174708">
              <a:buFontTx/>
              <a:buChar char="-"/>
            </a:pPr>
            <a:r>
              <a:rPr lang="en-US" sz="1000" dirty="0"/>
              <a:t>Develop a culture of respectful communication and inclusivity that learns from and works within tribal culture. </a:t>
            </a:r>
          </a:p>
          <a:p>
            <a:pPr marL="174708" indent="-174708">
              <a:buFontTx/>
              <a:buChar char="-"/>
            </a:pPr>
            <a:r>
              <a:rPr lang="en-US" sz="1000" dirty="0"/>
              <a:t>Develop written agreements, including memorandums of understanding or contractual agreements that guide institutional commitments, workflow, and staff roles. Gain support through a tribal resolution whenever possible. </a:t>
            </a:r>
          </a:p>
          <a:p>
            <a:pPr marL="174708" indent="-174708">
              <a:buFontTx/>
              <a:buChar char="-"/>
            </a:pPr>
            <a:r>
              <a:rPr lang="en-US" sz="1000" dirty="0"/>
              <a:t>Engage a project coordinator familiar with tribal history and cultural perspectives.</a:t>
            </a:r>
          </a:p>
          <a:p>
            <a:pPr marL="174708" indent="-174708">
              <a:buFontTx/>
              <a:buChar char="-"/>
            </a:pPr>
            <a:r>
              <a:rPr lang="en-US" sz="1000" dirty="0"/>
              <a:t>Be sensitive to different understandings of work culture and time management. </a:t>
            </a:r>
          </a:p>
          <a:p>
            <a:pPr marL="174708" indent="-174708">
              <a:buFontTx/>
              <a:buChar char="-"/>
            </a:pPr>
            <a:r>
              <a:rPr lang="en-US" sz="1000" dirty="0"/>
              <a:t>Meet frequently in both tribal and nontribal venues, and build trust through regular face-to-face meetings hosted by each collaborative partner.</a:t>
            </a:r>
          </a:p>
          <a:p>
            <a:pPr marL="174708" indent="-174708">
              <a:buFontTx/>
              <a:buChar char="-"/>
            </a:pPr>
            <a:r>
              <a:rPr lang="en-US" sz="1000" dirty="0"/>
              <a:t>Engage in equal partnerships, and ensure that partners have an equal voice. Develop an advisory board representative of all partners.</a:t>
            </a:r>
          </a:p>
          <a:p>
            <a:pPr marL="174708" indent="-174708">
              <a:buFontTx/>
              <a:buChar char="-"/>
            </a:pPr>
            <a:r>
              <a:rPr lang="en-US" sz="1000" dirty="0"/>
              <a:t>Engage in reciprocal training and education. Share critical skill sets, such as tribal knowledge, knowledge of archival best practices, and grant writing.</a:t>
            </a:r>
          </a:p>
          <a:p>
            <a:pPr>
              <a:buClr>
                <a:schemeClr val="dk1"/>
              </a:buClr>
              <a:buSzPct val="100000"/>
            </a:pPr>
            <a:endParaRPr lang="en-US" sz="1000"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SLIDE </a:t>
            </a:r>
            <a:r>
              <a:rPr lang="en-US" sz="1000" b="1" dirty="0" smtClean="0"/>
              <a:t>21:  </a:t>
            </a:r>
            <a:r>
              <a:rPr lang="en-US" sz="1000" b="1" dirty="0"/>
              <a:t>Developing Policies and </a:t>
            </a:r>
            <a:r>
              <a:rPr lang="en-US" sz="1000" b="1" dirty="0" smtClean="0"/>
              <a:t>Procedures (PANELISTS)</a:t>
            </a:r>
          </a:p>
          <a:p>
            <a:endParaRPr lang="en-US" sz="1000" dirty="0"/>
          </a:p>
          <a:p>
            <a:pPr marL="174708" indent="-174708">
              <a:buFontTx/>
              <a:buChar char="-"/>
            </a:pPr>
            <a:r>
              <a:rPr lang="en-US" sz="1000" dirty="0"/>
              <a:t>Develop policies and procedures for the inclusion of tribal expertise, traditional cultural expressions, and traditional knowledge in the selection, interpretation and management of content.</a:t>
            </a:r>
          </a:p>
          <a:p>
            <a:pPr marL="174708" indent="-174708">
              <a:buFontTx/>
              <a:buChar char="-"/>
            </a:pPr>
            <a:r>
              <a:rPr lang="en-US" sz="1000" dirty="0"/>
              <a:t>Ensure that the process for approving content selection and interpretation is determined by the tribal entity.</a:t>
            </a:r>
          </a:p>
          <a:p>
            <a:pPr marL="174708" indent="-174708">
              <a:buFontTx/>
              <a:buChar char="-"/>
            </a:pPr>
            <a:r>
              <a:rPr lang="en-US" sz="1000" dirty="0"/>
              <a:t>Respect tribal expertise in the identification and handling of culturally sensitive materials, including clearance from tribal communities, restriction or removal of sensitive materials, and agreements on mechanisms for limiting access or use.</a:t>
            </a:r>
          </a:p>
          <a:p>
            <a:pPr marL="174708" indent="-174708">
              <a:buFontTx/>
              <a:buChar char="-"/>
            </a:pPr>
            <a:r>
              <a:rPr lang="en-US" sz="1000" dirty="0"/>
              <a:t>Utilize contractual agreements, including grant reports to provide structure, accountability, and resources required to support projects.</a:t>
            </a:r>
          </a:p>
          <a:p>
            <a:pPr marL="174708" indent="-174708">
              <a:buFontTx/>
              <a:buChar char="-"/>
            </a:pPr>
            <a:r>
              <a:rPr lang="en-US" sz="1000" dirty="0"/>
              <a:t>Ensure the project is of a manageable size and scale, and that the technical infrastructure is sound.</a:t>
            </a:r>
          </a:p>
          <a:p>
            <a:pPr>
              <a:buClr>
                <a:schemeClr val="dk1"/>
              </a:buClr>
              <a:buSzPct val="100000"/>
            </a:pPr>
            <a:endParaRPr lang="en"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t>SLIDE </a:t>
            </a:r>
            <a:r>
              <a:rPr lang="en-US" sz="1000" b="1" dirty="0" smtClean="0"/>
              <a:t>22:  </a:t>
            </a:r>
            <a:r>
              <a:rPr lang="en-US" sz="1000" b="1" dirty="0"/>
              <a:t>Sustaining Project </a:t>
            </a:r>
            <a:r>
              <a:rPr lang="en-US" sz="1000" b="1" dirty="0" smtClean="0"/>
              <a:t>Outcomes (PANELISTS)</a:t>
            </a:r>
          </a:p>
          <a:p>
            <a:pPr lvl="0"/>
            <a:endParaRPr lang="en-US" sz="1000" dirty="0"/>
          </a:p>
          <a:p>
            <a:pPr marL="174708" indent="-174708">
              <a:buFontTx/>
              <a:buChar char="-"/>
            </a:pPr>
            <a:r>
              <a:rPr lang="en-US" sz="1000" dirty="0"/>
              <a:t>Maintain ongoing documentation and share this information widely.</a:t>
            </a:r>
          </a:p>
          <a:p>
            <a:pPr marL="174708" indent="-174708">
              <a:buFontTx/>
              <a:buChar char="-"/>
            </a:pPr>
            <a:r>
              <a:rPr lang="en-US" sz="1000" dirty="0"/>
              <a:t>Develop mechanisms for tribal approval of any information planned for public dissemination.</a:t>
            </a:r>
          </a:p>
          <a:p>
            <a:pPr marL="174708" indent="-174708">
              <a:buFontTx/>
              <a:buChar char="-"/>
            </a:pPr>
            <a:r>
              <a:rPr lang="en-US" sz="1000" dirty="0"/>
              <a:t>Gain institutional support for long-term and sustainable management of project outcomes.</a:t>
            </a:r>
          </a:p>
          <a:p>
            <a:pPr marL="174708" indent="-174708">
              <a:buFontTx/>
              <a:buChar char="-"/>
            </a:pPr>
            <a:r>
              <a:rPr lang="en-US" sz="1000" dirty="0"/>
              <a:t>Continue to maintain community goodwill and relationships after the project ceases. Follow up regularly and engage in subsequent partnerships that build alliances over time.</a:t>
            </a:r>
          </a:p>
          <a:p>
            <a:pPr marL="174708" indent="-174708">
              <a:buFontTx/>
              <a:buChar char="-"/>
            </a:pPr>
            <a:r>
              <a:rPr lang="en-US" sz="1000" dirty="0"/>
              <a:t>Publicize impact and share successes with others.</a:t>
            </a:r>
          </a:p>
          <a:p>
            <a:pPr>
              <a:buClr>
                <a:schemeClr val="dk1"/>
              </a:buClr>
              <a:buSzPct val="100000"/>
            </a:pP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a:t>
            </a:r>
            <a:r>
              <a:rPr lang="en-US" sz="1000" b="1" dirty="0" smtClean="0"/>
              <a:t>23: </a:t>
            </a:r>
            <a:r>
              <a:rPr lang="en-US" sz="1000" b="1" dirty="0"/>
              <a:t>Conclusion (BETH and </a:t>
            </a:r>
            <a:r>
              <a:rPr lang="en-US" sz="1000" b="1" dirty="0" smtClean="0"/>
              <a:t>NATALIA)</a:t>
            </a:r>
            <a:endParaRPr lang="en-US" sz="1000" b="1" dirty="0"/>
          </a:p>
          <a:p>
            <a:endParaRPr lang="en-US" sz="1000" dirty="0"/>
          </a:p>
          <a:p>
            <a:r>
              <a:rPr lang="en-US" sz="1000" dirty="0"/>
              <a:t>Our research focused on the promotion of ethical and successful relationships between tribal and nontribal cultural institutions. In the course of our investigation, we have discovered that relationship building is difficult to document. Every partnership is unique, and in the case of tribal and nontribal collaborations, each participant must adapt to the circumstances and cultural history surrounding the project. Although there is no “one-size-fits-all” approach to the development of sustainable collaborative partnerships, we have identified several fundamental elements essential to building ethical and trusting relationships. These include respect for and an openness to learn from differing cultural perspectives, recognition of historical differences in power and privilege, establishment of reciprocal partnerships where knowledge and expertise is equally valued and shared, and acknowledgment that relationship building is an ongoing process and the responsibility of all partnering communities.</a:t>
            </a:r>
          </a:p>
          <a:p>
            <a:r>
              <a:rPr lang="en-US" sz="1000" dirty="0"/>
              <a:t> </a:t>
            </a:r>
          </a:p>
          <a:p>
            <a:r>
              <a:rPr lang="en-US" sz="1000" dirty="0"/>
              <a:t>Our research has focused on a small but representative set of highly effective collaborative projects identified as “successful” by the partnering institutions during the survey process.  Additional research is needed to test these recommendations among a larger population of collaborative efforts. Another critical area of research might involve an analysis of unsuccessful collaborative projects to better understand the complexities of relationship building and strategies to overcome project barriers. In particular, further examination of the challenges and difficulties associated with developing trusting relationships, exclusively from the tribal perspective, would enhance our research findings significantly.</a:t>
            </a:r>
          </a:p>
          <a:p>
            <a:endParaRPr lang="en-US" sz="1000" dirty="0"/>
          </a:p>
          <a:p>
            <a:r>
              <a:rPr lang="en-US" sz="1000" dirty="0" smtClean="0"/>
              <a:t>Our </a:t>
            </a:r>
            <a:r>
              <a:rPr lang="en-US" sz="1000" dirty="0"/>
              <a:t>research also highlights the degree to which those involved in collaborative projects are adopting the guidelines set forth in the Protocols for Native American Archival Materials. The survey data clearly indicate that tribal and nontribal archivists regard the Protocols as critical guiding documentation for navigating the sensitive issues surrounding shared or appropriated cultural heritage. Central to future inquiry is the recognition that cultural heritage institutions are increasingly referencing and incorporating the Protocols into the structures and agreements sustaining their projects</a:t>
            </a:r>
          </a:p>
          <a:p>
            <a:r>
              <a:rPr lang="en-US" sz="1000" dirty="0"/>
              <a:t> </a:t>
            </a:r>
          </a:p>
          <a:p>
            <a:r>
              <a:rPr lang="en-US" sz="1000" dirty="0"/>
              <a:t>In combination with the Protocols, our findings, lessons learned, and recommended best practices offer insight and foundational information for those interested in developing the cultural competencies necessary for sustainable partnerships with Indigenous and other communities. Through the cultivation of equitable and trusting relationships, tribal and nontribal archivists can discover new and alternate professional frameworks that integrate traditional knowledge and sensitive approaches to shared stewardship of Native American history and culture. Through these reciprocal relationships, we can begin to address  injustices inherent in the misappropriation and misuse of Indigenous cultural patrimony and historical documentation housed in many non-Native institutions.</a:t>
            </a:r>
          </a:p>
          <a:p>
            <a:endParaRPr lang="en-US" sz="1000" dirty="0"/>
          </a:p>
          <a:p>
            <a:r>
              <a:rPr lang="en-US" sz="1000" dirty="0"/>
              <a:t>To develop the recommendations and best practices set forth in this article, our research has focused on a small but representative set of highly effective collaborative projects identified as “successful” by the participating partners during the survey process. We hope that this initial overview of successful models of collaboration will offer a set of strategies for those interested in sharing expertise, knowledge, and cultural resources across communities</a:t>
            </a:r>
            <a:r>
              <a:rPr lang="en-US" sz="1000" dirty="0" smtClean="0"/>
              <a:t>, and </a:t>
            </a:r>
            <a:r>
              <a:rPr lang="en-US" sz="1000" dirty="0"/>
              <a:t>encourage the exchange of information and documentation of great interest to Indigenous peoples and fundamental to their cultural sovereignty. These best practices provide a roadmap for relationship building, the development of mutual agreements, memorandums of understanding, and other means of formalizing the collaborative process, as well as the importance of funding and institutional support for these efforts.</a:t>
            </a:r>
          </a:p>
          <a:p>
            <a:endParaRPr lang="en-US" sz="1000" dirty="0"/>
          </a:p>
          <a:p>
            <a:r>
              <a:rPr lang="en-US" sz="1000" dirty="0"/>
              <a:t>Our research also highlights the degree to which those involved in collaborative projects are adopting the guidelines set forth in the Protocols for Native American Archival Materials. Based on the research data, most of the surveyed institutions are aware of the Protocols, and this awareness extends beyond the archival field. There continues to be a great deal of potential for original research on the use of the Protocols, especially in relation to collaborative projects involving museums (where NAGPRA obligations are quite familiar, but where only now are its recommendations being extended to archival collections and exhibition practices). Additional research is also needed to develop a broader set of recommendations that more fully addresses the complex issues associated with ownership and shared stewardship of Native cultural materials that extends beyond the collaborative processes described in this work.</a:t>
            </a:r>
          </a:p>
          <a:p>
            <a:endParaRPr lang="en-US" sz="1000" dirty="0"/>
          </a:p>
          <a:p>
            <a:r>
              <a:rPr lang="en-US" sz="1000" dirty="0"/>
              <a:t>The projects selected for this study share several commonalities associated with building effective collaborative relationships, but represent only a small sample of the ongoing or planned collaborations between tribal and nontribal organizations. Additional research is needed to test these recommendations and best practices among a larger population of collaborative efforts. Another critical area of research might involve an analysis of unsuccessful collaborative projects to better understand the complexities of relationship building and the development of strategies to overcome project barriers. In particular, further examination of the challenges and difficulties associated with developing trusting relationships, particularly from the tribal perspective, would enhance and complement our research findings significantly.</a:t>
            </a:r>
          </a:p>
          <a:p>
            <a:endParaRPr lang="en-US" sz="1000" dirty="0"/>
          </a:p>
          <a:p>
            <a:r>
              <a:rPr lang="en-US" sz="1000" dirty="0"/>
              <a:t>Nevertheless, the research set forth in this article comprises the first comprehensive national study of a variety of collaborative projects undertaken by multiple Native and non-Native institutions. We believe our findings address a serious gap in archival literature, and we anticipate that they will stimulate further study of cross-cultural collaboration with historically marginalized groups, especially Indigenous peoples. Central to future inquiry is the recognition that cultural heritage institutions are increasingly referencing and incorporating the Protocols for Native American Archival Materials into the structures and agreements sustaining their projects. When the Protocols were released in 2006, many archivists considered them controversial, perhaps even radical, and argued against endorsing the recommendations as professional practice. However, the survey data clearly indicate that tribal and nontribal archivists regard the Protocols as critical guiding documentation for navigating the sensitive issues surrounding shared or appropriated cultural heritage. In combination with the Protocols, our findings, lessons learned, and recommended best practices offer insight and foundational information for students and experienced archivists interested in developing the cultural competencies necessary for sustainable partnerships with Indigenous and other communities. Through the cultivation of equitable and trusting relationships, tribal and nontribal archivists can discover new and alternate professional frameworks that integrate traditional knowledge and sensitive approaches to shared stewardship of Native American history and culture. Through these reciprocal relationships, we can begin to address past injustices inherent in the misappropriation and misuse of Indigenous cultural patrimony and historical documentation housed in non-Native institutions.</a:t>
            </a:r>
          </a:p>
          <a:p>
            <a:endParaRPr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3</a:t>
            </a:r>
            <a:r>
              <a:rPr lang="en-US" sz="1000" b="1"/>
              <a:t>:  </a:t>
            </a:r>
            <a:r>
              <a:rPr lang="en-US" sz="1000" b="1" smtClean="0"/>
              <a:t>Jorgensen </a:t>
            </a:r>
            <a:r>
              <a:rPr lang="en-US" sz="1000" b="1" dirty="0"/>
              <a:t>Quote  (BETH)</a:t>
            </a:r>
            <a:endParaRPr lang="en-US" sz="1000" dirty="0"/>
          </a:p>
          <a:p>
            <a:r>
              <a:rPr lang="en-US" sz="1000" dirty="0"/>
              <a:t> </a:t>
            </a:r>
          </a:p>
          <a:p>
            <a:r>
              <a:rPr lang="en-US" sz="1000" dirty="0"/>
              <a:t>This momentum toward </a:t>
            </a:r>
            <a:r>
              <a:rPr lang="en-US" sz="1000" i="1" dirty="0"/>
              <a:t>sovereignty, self-determination, and self-governance</a:t>
            </a:r>
            <a:r>
              <a:rPr lang="en-US" sz="1000" dirty="0"/>
              <a:t> provided a framework for the establishment of tribal cultural organizations with the objective of locating, acquiring, and providing context for native historical documentation housed in non-Native institutions--an effort that is central to the cultural sovereignty of indigenous communities. This in turn, fostered a need for many tribes to collaborate with non-tribal organizations holding native cultural resources.  </a:t>
            </a:r>
          </a:p>
          <a:p>
            <a:endParaRPr lang="en-US" sz="1000" dirty="0"/>
          </a:p>
          <a:p>
            <a:r>
              <a:rPr lang="en-US" sz="1000" dirty="0"/>
              <a:t>In 2012, the Association of Tribal Archives, Libraries, and Museums (ATALM) published a groundbreaking report entitled </a:t>
            </a:r>
            <a:r>
              <a:rPr lang="en-US" sz="1000" i="1" dirty="0"/>
              <a:t>Sustaining Indigenous Culture</a:t>
            </a:r>
            <a:r>
              <a:rPr lang="en-US" sz="1000" dirty="0"/>
              <a:t> that assessed the status and needs of American Indian, Alaska Native, and Native Hawaiian cultural heritage organizations.  Its recommendations encouraged collaboration between tribal and non-tribal institutions and led to new grant opportunities from a number of federal funding agencies, including NEH, and especially IMLS.  </a:t>
            </a:r>
          </a:p>
          <a:p>
            <a:r>
              <a:rPr lang="en-US" sz="1000" dirty="0"/>
              <a:t> </a:t>
            </a:r>
          </a:p>
          <a:p>
            <a:r>
              <a:rPr lang="en-US" sz="1000" dirty="0"/>
              <a:t>In my former role as a program officer with NEH, I worked with a number of collaborative projects between tribal and non-tribal organizations. These projects typically involved sharing documentation and expertise through the digitization of collections, arrangement and description, and education and training.   At times, these projects were not successful in the review process because the expected documentation was not in place, including MOU’s, letters of commitment, and other evidence of institutional or tribal support for the collaborative effort.  In partnership with Natalia, we’ve sought to explore this issue with the goal establishing best practices for building successful and sustainable relationships across communities. </a:t>
            </a:r>
          </a:p>
          <a:p>
            <a:endParaRPr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 name="Shape 5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000" b="1" dirty="0"/>
              <a:t>SLIDE 4:  Addressing Gaps in the Literature (NATALIA)</a:t>
            </a:r>
          </a:p>
          <a:p>
            <a:endParaRPr lang="en-US" sz="1000" dirty="0"/>
          </a:p>
          <a:p>
            <a:r>
              <a:rPr lang="en-US" sz="1000" dirty="0"/>
              <a:t>There were several projects and publications that influenced our research agenda.  These include Kim </a:t>
            </a:r>
            <a:r>
              <a:rPr lang="en-US" sz="1000" dirty="0" err="1"/>
              <a:t>Christen’s</a:t>
            </a:r>
            <a:r>
              <a:rPr lang="en-US" sz="1000" dirty="0"/>
              <a:t> development of the Plateau People’s Portal, Kim </a:t>
            </a:r>
            <a:r>
              <a:rPr lang="en-US" sz="1000" dirty="0" err="1"/>
              <a:t>Mathiesen’s</a:t>
            </a:r>
            <a:r>
              <a:rPr lang="en-US" sz="1000" dirty="0"/>
              <a:t> research on Native American rights, and several books and articles that examined theoretical approaches and practical strategies for cultivating relationships with historically marginalized groups, including indigenous cultures.  </a:t>
            </a:r>
          </a:p>
          <a:p>
            <a:r>
              <a:rPr lang="en-US" sz="1000" dirty="0"/>
              <a:t> </a:t>
            </a:r>
          </a:p>
          <a:p>
            <a:r>
              <a:rPr lang="en-US" sz="1000" dirty="0"/>
              <a:t>Collectively, these works provided excellent individual case studies documenting unique partnerships between tribal and nontribal organizations. However, when we began our research, no comprehensive study on a national scale had been undertaken that addressed collaborative projects across multiple institutions, and there was no significant analysis of how collaborative processes developed between Native and non-Native institutions. Our work aims to address this gap in the literature. </a:t>
            </a:r>
          </a:p>
          <a:p>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 name="Shape 6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5:  Our work centered on three basic Research Questions (NATALIA)</a:t>
            </a:r>
          </a:p>
          <a:p>
            <a:endParaRPr lang="en-US" sz="1000" dirty="0"/>
          </a:p>
          <a:p>
            <a:pPr lvl="0"/>
            <a:r>
              <a:rPr lang="en-US" sz="1000" dirty="0"/>
              <a:t>How are successful collaborations between tribal and nontribal institutions initiated, developed, and maintained?</a:t>
            </a:r>
          </a:p>
          <a:p>
            <a:pPr lvl="0"/>
            <a:endParaRPr lang="en-US" sz="1000" dirty="0"/>
          </a:p>
          <a:p>
            <a:pPr lvl="0"/>
            <a:r>
              <a:rPr lang="en-US" sz="1000" dirty="0"/>
              <a:t>How were the project goals and agreements negotiated-- and to what degree were the </a:t>
            </a:r>
            <a:r>
              <a:rPr lang="en-US" sz="1000" i="1" dirty="0"/>
              <a:t>Protocols for Native American Archival Materials</a:t>
            </a:r>
            <a:r>
              <a:rPr lang="en-US" sz="1000" dirty="0"/>
              <a:t> used or referenced in developing policies and procedures for partnerships involving Indigenous cultural heritage materials?</a:t>
            </a:r>
          </a:p>
          <a:p>
            <a:pPr lvl="0"/>
            <a:endParaRPr lang="en-US" sz="1000" dirty="0"/>
          </a:p>
          <a:p>
            <a:pPr lvl="0"/>
            <a:r>
              <a:rPr lang="en-US" sz="1000" dirty="0"/>
              <a:t>What were the challenges or “lessons learned” across a diverse range of collaborative projects and partnerships?</a:t>
            </a:r>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2" name="Shape 7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6: Research Methodology utilized a mixed methods approach (NATALIA)</a:t>
            </a:r>
          </a:p>
          <a:p>
            <a:endParaRPr lang="en-US" sz="1000" dirty="0"/>
          </a:p>
          <a:p>
            <a:r>
              <a:rPr lang="en-US" sz="1000" dirty="0"/>
              <a:t>In-Depth Online Survey   </a:t>
            </a:r>
          </a:p>
          <a:p>
            <a:pPr lvl="0"/>
            <a:endParaRPr lang="en-US" sz="1000" dirty="0"/>
          </a:p>
          <a:p>
            <a:pPr lvl="0"/>
            <a:r>
              <a:rPr lang="en-US" sz="1000" dirty="0"/>
              <a:t>Interviews</a:t>
            </a:r>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7:  In Depth Online Survey (NATALIA)</a:t>
            </a:r>
          </a:p>
          <a:p>
            <a:endParaRPr lang="en-US" sz="1000" dirty="0"/>
          </a:p>
          <a:p>
            <a:r>
              <a:rPr lang="en-US" sz="1000" dirty="0"/>
              <a:t>The survey consisted of 30 questions covering 5 broad areas of investigation:</a:t>
            </a:r>
          </a:p>
          <a:p>
            <a:endParaRPr lang="en-US" sz="1000" dirty="0"/>
          </a:p>
          <a:p>
            <a:pPr lvl="0"/>
            <a:r>
              <a:rPr lang="en-US" sz="1000" dirty="0"/>
              <a:t>Demographic and institutional information</a:t>
            </a:r>
          </a:p>
          <a:p>
            <a:pPr lvl="0"/>
            <a:r>
              <a:rPr lang="en-US" sz="1000" dirty="0"/>
              <a:t>Nature of the collaborative project (goals, partnerships, funding/institutional support)</a:t>
            </a:r>
          </a:p>
          <a:p>
            <a:pPr lvl="0"/>
            <a:r>
              <a:rPr lang="en-US" sz="1000" dirty="0"/>
              <a:t>Practices supporting relationship building and the collaborative process</a:t>
            </a:r>
          </a:p>
          <a:p>
            <a:pPr lvl="0"/>
            <a:r>
              <a:rPr lang="en-US" sz="1000" dirty="0"/>
              <a:t>Policies and procedures for the collaborative management of Indigenous cultural heritage materials</a:t>
            </a:r>
          </a:p>
          <a:p>
            <a:pPr lvl="0"/>
            <a:r>
              <a:rPr lang="en-US" sz="1000" dirty="0"/>
              <a:t>Lessons learned and recommendations for best practice guidelines</a:t>
            </a:r>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8:  The Interviews (NATALIA)</a:t>
            </a:r>
          </a:p>
          <a:p>
            <a:r>
              <a:rPr lang="en-US" sz="1000" b="1" dirty="0"/>
              <a:t> </a:t>
            </a:r>
            <a:endParaRPr lang="en-US" sz="1000" dirty="0"/>
          </a:p>
          <a:p>
            <a:r>
              <a:rPr lang="en-US" sz="1000" dirty="0"/>
              <a:t>We devised follow-up interviews to expand and qualify the survey results through in-depth discussions with representatives from self-identified successful projects selected during the survey process. The 9 interviewees were selected from a pool of 12 survey respondents who agreed to be contacted for an interview. When possible we conducted interviews with both tribal and nontribal partners, and several instances, we were able to engage in subsequent interviews with all collaborative partners. In this way, we were able to include the perspective of both tribal and nontribal participants for many of the representative projects. Of the initial interviewees, 4 represented tribal organizations, and 5 were nontribal representatives selected from organizations across the United States, including museums, libraries, academic institutions, tribal cultural heritage centers, and one graduate program in library and information science. </a:t>
            </a:r>
          </a:p>
          <a:p>
            <a:r>
              <a:rPr lang="en-US" sz="1000" dirty="0"/>
              <a:t> </a:t>
            </a:r>
          </a:p>
          <a:p>
            <a:pPr lvl="0"/>
            <a:r>
              <a:rPr lang="en-US" sz="1000" dirty="0"/>
              <a:t>The interview questions focused on the origins of the project; The methods for building trusting relationships; The mechanisms for formalizing collaborative agreements; Detailed exploration of policies and protocols. And, we were especially interested in whether the collaboration incorporated the Protocols for Native American Materials, including: Consultation with tribal communities and government; Methods for special treatment of culturally sensitive materials; Mechanisms for determining appropriate levels of access for sensitive materials; Engagement of tribal communities in the identification of sensitive materials, Management of privacy and intellectual and/or cultural property rights; The copying, sharing, and/or repatriation of certain materials; Reciprocal or shared education and training activities.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sz="1000" b="1" dirty="0"/>
              <a:t>SLIDE 9: The RESULTS: We will cover the following (BETH)</a:t>
            </a:r>
            <a:endParaRPr lang="en-US" sz="1000"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05980"/>
            <a:ext cx="1905000" cy="4388644"/>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28600"/>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330452"/>
            <a:ext cx="4038600" cy="346786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eaLnBrk="1" latinLnBrk="0" hangingPunct="1"/>
            <a:fld id="{C3F416CD-67A3-4CF0-A210-F6AF31AC147F}" type="datetimeFigureOut">
              <a:rPr lang="en-US" smtClean="0"/>
              <a:pPr algn="l" eaLnBrk="1" latinLnBrk="0" hangingPunct="1"/>
              <a:t>9/4/2015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8" y="1307350"/>
            <a:ext cx="5920641" cy="34191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3F416CD-67A3-4CF0-A210-F6AF31AC147F}" type="datetimeFigureOut">
              <a:rPr lang="en-US" smtClean="0"/>
              <a:pPr eaLnBrk="1" latinLnBrk="0" hangingPunct="1"/>
              <a:t>9/4/2015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877824"/>
            <a:ext cx="2523744" cy="150876"/>
          </a:xfrm>
        </p:spPr>
        <p:txBody>
          <a:bodyPr/>
          <a:lstStyle/>
          <a:p>
            <a:pPr eaLnBrk="1" latinLnBrk="0" hangingPunct="1"/>
            <a:fld id="{C3F416CD-67A3-4CF0-A210-F6AF31AC147F}" type="datetimeFigureOut">
              <a:rPr lang="en-US" smtClean="0"/>
              <a:pPr eaLnBrk="1" latinLnBrk="0" hangingPunct="1"/>
              <a:t>9/4/2015</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kumimoji="0" lang="en-US"/>
          </a:p>
        </p:txBody>
      </p:sp>
      <p:sp>
        <p:nvSpPr>
          <p:cNvPr id="7" name="Slide Number Placeholder 6"/>
          <p:cNvSpPr>
            <a:spLocks noGrp="1"/>
          </p:cNvSpPr>
          <p:nvPr>
            <p:ph type="sldNum" sz="quarter" idx="12"/>
          </p:nvPr>
        </p:nvSpPr>
        <p:spPr>
          <a:xfrm>
            <a:off x="8339328" y="877824"/>
            <a:ext cx="733864" cy="150876"/>
          </a:xfrm>
        </p:spPr>
        <p:txBody>
          <a:bodyPr/>
          <a:lstStyle/>
          <a:p>
            <a:pPr>
              <a:spcBef>
                <a:spcPts val="0"/>
              </a:spcBef>
              <a:buNone/>
            </a:pPr>
            <a:fld id="{00000000-1234-1234-1234-123412341234}" type="slidenum">
              <a:rPr lang="en" smtClean="0"/>
              <a:pPr>
                <a:spcBef>
                  <a:spcPts val="0"/>
                </a:spcBef>
                <a:buNone/>
              </a:pPr>
              <a:t>‹#›</a:t>
            </a:fld>
            <a:endParaRPr lang="en"/>
          </a:p>
        </p:txBody>
      </p:sp>
    </p:spTree>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lgn="l" eaLnBrk="1" latinLnBrk="0" hangingPunct="1"/>
            <a:fld id="{C3F416CD-67A3-4CF0-A210-F6AF31AC147F}" type="datetimeFigureOut">
              <a:rPr lang="en-US" smtClean="0"/>
              <a:pPr algn="l" eaLnBrk="1" latinLnBrk="0" hangingPunct="1"/>
              <a:t>9/4/2015</a:t>
            </a:fld>
            <a:endParaRPr lang="en-US" sz="800" dirty="0">
              <a:solidFill>
                <a:schemeClr val="accent2"/>
              </a:solidFill>
            </a:endParaRPr>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r" eaLnBrk="1" latinLnBrk="0" hangingPunct="1"/>
            <a:endParaRPr kumimoji="0" lang="en-US" sz="800" dirty="0">
              <a:solidFill>
                <a:schemeClr val="accent2"/>
              </a:solidFill>
            </a:endParaRPr>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spcBef>
                <a:spcPts val="0"/>
              </a:spcBef>
              <a:buNone/>
            </a:pPr>
            <a:fld id="{00000000-1234-1234-1234-123412341234}" type="slidenum">
              <a:rPr lang="en" smtClean="0"/>
              <a:pPr>
                <a:spcBef>
                  <a:spcPts val="0"/>
                </a:spcBef>
                <a:buNone/>
              </a:pPr>
              <a:t>‹#›</a:t>
            </a:fld>
            <a:endParaRPr lang="en"/>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53175" y="361950"/>
            <a:ext cx="9081300" cy="25146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3200" dirty="0"/>
              <a:t>Collaborations between Tribal and Non-Tribal </a:t>
            </a:r>
            <a:r>
              <a:rPr lang="en" sz="3200" dirty="0" smtClean="0"/>
              <a:t>Organizations: Sharing </a:t>
            </a:r>
            <a:r>
              <a:rPr lang="en" sz="3200" dirty="0"/>
              <a:t>Expertise, Knowledge, </a:t>
            </a:r>
            <a:r>
              <a:rPr lang="en" sz="3200" dirty="0" smtClean="0"/>
              <a:t/>
            </a:r>
            <a:br>
              <a:rPr lang="en" sz="3200" dirty="0" smtClean="0"/>
            </a:br>
            <a:r>
              <a:rPr lang="en" sz="3200" dirty="0" smtClean="0"/>
              <a:t>and </a:t>
            </a:r>
            <a:r>
              <a:rPr lang="en" sz="3200" dirty="0"/>
              <a:t>Cultural Resources </a:t>
            </a:r>
          </a:p>
          <a:p>
            <a:pPr lvl="0" rtl="0">
              <a:spcBef>
                <a:spcPts val="0"/>
              </a:spcBef>
              <a:buNone/>
            </a:pPr>
            <a:endParaRPr sz="3200" dirty="0"/>
          </a:p>
          <a:p>
            <a:pPr lvl="0">
              <a:spcBef>
                <a:spcPts val="0"/>
              </a:spcBef>
              <a:buNone/>
            </a:pPr>
            <a:r>
              <a:rPr lang="en" sz="3200" i="1" dirty="0"/>
              <a:t>A Research Study</a:t>
            </a:r>
          </a:p>
        </p:txBody>
      </p:sp>
      <p:sp>
        <p:nvSpPr>
          <p:cNvPr id="31" name="Shape 31"/>
          <p:cNvSpPr txBox="1">
            <a:spLocks noGrp="1"/>
          </p:cNvSpPr>
          <p:nvPr>
            <p:ph type="subTitle" idx="1"/>
          </p:nvPr>
        </p:nvSpPr>
        <p:spPr>
          <a:xfrm>
            <a:off x="838200" y="2620951"/>
            <a:ext cx="7772400" cy="1169999"/>
          </a:xfrm>
          <a:prstGeom prst="rect">
            <a:avLst/>
          </a:prstGeom>
        </p:spPr>
        <p:txBody>
          <a:bodyPr lIns="91425" tIns="91425" rIns="91425" bIns="91425" anchor="t" anchorCtr="0">
            <a:noAutofit/>
          </a:bodyPr>
          <a:lstStyle/>
          <a:p>
            <a:pPr algn="r" rtl="0">
              <a:spcBef>
                <a:spcPts val="0"/>
              </a:spcBef>
              <a:buNone/>
            </a:pPr>
            <a:r>
              <a:rPr lang="en" sz="1800" dirty="0"/>
              <a:t>Elizabeth Joffrion and Natalia Fernández</a:t>
            </a:r>
          </a:p>
          <a:p>
            <a:pPr algn="r"/>
            <a:r>
              <a:rPr lang="en" sz="1800" dirty="0"/>
              <a:t>ATALM September 2015 Session #111 </a:t>
            </a:r>
          </a:p>
          <a:p>
            <a:pPr algn="r" rtl="0">
              <a:spcBef>
                <a:spcPts val="0"/>
              </a:spcBef>
              <a:buNone/>
            </a:pPr>
            <a:r>
              <a:rPr lang="en" sz="1800" dirty="0" smtClean="0"/>
              <a:t>Washington D.C.</a:t>
            </a:r>
          </a:p>
          <a:p>
            <a:pPr algn="r" rtl="0">
              <a:spcBef>
                <a:spcPts val="0"/>
              </a:spcBef>
              <a:buNone/>
            </a:pPr>
            <a:endParaRPr lang="en" sz="18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Demographic and Institutional Information</a:t>
            </a:r>
          </a:p>
        </p:txBody>
      </p:sp>
      <p:pic>
        <p:nvPicPr>
          <p:cNvPr id="95" name="Shape 95"/>
          <p:cNvPicPr preferRelativeResize="0"/>
          <p:nvPr/>
        </p:nvPicPr>
        <p:blipFill>
          <a:blip r:embed="rId3">
            <a:alphaModFix/>
          </a:blip>
          <a:stretch>
            <a:fillRect/>
          </a:stretch>
        </p:blipFill>
        <p:spPr>
          <a:xfrm>
            <a:off x="1313350" y="1809750"/>
            <a:ext cx="6078050" cy="3242774"/>
          </a:xfrm>
          <a:prstGeom prst="rect">
            <a:avLst/>
          </a:prstGeom>
          <a:noFill/>
          <a:ln>
            <a:noFill/>
          </a:ln>
        </p:spPr>
      </p:pic>
      <p:sp>
        <p:nvSpPr>
          <p:cNvPr id="96" name="Shape 96"/>
          <p:cNvSpPr txBox="1"/>
          <p:nvPr/>
        </p:nvSpPr>
        <p:spPr>
          <a:xfrm>
            <a:off x="457200" y="1266825"/>
            <a:ext cx="5638800" cy="457200"/>
          </a:xfrm>
          <a:prstGeom prst="rect">
            <a:avLst/>
          </a:prstGeom>
          <a:noFill/>
          <a:ln>
            <a:noFill/>
          </a:ln>
        </p:spPr>
        <p:txBody>
          <a:bodyPr lIns="91425" tIns="91425" rIns="91425" bIns="91425" anchor="t" anchorCtr="0">
            <a:noAutofit/>
          </a:bodyPr>
          <a:lstStyle/>
          <a:p>
            <a:pPr>
              <a:spcBef>
                <a:spcPts val="0"/>
              </a:spcBef>
              <a:buNone/>
            </a:pPr>
            <a:r>
              <a:rPr lang="en" sz="1800" dirty="0">
                <a:latin typeface="+mj-lt"/>
              </a:rPr>
              <a:t>The types of responding institutions fell into 9 </a:t>
            </a:r>
            <a:r>
              <a:rPr lang="en" sz="1800" dirty="0" smtClean="0">
                <a:latin typeface="+mj-lt"/>
              </a:rPr>
              <a:t>categories: </a:t>
            </a:r>
            <a:endParaRPr lang="en" sz="1800" dirty="0">
              <a:latin typeface="+mj-lt"/>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000" dirty="0"/>
              <a:t>Demographic and Institutional Information</a:t>
            </a:r>
          </a:p>
        </p:txBody>
      </p:sp>
      <p:sp>
        <p:nvSpPr>
          <p:cNvPr id="102" name="Shape 102"/>
          <p:cNvSpPr txBox="1"/>
          <p:nvPr/>
        </p:nvSpPr>
        <p:spPr>
          <a:xfrm>
            <a:off x="533400" y="1200150"/>
            <a:ext cx="6065000" cy="457200"/>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mj-lt"/>
              </a:rPr>
              <a:t>Respondents’ institutional missions represented 5 </a:t>
            </a:r>
            <a:r>
              <a:rPr lang="en" sz="1800" dirty="0" smtClean="0">
                <a:latin typeface="+mj-lt"/>
              </a:rPr>
              <a:t>categories:</a:t>
            </a:r>
            <a:endParaRPr lang="en" sz="1800" dirty="0">
              <a:latin typeface="+mj-lt"/>
            </a:endParaRPr>
          </a:p>
        </p:txBody>
      </p:sp>
      <p:pic>
        <p:nvPicPr>
          <p:cNvPr id="103" name="Shape 103"/>
          <p:cNvPicPr preferRelativeResize="0"/>
          <p:nvPr/>
        </p:nvPicPr>
        <p:blipFill>
          <a:blip r:embed="rId3">
            <a:alphaModFix/>
          </a:blip>
          <a:stretch>
            <a:fillRect/>
          </a:stretch>
        </p:blipFill>
        <p:spPr>
          <a:xfrm>
            <a:off x="1485900" y="1866900"/>
            <a:ext cx="5772150" cy="299338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000" dirty="0"/>
              <a:t>Demographic and Institutional Information</a:t>
            </a:r>
          </a:p>
        </p:txBody>
      </p:sp>
      <p:sp>
        <p:nvSpPr>
          <p:cNvPr id="109" name="Shape 109"/>
          <p:cNvSpPr txBox="1"/>
          <p:nvPr/>
        </p:nvSpPr>
        <p:spPr>
          <a:xfrm>
            <a:off x="533400" y="1200150"/>
            <a:ext cx="7205650" cy="522299"/>
          </a:xfrm>
          <a:prstGeom prst="rect">
            <a:avLst/>
          </a:prstGeom>
          <a:noFill/>
          <a:ln>
            <a:noFill/>
          </a:ln>
        </p:spPr>
        <p:txBody>
          <a:bodyPr lIns="91425" tIns="91425" rIns="91425" bIns="91425" anchor="t" anchorCtr="0">
            <a:noAutofit/>
          </a:bodyPr>
          <a:lstStyle/>
          <a:p>
            <a:pPr lvl="0" rtl="0">
              <a:spcBef>
                <a:spcPts val="0"/>
              </a:spcBef>
              <a:buNone/>
            </a:pPr>
            <a:r>
              <a:rPr lang="en" sz="1800" dirty="0">
                <a:latin typeface="+mj-lt"/>
              </a:rPr>
              <a:t>Geographic Location: Respondents were located around the United States</a:t>
            </a:r>
          </a:p>
        </p:txBody>
      </p:sp>
      <p:pic>
        <p:nvPicPr>
          <p:cNvPr id="110" name="Shape 110"/>
          <p:cNvPicPr preferRelativeResize="0"/>
          <p:nvPr/>
        </p:nvPicPr>
        <p:blipFill>
          <a:blip r:embed="rId3">
            <a:alphaModFix/>
          </a:blip>
          <a:stretch>
            <a:fillRect/>
          </a:stretch>
        </p:blipFill>
        <p:spPr>
          <a:xfrm>
            <a:off x="1447800" y="1809750"/>
            <a:ext cx="6367450" cy="310531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Nature of the Collaborative Projects</a:t>
            </a:r>
          </a:p>
        </p:txBody>
      </p:sp>
      <p:pic>
        <p:nvPicPr>
          <p:cNvPr id="116" name="Shape 116"/>
          <p:cNvPicPr preferRelativeResize="0"/>
          <p:nvPr/>
        </p:nvPicPr>
        <p:blipFill>
          <a:blip r:embed="rId3">
            <a:alphaModFix/>
          </a:blip>
          <a:stretch>
            <a:fillRect/>
          </a:stretch>
        </p:blipFill>
        <p:spPr>
          <a:xfrm>
            <a:off x="3784525" y="1289025"/>
            <a:ext cx="5130450" cy="3160600"/>
          </a:xfrm>
          <a:prstGeom prst="rect">
            <a:avLst/>
          </a:prstGeom>
          <a:noFill/>
          <a:ln>
            <a:noFill/>
          </a:ln>
        </p:spPr>
      </p:pic>
      <p:sp>
        <p:nvSpPr>
          <p:cNvPr id="117" name="Shape 117"/>
          <p:cNvSpPr txBox="1"/>
          <p:nvPr/>
        </p:nvSpPr>
        <p:spPr>
          <a:xfrm>
            <a:off x="530250" y="1648775"/>
            <a:ext cx="3355950" cy="2294575"/>
          </a:xfrm>
          <a:prstGeom prst="rect">
            <a:avLst/>
          </a:prstGeom>
          <a:noFill/>
          <a:ln>
            <a:noFill/>
          </a:ln>
        </p:spPr>
        <p:txBody>
          <a:bodyPr lIns="91425" tIns="91425" rIns="91425" bIns="91425" anchor="t" anchorCtr="0">
            <a:noAutofit/>
          </a:bodyPr>
          <a:lstStyle/>
          <a:p>
            <a:pPr lvl="0" rtl="0">
              <a:spcBef>
                <a:spcPts val="0"/>
              </a:spcBef>
              <a:buClr>
                <a:schemeClr val="dk1"/>
              </a:buClr>
              <a:buSzPct val="61111"/>
              <a:buFont typeface="Arial"/>
              <a:buNone/>
            </a:pPr>
            <a:r>
              <a:rPr lang="en" sz="2000" dirty="0">
                <a:solidFill>
                  <a:schemeClr val="dk1"/>
                </a:solidFill>
                <a:latin typeface="+mj-lt"/>
              </a:rPr>
              <a:t>The Partnerships</a:t>
            </a:r>
          </a:p>
          <a:p>
            <a:pPr rtl="0">
              <a:spcBef>
                <a:spcPts val="0"/>
              </a:spcBef>
              <a:buNone/>
            </a:pPr>
            <a:endParaRPr sz="2000" dirty="0">
              <a:latin typeface="+mj-lt"/>
            </a:endParaRPr>
          </a:p>
          <a:p>
            <a:pPr rtl="0">
              <a:spcBef>
                <a:spcPts val="0"/>
              </a:spcBef>
              <a:buNone/>
            </a:pPr>
            <a:r>
              <a:rPr lang="en" sz="2000" dirty="0">
                <a:latin typeface="+mj-lt"/>
              </a:rPr>
              <a:t>Project Goals</a:t>
            </a:r>
          </a:p>
          <a:p>
            <a:pPr rtl="0">
              <a:spcBef>
                <a:spcPts val="0"/>
              </a:spcBef>
              <a:buNone/>
            </a:pPr>
            <a:endParaRPr sz="2000" dirty="0">
              <a:latin typeface="+mj-lt"/>
            </a:endParaRPr>
          </a:p>
          <a:p>
            <a:pPr rtl="0">
              <a:spcBef>
                <a:spcPts val="0"/>
              </a:spcBef>
              <a:buNone/>
            </a:pPr>
            <a:r>
              <a:rPr lang="en" sz="2000" dirty="0">
                <a:latin typeface="+mj-lt"/>
              </a:rPr>
              <a:t>Funding and Institutional Support</a:t>
            </a:r>
          </a:p>
          <a:p>
            <a:pPr rtl="0">
              <a:spcBef>
                <a:spcPts val="0"/>
              </a:spcBef>
              <a:buNone/>
            </a:pPr>
            <a:endParaRPr sz="2000" dirty="0">
              <a:latin typeface="+mj-lt"/>
            </a:endParaRPr>
          </a:p>
          <a:p>
            <a:pPr>
              <a:spcBef>
                <a:spcPts val="0"/>
              </a:spcBef>
              <a:buNone/>
            </a:pPr>
            <a:endParaRPr sz="2000" dirty="0">
              <a:latin typeface="+mj-lt"/>
            </a:endParaRPr>
          </a:p>
        </p:txBody>
      </p:sp>
      <p:sp>
        <p:nvSpPr>
          <p:cNvPr id="118" name="Shape 118"/>
          <p:cNvSpPr txBox="1"/>
          <p:nvPr/>
        </p:nvSpPr>
        <p:spPr>
          <a:xfrm>
            <a:off x="5124450" y="4427425"/>
            <a:ext cx="2608175" cy="432375"/>
          </a:xfrm>
          <a:prstGeom prst="rect">
            <a:avLst/>
          </a:prstGeom>
          <a:noFill/>
          <a:ln>
            <a:noFill/>
          </a:ln>
        </p:spPr>
        <p:txBody>
          <a:bodyPr lIns="91425" tIns="91425" rIns="91425" bIns="91425" anchor="t" anchorCtr="0">
            <a:noAutofit/>
          </a:bodyPr>
          <a:lstStyle/>
          <a:p>
            <a:pPr algn="ctr">
              <a:spcBef>
                <a:spcPts val="0"/>
              </a:spcBef>
              <a:buNone/>
            </a:pPr>
            <a:r>
              <a:rPr lang="en" sz="1800" dirty="0">
                <a:latin typeface="+mj-lt"/>
              </a:rPr>
              <a:t>Project Leadership</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66700"/>
            <a:ext cx="8229600" cy="857250"/>
          </a:xfrm>
          <a:prstGeom prst="rect">
            <a:avLst/>
          </a:prstGeom>
        </p:spPr>
        <p:txBody>
          <a:bodyPr lIns="91425" tIns="91425" rIns="91425" bIns="91425" anchor="b" anchorCtr="0">
            <a:noAutofit/>
          </a:bodyPr>
          <a:lstStyle/>
          <a:p>
            <a:pPr lvl="0">
              <a:spcBef>
                <a:spcPts val="0"/>
              </a:spcBef>
              <a:buNone/>
            </a:pPr>
            <a:r>
              <a:rPr lang="en" sz="3000" dirty="0"/>
              <a:t>Practices Supporting Relationship Building and the Collaborative Process</a:t>
            </a:r>
          </a:p>
        </p:txBody>
      </p:sp>
      <p:pic>
        <p:nvPicPr>
          <p:cNvPr id="124" name="Shape 124"/>
          <p:cNvPicPr preferRelativeResize="0"/>
          <p:nvPr/>
        </p:nvPicPr>
        <p:blipFill>
          <a:blip r:embed="rId3">
            <a:alphaModFix/>
          </a:blip>
          <a:stretch>
            <a:fillRect/>
          </a:stretch>
        </p:blipFill>
        <p:spPr>
          <a:xfrm>
            <a:off x="1818401" y="1733550"/>
            <a:ext cx="5344400" cy="3207350"/>
          </a:xfrm>
          <a:prstGeom prst="rect">
            <a:avLst/>
          </a:prstGeom>
          <a:noFill/>
          <a:ln>
            <a:noFill/>
          </a:ln>
        </p:spPr>
      </p:pic>
      <p:sp>
        <p:nvSpPr>
          <p:cNvPr id="125" name="Shape 125"/>
          <p:cNvSpPr txBox="1"/>
          <p:nvPr/>
        </p:nvSpPr>
        <p:spPr>
          <a:xfrm>
            <a:off x="457199" y="1193251"/>
            <a:ext cx="7391401" cy="540299"/>
          </a:xfrm>
          <a:prstGeom prst="rect">
            <a:avLst/>
          </a:prstGeom>
          <a:noFill/>
          <a:ln>
            <a:noFill/>
          </a:ln>
        </p:spPr>
        <p:txBody>
          <a:bodyPr lIns="91425" tIns="91425" rIns="91425" bIns="91425" anchor="t" anchorCtr="0">
            <a:noAutofit/>
          </a:bodyPr>
          <a:lstStyle/>
          <a:p>
            <a:pPr>
              <a:spcBef>
                <a:spcPts val="0"/>
              </a:spcBef>
              <a:buNone/>
            </a:pPr>
            <a:r>
              <a:rPr lang="en" sz="1800" dirty="0">
                <a:latin typeface="+mj-lt"/>
              </a:rPr>
              <a:t>Mechanisms for formalizing respondents’ collaborations took several </a:t>
            </a:r>
            <a:r>
              <a:rPr lang="en" sz="1800" dirty="0" smtClean="0">
                <a:latin typeface="+mj-lt"/>
              </a:rPr>
              <a:t>forms:</a:t>
            </a:r>
            <a:endParaRPr lang="en" sz="1800" dirty="0">
              <a:latin typeface="+mj-lt"/>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81000" y="209550"/>
            <a:ext cx="8610600" cy="914400"/>
          </a:xfrm>
          <a:prstGeom prst="rect">
            <a:avLst/>
          </a:prstGeom>
        </p:spPr>
        <p:txBody>
          <a:bodyPr lIns="91425" tIns="91425" rIns="91425" bIns="91425" anchor="b" anchorCtr="0">
            <a:noAutofit/>
          </a:bodyPr>
          <a:lstStyle/>
          <a:p>
            <a:pPr lvl="0">
              <a:spcBef>
                <a:spcPts val="0"/>
              </a:spcBef>
              <a:buNone/>
            </a:pPr>
            <a:r>
              <a:rPr lang="en" sz="3000" dirty="0"/>
              <a:t>Collaborative Management of Indigenous Cultural Heritage Materials: Policies and Protocols</a:t>
            </a:r>
          </a:p>
        </p:txBody>
      </p:sp>
      <p:pic>
        <p:nvPicPr>
          <p:cNvPr id="131" name="Shape 131"/>
          <p:cNvPicPr preferRelativeResize="0"/>
          <p:nvPr/>
        </p:nvPicPr>
        <p:blipFill>
          <a:blip r:embed="rId3">
            <a:alphaModFix/>
          </a:blip>
          <a:stretch>
            <a:fillRect/>
          </a:stretch>
        </p:blipFill>
        <p:spPr>
          <a:xfrm>
            <a:off x="476250" y="1352062"/>
            <a:ext cx="4112524" cy="3608250"/>
          </a:xfrm>
          <a:prstGeom prst="rect">
            <a:avLst/>
          </a:prstGeom>
          <a:noFill/>
          <a:ln>
            <a:noFill/>
          </a:ln>
        </p:spPr>
      </p:pic>
      <p:sp>
        <p:nvSpPr>
          <p:cNvPr id="132" name="Shape 132"/>
          <p:cNvSpPr txBox="1"/>
          <p:nvPr/>
        </p:nvSpPr>
        <p:spPr>
          <a:xfrm>
            <a:off x="4953000" y="1252386"/>
            <a:ext cx="4038599" cy="3707926"/>
          </a:xfrm>
          <a:prstGeom prst="rect">
            <a:avLst/>
          </a:prstGeom>
          <a:noFill/>
          <a:ln>
            <a:noFill/>
          </a:ln>
        </p:spPr>
        <p:txBody>
          <a:bodyPr lIns="91425" tIns="91425" rIns="91425" bIns="91425" anchor="t" anchorCtr="0">
            <a:noAutofit/>
          </a:bodyPr>
          <a:lstStyle/>
          <a:p>
            <a:pPr>
              <a:spcBef>
                <a:spcPts val="0"/>
              </a:spcBef>
              <a:buNone/>
            </a:pPr>
            <a:r>
              <a:rPr lang="en" sz="2000" dirty="0">
                <a:solidFill>
                  <a:schemeClr val="dk1"/>
                </a:solidFill>
                <a:latin typeface="+mj-lt"/>
              </a:rPr>
              <a:t>The </a:t>
            </a:r>
            <a:r>
              <a:rPr lang="en" sz="2000" i="1" dirty="0">
                <a:solidFill>
                  <a:schemeClr val="dk1"/>
                </a:solidFill>
                <a:latin typeface="+mj-lt"/>
              </a:rPr>
              <a:t>Protocols</a:t>
            </a:r>
            <a:r>
              <a:rPr lang="en" sz="2000" dirty="0">
                <a:solidFill>
                  <a:schemeClr val="dk1"/>
                </a:solidFill>
                <a:latin typeface="+mj-lt"/>
              </a:rPr>
              <a:t> emerged as a critical managing document for many of the projects surveyed. </a:t>
            </a:r>
            <a:endParaRPr lang="en" sz="2000" dirty="0" smtClean="0">
              <a:solidFill>
                <a:schemeClr val="dk1"/>
              </a:solidFill>
              <a:latin typeface="+mj-lt"/>
            </a:endParaRPr>
          </a:p>
          <a:p>
            <a:pPr>
              <a:spcBef>
                <a:spcPts val="0"/>
              </a:spcBef>
              <a:buNone/>
            </a:pPr>
            <a:endParaRPr lang="en" sz="2000" dirty="0" smtClean="0">
              <a:solidFill>
                <a:schemeClr val="dk1"/>
              </a:solidFill>
              <a:latin typeface="+mj-lt"/>
            </a:endParaRPr>
          </a:p>
          <a:p>
            <a:pPr>
              <a:spcBef>
                <a:spcPts val="0"/>
              </a:spcBef>
              <a:buNone/>
            </a:pPr>
            <a:r>
              <a:rPr lang="en" sz="2000" dirty="0" smtClean="0">
                <a:solidFill>
                  <a:schemeClr val="dk1"/>
                </a:solidFill>
                <a:latin typeface="+mj-lt"/>
              </a:rPr>
              <a:t>The </a:t>
            </a:r>
            <a:r>
              <a:rPr lang="en" sz="2000" dirty="0">
                <a:solidFill>
                  <a:schemeClr val="dk1"/>
                </a:solidFill>
                <a:latin typeface="+mj-lt"/>
              </a:rPr>
              <a:t>data indicate that 44% of the institutions surveyed actively use or refer to the </a:t>
            </a:r>
            <a:r>
              <a:rPr lang="en" sz="2000" i="1" dirty="0">
                <a:solidFill>
                  <a:schemeClr val="dk1"/>
                </a:solidFill>
                <a:latin typeface="+mj-lt"/>
              </a:rPr>
              <a:t>Protocols </a:t>
            </a:r>
            <a:r>
              <a:rPr lang="en" sz="2000" dirty="0">
                <a:solidFill>
                  <a:schemeClr val="dk1"/>
                </a:solidFill>
                <a:latin typeface="+mj-lt"/>
              </a:rPr>
              <a:t>in their daily work, and 38% directly used the </a:t>
            </a:r>
            <a:r>
              <a:rPr lang="en" sz="2000" i="1" dirty="0">
                <a:solidFill>
                  <a:schemeClr val="dk1"/>
                </a:solidFill>
                <a:latin typeface="+mj-lt"/>
              </a:rPr>
              <a:t>Protocols</a:t>
            </a:r>
            <a:r>
              <a:rPr lang="en" sz="2000" dirty="0">
                <a:solidFill>
                  <a:schemeClr val="dk1"/>
                </a:solidFill>
                <a:latin typeface="+mj-lt"/>
              </a:rPr>
              <a:t> in the development of project policy, procedures, and contracts for their collaborative projects.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1000" y="-1"/>
            <a:ext cx="8534400" cy="1063375"/>
          </a:xfrm>
          <a:prstGeom prst="rect">
            <a:avLst/>
          </a:prstGeom>
        </p:spPr>
        <p:txBody>
          <a:bodyPr lIns="91425" tIns="91425" rIns="91425" bIns="91425" anchor="b" anchorCtr="0">
            <a:noAutofit/>
          </a:bodyPr>
          <a:lstStyle/>
          <a:p>
            <a:pPr lvl="0" rtl="0">
              <a:spcBef>
                <a:spcPts val="0"/>
              </a:spcBef>
              <a:buNone/>
            </a:pPr>
            <a:r>
              <a:rPr lang="en" sz="3000" dirty="0"/>
              <a:t>Collaborative Management of Indigenous Cultural Heritage Materials: Policies and Protocols </a:t>
            </a:r>
          </a:p>
        </p:txBody>
      </p:sp>
      <p:pic>
        <p:nvPicPr>
          <p:cNvPr id="138" name="Shape 138"/>
          <p:cNvPicPr preferRelativeResize="0"/>
          <p:nvPr/>
        </p:nvPicPr>
        <p:blipFill>
          <a:blip r:embed="rId3">
            <a:alphaModFix/>
          </a:blip>
          <a:stretch>
            <a:fillRect/>
          </a:stretch>
        </p:blipFill>
        <p:spPr>
          <a:xfrm>
            <a:off x="838200" y="1845075"/>
            <a:ext cx="7473925" cy="3088875"/>
          </a:xfrm>
          <a:prstGeom prst="rect">
            <a:avLst/>
          </a:prstGeom>
          <a:noFill/>
          <a:ln>
            <a:noFill/>
          </a:ln>
        </p:spPr>
      </p:pic>
      <p:sp>
        <p:nvSpPr>
          <p:cNvPr id="139" name="Shape 139"/>
          <p:cNvSpPr txBox="1"/>
          <p:nvPr/>
        </p:nvSpPr>
        <p:spPr>
          <a:xfrm>
            <a:off x="457200" y="1200150"/>
            <a:ext cx="8686800" cy="593975"/>
          </a:xfrm>
          <a:prstGeom prst="rect">
            <a:avLst/>
          </a:prstGeom>
          <a:noFill/>
          <a:ln>
            <a:noFill/>
          </a:ln>
        </p:spPr>
        <p:txBody>
          <a:bodyPr lIns="91425" tIns="91425" rIns="91425" bIns="91425" anchor="t" anchorCtr="0">
            <a:noAutofit/>
          </a:bodyPr>
          <a:lstStyle/>
          <a:p>
            <a:pPr lvl="0" rtl="0">
              <a:spcBef>
                <a:spcPts val="0"/>
              </a:spcBef>
              <a:buClr>
                <a:schemeClr val="dk1"/>
              </a:buClr>
              <a:buSzPct val="78571"/>
              <a:buFont typeface="Arial"/>
              <a:buNone/>
            </a:pPr>
            <a:r>
              <a:rPr lang="en" sz="1800" dirty="0">
                <a:latin typeface="+mj-lt"/>
              </a:rPr>
              <a:t>The survey data indicate that most of the project participants, both tribal and nontribal, </a:t>
            </a:r>
            <a:r>
              <a:rPr lang="en" sz="1800" dirty="0" smtClean="0">
                <a:latin typeface="+mj-lt"/>
              </a:rPr>
              <a:t>actively sought </a:t>
            </a:r>
            <a:r>
              <a:rPr lang="en" sz="1800" dirty="0">
                <a:latin typeface="+mj-lt"/>
              </a:rPr>
              <a:t>to include Native perspectives and </a:t>
            </a:r>
            <a:r>
              <a:rPr lang="en" sz="1800" dirty="0" smtClean="0">
                <a:latin typeface="+mj-lt"/>
              </a:rPr>
              <a:t>knowledge:</a:t>
            </a:r>
            <a:endParaRPr lang="en" sz="1800" dirty="0">
              <a:latin typeface="+mj-lt"/>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276300" y="361950"/>
            <a:ext cx="8693100" cy="1188699"/>
          </a:xfrm>
          <a:prstGeom prst="rect">
            <a:avLst/>
          </a:prstGeom>
        </p:spPr>
        <p:txBody>
          <a:bodyPr lIns="91425" tIns="91425" rIns="91425" bIns="91425" anchor="b" anchorCtr="0">
            <a:noAutofit/>
          </a:bodyPr>
          <a:lstStyle/>
          <a:p>
            <a:pPr lvl="0" rtl="0">
              <a:spcBef>
                <a:spcPts val="0"/>
              </a:spcBef>
              <a:buNone/>
            </a:pPr>
            <a:r>
              <a:rPr lang="en" sz="3000" dirty="0"/>
              <a:t>Lessons </a:t>
            </a:r>
            <a:r>
              <a:rPr lang="en" sz="3000" dirty="0" smtClean="0"/>
              <a:t>Learned</a:t>
            </a:r>
          </a:p>
          <a:p>
            <a:pPr lvl="0" algn="ctr" rtl="0">
              <a:spcBef>
                <a:spcPts val="0"/>
              </a:spcBef>
              <a:buNone/>
            </a:pPr>
            <a:endParaRPr sz="3000" dirty="0"/>
          </a:p>
        </p:txBody>
      </p:sp>
      <p:sp>
        <p:nvSpPr>
          <p:cNvPr id="151" name="Shape 151"/>
          <p:cNvSpPr txBox="1">
            <a:spLocks noGrp="1"/>
          </p:cNvSpPr>
          <p:nvPr>
            <p:ph type="body" idx="1"/>
          </p:nvPr>
        </p:nvSpPr>
        <p:spPr>
          <a:xfrm>
            <a:off x="447600" y="1352550"/>
            <a:ext cx="8544000" cy="3581400"/>
          </a:xfrm>
          <a:prstGeom prst="rect">
            <a:avLst/>
          </a:prstGeom>
        </p:spPr>
        <p:txBody>
          <a:bodyPr lIns="91425" tIns="91425" rIns="91425" bIns="91425" anchor="t" anchorCtr="0">
            <a:noAutofit/>
          </a:bodyPr>
          <a:lstStyle/>
          <a:p>
            <a:pPr marL="0" lvl="0" indent="0" fontAlgn="base">
              <a:spcBef>
                <a:spcPts val="600"/>
              </a:spcBef>
              <a:buSzPts val="1000"/>
              <a:buNone/>
              <a:tabLst>
                <a:tab pos="457200" algn="l"/>
              </a:tabLst>
            </a:pPr>
            <a:r>
              <a:rPr lang="en-US" sz="2000" dirty="0" smtClean="0">
                <a:solidFill>
                  <a:srgbClr val="000000"/>
                </a:solidFill>
                <a:latin typeface="+mj-lt"/>
                <a:ea typeface="Times New Roman"/>
              </a:rPr>
              <a:t>1) 	Get </a:t>
            </a:r>
            <a:r>
              <a:rPr lang="en-US" sz="2000" dirty="0">
                <a:solidFill>
                  <a:srgbClr val="000000"/>
                </a:solidFill>
                <a:latin typeface="+mj-lt"/>
                <a:ea typeface="Times New Roman"/>
              </a:rPr>
              <a:t>started early, be flexible, and build trust slowly. </a:t>
            </a:r>
            <a:endParaRPr lang="en-US" sz="2000" dirty="0" smtClean="0">
              <a:latin typeface="+mj-lt"/>
              <a:ea typeface="Times New Roman"/>
            </a:endParaRPr>
          </a:p>
          <a:p>
            <a:pPr marL="0" lvl="0" indent="0" fontAlgn="base">
              <a:spcBef>
                <a:spcPts val="600"/>
              </a:spcBef>
              <a:buSzPts val="1000"/>
              <a:buNone/>
              <a:tabLst>
                <a:tab pos="457200" algn="l"/>
              </a:tabLst>
            </a:pPr>
            <a:r>
              <a:rPr lang="en-US" sz="2000" dirty="0" smtClean="0">
                <a:solidFill>
                  <a:srgbClr val="000000"/>
                </a:solidFill>
                <a:latin typeface="+mj-lt"/>
                <a:ea typeface="Times New Roman"/>
                <a:cs typeface="Times New Roman"/>
              </a:rPr>
              <a:t>2) 	Challenge </a:t>
            </a:r>
            <a:r>
              <a:rPr lang="en-US" sz="2000" dirty="0">
                <a:solidFill>
                  <a:srgbClr val="000000"/>
                </a:solidFill>
                <a:latin typeface="+mj-lt"/>
                <a:ea typeface="Times New Roman"/>
                <a:cs typeface="Times New Roman"/>
              </a:rPr>
              <a:t>your motivations and be authentic. </a:t>
            </a:r>
            <a:endParaRPr lang="en-US" sz="2000" dirty="0" smtClean="0">
              <a:solidFill>
                <a:srgbClr val="000000"/>
              </a:solidFill>
              <a:latin typeface="+mj-lt"/>
              <a:ea typeface="Times New Roman"/>
              <a:cs typeface="Times New Roman"/>
            </a:endParaRPr>
          </a:p>
          <a:p>
            <a:pPr marL="0" lvl="0" indent="0" fontAlgn="base">
              <a:spcBef>
                <a:spcPts val="600"/>
              </a:spcBef>
              <a:buSzPts val="1000"/>
              <a:buNone/>
              <a:tabLst>
                <a:tab pos="457200" algn="l"/>
              </a:tabLst>
            </a:pPr>
            <a:r>
              <a:rPr lang="en-US" sz="2000" dirty="0" smtClean="0">
                <a:solidFill>
                  <a:srgbClr val="000000"/>
                </a:solidFill>
                <a:latin typeface="+mj-lt"/>
                <a:ea typeface="Times New Roman"/>
                <a:cs typeface="Times New Roman"/>
              </a:rPr>
              <a:t>3)	Respectful </a:t>
            </a:r>
            <a:r>
              <a:rPr lang="en-US" sz="2000" dirty="0">
                <a:solidFill>
                  <a:srgbClr val="000000"/>
                </a:solidFill>
                <a:latin typeface="+mj-lt"/>
                <a:ea typeface="Times New Roman"/>
                <a:cs typeface="Times New Roman"/>
              </a:rPr>
              <a:t>communication is fundamental. Strive to understand tribal </a:t>
            </a:r>
            <a:r>
              <a:rPr lang="en-US" sz="2000" dirty="0" smtClean="0">
                <a:solidFill>
                  <a:srgbClr val="000000"/>
                </a:solidFill>
                <a:latin typeface="+mj-lt"/>
                <a:ea typeface="Times New Roman"/>
                <a:cs typeface="Times New Roman"/>
              </a:rPr>
              <a:t>	perspectives </a:t>
            </a:r>
            <a:r>
              <a:rPr lang="en-US" sz="2000" dirty="0">
                <a:solidFill>
                  <a:srgbClr val="000000"/>
                </a:solidFill>
                <a:latin typeface="+mj-lt"/>
                <a:ea typeface="Times New Roman"/>
                <a:cs typeface="Times New Roman"/>
              </a:rPr>
              <a:t>and express a willingness to learn from and work within tribal </a:t>
            </a:r>
            <a:r>
              <a:rPr lang="en-US" sz="2000" dirty="0" smtClean="0">
                <a:solidFill>
                  <a:srgbClr val="000000"/>
                </a:solidFill>
                <a:latin typeface="+mj-lt"/>
                <a:ea typeface="Times New Roman"/>
                <a:cs typeface="Times New Roman"/>
              </a:rPr>
              <a:t>	culture</a:t>
            </a:r>
            <a:r>
              <a:rPr lang="en-US" sz="2000" dirty="0">
                <a:solidFill>
                  <a:srgbClr val="000000"/>
                </a:solidFill>
                <a:latin typeface="+mj-lt"/>
                <a:ea typeface="Times New Roman"/>
                <a:cs typeface="Times New Roman"/>
              </a:rPr>
              <a:t>. </a:t>
            </a:r>
            <a:endParaRPr lang="en-US" sz="2000" dirty="0">
              <a:solidFill>
                <a:srgbClr val="000000"/>
              </a:solidFill>
              <a:latin typeface="+mj-lt"/>
              <a:ea typeface="Calibri"/>
              <a:cs typeface="Times New Roman"/>
            </a:endParaRPr>
          </a:p>
          <a:p>
            <a:pPr marL="0" lvl="0" indent="0" fontAlgn="base">
              <a:lnSpc>
                <a:spcPct val="107000"/>
              </a:lnSpc>
              <a:buSzPts val="1000"/>
              <a:buNone/>
              <a:tabLst>
                <a:tab pos="457200" algn="l"/>
              </a:tabLst>
            </a:pPr>
            <a:r>
              <a:rPr lang="en-US" sz="2000" dirty="0" smtClean="0">
                <a:solidFill>
                  <a:srgbClr val="000000"/>
                </a:solidFill>
                <a:latin typeface="+mj-lt"/>
                <a:ea typeface="Times New Roman"/>
                <a:cs typeface="Times New Roman"/>
              </a:rPr>
              <a:t>4) 	Establish </a:t>
            </a:r>
            <a:r>
              <a:rPr lang="en-US" sz="2000" dirty="0">
                <a:solidFill>
                  <a:srgbClr val="000000"/>
                </a:solidFill>
                <a:latin typeface="+mj-lt"/>
                <a:ea typeface="Times New Roman"/>
                <a:cs typeface="Times New Roman"/>
              </a:rPr>
              <a:t>and communicate clear, realistic project goals and time-lines </a:t>
            </a:r>
            <a:r>
              <a:rPr lang="en-US" sz="2000" dirty="0" smtClean="0">
                <a:solidFill>
                  <a:srgbClr val="000000"/>
                </a:solidFill>
                <a:latin typeface="+mj-lt"/>
                <a:ea typeface="Times New Roman"/>
                <a:cs typeface="Times New Roman"/>
              </a:rPr>
              <a:t>	while </a:t>
            </a:r>
            <a:r>
              <a:rPr lang="en-US" sz="2000" dirty="0">
                <a:solidFill>
                  <a:srgbClr val="000000"/>
                </a:solidFill>
                <a:latin typeface="+mj-lt"/>
                <a:ea typeface="Times New Roman"/>
                <a:cs typeface="Times New Roman"/>
              </a:rPr>
              <a:t>respecting cultural differences. </a:t>
            </a:r>
            <a:endParaRPr lang="en-US" sz="2000" dirty="0">
              <a:solidFill>
                <a:srgbClr val="000000"/>
              </a:solidFill>
              <a:latin typeface="+mj-lt"/>
              <a:ea typeface="Calibri"/>
              <a:cs typeface="Times New Roman"/>
            </a:endParaRPr>
          </a:p>
          <a:p>
            <a:pPr marL="0" lvl="0" indent="0" fontAlgn="base">
              <a:lnSpc>
                <a:spcPct val="107000"/>
              </a:lnSpc>
              <a:buSzPts val="1000"/>
              <a:buNone/>
              <a:tabLst>
                <a:tab pos="457200" algn="l"/>
              </a:tabLst>
            </a:pPr>
            <a:r>
              <a:rPr lang="en-US" sz="2000" dirty="0" smtClean="0">
                <a:solidFill>
                  <a:srgbClr val="000000"/>
                </a:solidFill>
                <a:latin typeface="+mj-lt"/>
                <a:ea typeface="Times New Roman"/>
                <a:cs typeface="Times New Roman"/>
              </a:rPr>
              <a:t>5) 	Be </a:t>
            </a:r>
            <a:r>
              <a:rPr lang="en-US" sz="2000" dirty="0">
                <a:solidFill>
                  <a:srgbClr val="000000"/>
                </a:solidFill>
                <a:latin typeface="+mj-lt"/>
                <a:ea typeface="Times New Roman"/>
                <a:cs typeface="Times New Roman"/>
              </a:rPr>
              <a:t>flexible when formalizing collaborative agreements. </a:t>
            </a:r>
            <a:endParaRPr lang="en-US" sz="2000" dirty="0">
              <a:solidFill>
                <a:srgbClr val="000000"/>
              </a:solidFill>
              <a:latin typeface="+mj-lt"/>
              <a:ea typeface="Calibri"/>
              <a:cs typeface="Times New Roman"/>
            </a:endParaRPr>
          </a:p>
          <a:p>
            <a:pPr marL="0" lvl="0" indent="0" fontAlgn="base">
              <a:lnSpc>
                <a:spcPct val="107000"/>
              </a:lnSpc>
              <a:spcAft>
                <a:spcPts val="800"/>
              </a:spcAft>
              <a:buSzPts val="1000"/>
              <a:buNone/>
              <a:tabLst>
                <a:tab pos="457200" algn="l"/>
              </a:tabLst>
            </a:pPr>
            <a:r>
              <a:rPr lang="en-US" sz="2000" dirty="0" smtClean="0">
                <a:solidFill>
                  <a:srgbClr val="000000"/>
                </a:solidFill>
                <a:latin typeface="+mj-lt"/>
                <a:ea typeface="Times New Roman"/>
                <a:cs typeface="Times New Roman"/>
              </a:rPr>
              <a:t>6) 	Successful </a:t>
            </a:r>
            <a:r>
              <a:rPr lang="en-US" sz="2000" dirty="0">
                <a:solidFill>
                  <a:srgbClr val="000000"/>
                </a:solidFill>
                <a:latin typeface="+mj-lt"/>
                <a:ea typeface="Times New Roman"/>
                <a:cs typeface="Times New Roman"/>
              </a:rPr>
              <a:t>collaboration requires committed and equitable </a:t>
            </a:r>
            <a:r>
              <a:rPr lang="en-US" sz="2000" dirty="0" smtClean="0">
                <a:solidFill>
                  <a:srgbClr val="000000"/>
                </a:solidFill>
                <a:latin typeface="+mj-lt"/>
                <a:ea typeface="Times New Roman"/>
                <a:cs typeface="Times New Roman"/>
              </a:rPr>
              <a:t>institutional 	support </a:t>
            </a:r>
            <a:r>
              <a:rPr lang="en-US" sz="2000" dirty="0">
                <a:solidFill>
                  <a:srgbClr val="000000"/>
                </a:solidFill>
                <a:latin typeface="+mj-lt"/>
                <a:ea typeface="Times New Roman"/>
                <a:cs typeface="Times New Roman"/>
              </a:rPr>
              <a:t>from both partners, as well as outside funding.</a:t>
            </a:r>
            <a:endParaRPr lang="en-US" sz="2000" dirty="0">
              <a:latin typeface="+mj-lt"/>
              <a:ea typeface="Calibri"/>
              <a:cs typeface="Times New Roman"/>
            </a:endParaRPr>
          </a:p>
          <a:p>
            <a:pPr lvl="0" rtl="0">
              <a:spcBef>
                <a:spcPts val="0"/>
              </a:spcBef>
              <a:buNone/>
            </a:pPr>
            <a:endParaRPr lang="en" sz="2000" dirty="0">
              <a:latin typeface="+mj-lt"/>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
        <p:nvSpPr>
          <p:cNvPr id="187" name="Shape 187"/>
          <p:cNvSpPr txBox="1">
            <a:spLocks noGrp="1"/>
          </p:cNvSpPr>
          <p:nvPr>
            <p:ph type="body" idx="1"/>
          </p:nvPr>
        </p:nvSpPr>
        <p:spPr>
          <a:xfrm>
            <a:off x="457200" y="1428750"/>
            <a:ext cx="8229600" cy="31686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200" b="1" dirty="0"/>
              <a:t>Initiating the Project</a:t>
            </a:r>
          </a:p>
          <a:p>
            <a:pPr lvl="0" rtl="0">
              <a:spcBef>
                <a:spcPts val="0"/>
              </a:spcBef>
              <a:buNone/>
            </a:pPr>
            <a:endParaRPr sz="2200" b="1" dirty="0"/>
          </a:p>
          <a:p>
            <a:pPr marL="457200" lvl="0" indent="-355600" rtl="0">
              <a:spcBef>
                <a:spcPts val="0"/>
              </a:spcBef>
              <a:buClr>
                <a:schemeClr val="dk1"/>
              </a:buClr>
              <a:buSzPct val="100000"/>
              <a:buFont typeface="Arial"/>
              <a:buChar char="●"/>
            </a:pPr>
            <a:r>
              <a:rPr lang="en" sz="2200" b="1" dirty="0"/>
              <a:t>Cultivating Relationships</a:t>
            </a:r>
          </a:p>
          <a:p>
            <a:pPr lvl="0" rtl="0">
              <a:spcBef>
                <a:spcPts val="0"/>
              </a:spcBef>
              <a:buNone/>
            </a:pPr>
            <a:endParaRPr sz="2200" b="1" dirty="0"/>
          </a:p>
          <a:p>
            <a:pPr marL="457200" lvl="0" indent="-355600" rtl="0">
              <a:spcBef>
                <a:spcPts val="0"/>
              </a:spcBef>
              <a:buClr>
                <a:schemeClr val="dk1"/>
              </a:buClr>
              <a:buSzPct val="100000"/>
              <a:buFont typeface="Arial"/>
              <a:buChar char="●"/>
            </a:pPr>
            <a:r>
              <a:rPr lang="en" sz="2200" b="1" dirty="0"/>
              <a:t>Developing Policies and Procedures</a:t>
            </a:r>
          </a:p>
          <a:p>
            <a:pPr lvl="0" rtl="0">
              <a:spcBef>
                <a:spcPts val="0"/>
              </a:spcBef>
              <a:buNone/>
            </a:pPr>
            <a:endParaRPr sz="2200" b="1" dirty="0"/>
          </a:p>
          <a:p>
            <a:pPr marL="457200" lvl="0" indent="-355600" rtl="0">
              <a:spcBef>
                <a:spcPts val="0"/>
              </a:spcBef>
              <a:buClr>
                <a:schemeClr val="dk1"/>
              </a:buClr>
              <a:buSzPct val="100000"/>
              <a:buFont typeface="Arial"/>
              <a:buChar char="●"/>
            </a:pPr>
            <a:r>
              <a:rPr lang="en" sz="2200" b="1" dirty="0"/>
              <a:t>Sustaining Project Outcomes</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3" name="Shape 193"/>
          <p:cNvSpPr txBox="1">
            <a:spLocks noGrp="1"/>
          </p:cNvSpPr>
          <p:nvPr>
            <p:ph type="body" idx="1"/>
          </p:nvPr>
        </p:nvSpPr>
        <p:spPr>
          <a:xfrm>
            <a:off x="457200" y="1352550"/>
            <a:ext cx="8229600" cy="3573325"/>
          </a:xfrm>
          <a:prstGeom prst="rect">
            <a:avLst/>
          </a:prstGeom>
        </p:spPr>
        <p:txBody>
          <a:bodyPr lIns="91425" tIns="91425" rIns="91425" bIns="91425" anchor="t" anchorCtr="0">
            <a:noAutofit/>
          </a:bodyPr>
          <a:lstStyle/>
          <a:p>
            <a:pPr rtl="0">
              <a:spcBef>
                <a:spcPts val="0"/>
              </a:spcBef>
              <a:buNone/>
            </a:pPr>
            <a:r>
              <a:rPr lang="en" sz="2000" b="1" dirty="0"/>
              <a:t>Initiating the </a:t>
            </a:r>
            <a:r>
              <a:rPr lang="en" sz="2000" b="1" dirty="0" smtClean="0"/>
              <a:t>Project</a:t>
            </a:r>
          </a:p>
          <a:p>
            <a:pPr rtl="0">
              <a:spcBef>
                <a:spcPts val="0"/>
              </a:spcBef>
              <a:buNone/>
            </a:pPr>
            <a:endParaRPr lang="en" sz="2000" b="1" dirty="0"/>
          </a:p>
          <a:p>
            <a:pPr marL="457200" lvl="0" indent="-317500" rtl="0">
              <a:spcBef>
                <a:spcPts val="0"/>
              </a:spcBef>
              <a:buClr>
                <a:schemeClr val="dk1"/>
              </a:buClr>
              <a:buSzPct val="100000"/>
              <a:buFont typeface="Arial"/>
              <a:buChar char="●"/>
            </a:pPr>
            <a:r>
              <a:rPr lang="en" sz="2000" dirty="0"/>
              <a:t>Institutional Support</a:t>
            </a:r>
          </a:p>
          <a:p>
            <a:pPr marL="457200" lvl="0" indent="-317500" rtl="0">
              <a:spcBef>
                <a:spcPts val="0"/>
              </a:spcBef>
              <a:buClr>
                <a:schemeClr val="dk1"/>
              </a:buClr>
              <a:buSzPct val="100000"/>
              <a:buFont typeface="Arial"/>
              <a:buChar char="●"/>
            </a:pPr>
            <a:r>
              <a:rPr lang="en" sz="2000" dirty="0"/>
              <a:t>Consult with Tribes</a:t>
            </a:r>
          </a:p>
          <a:p>
            <a:pPr marL="457200" lvl="0" indent="-317500" rtl="0">
              <a:spcBef>
                <a:spcPts val="0"/>
              </a:spcBef>
              <a:buClr>
                <a:schemeClr val="dk1"/>
              </a:buClr>
              <a:buSzPct val="100000"/>
              <a:buFont typeface="Arial"/>
              <a:buChar char="●"/>
            </a:pPr>
            <a:r>
              <a:rPr lang="en" sz="2000" dirty="0"/>
              <a:t>Involve leadership</a:t>
            </a:r>
          </a:p>
          <a:p>
            <a:pPr marL="457200" lvl="0" indent="-317500" rtl="0">
              <a:spcBef>
                <a:spcPts val="0"/>
              </a:spcBef>
              <a:buClr>
                <a:schemeClr val="dk1"/>
              </a:buClr>
              <a:buSzPct val="100000"/>
              <a:buFont typeface="Arial"/>
              <a:buChar char="●"/>
            </a:pPr>
            <a:r>
              <a:rPr lang="en" sz="2000" dirty="0"/>
              <a:t>Articulate Need</a:t>
            </a:r>
          </a:p>
          <a:p>
            <a:pPr marL="457200" lvl="0" indent="-317500" rtl="0">
              <a:spcBef>
                <a:spcPts val="0"/>
              </a:spcBef>
              <a:buClr>
                <a:schemeClr val="dk1"/>
              </a:buClr>
              <a:buSzPct val="100000"/>
              <a:buFont typeface="Arial"/>
              <a:buChar char="●"/>
            </a:pPr>
            <a:r>
              <a:rPr lang="en" sz="2000" dirty="0"/>
              <a:t>Strategic Partnerships</a:t>
            </a:r>
          </a:p>
          <a:p>
            <a:pPr marL="457200" lvl="0" indent="-317500" rtl="0">
              <a:spcBef>
                <a:spcPts val="0"/>
              </a:spcBef>
              <a:buClr>
                <a:schemeClr val="dk1"/>
              </a:buClr>
              <a:buSzPct val="100000"/>
              <a:buFont typeface="Arial"/>
              <a:buChar char="●"/>
            </a:pPr>
            <a:r>
              <a:rPr lang="en" sz="2000" dirty="0"/>
              <a:t>Clear objectives</a:t>
            </a:r>
          </a:p>
          <a:p>
            <a:pPr marL="457200" lvl="0" indent="-317500" rtl="0">
              <a:spcBef>
                <a:spcPts val="0"/>
              </a:spcBef>
              <a:buClr>
                <a:schemeClr val="dk1"/>
              </a:buClr>
              <a:buSzPct val="100000"/>
              <a:buFont typeface="Arial"/>
              <a:buChar char="●"/>
            </a:pPr>
            <a:r>
              <a:rPr lang="en" sz="2000" dirty="0"/>
              <a:t>Funding</a:t>
            </a:r>
          </a:p>
          <a:p>
            <a:pPr marL="457200" lvl="0" indent="-317500" rtl="0">
              <a:spcBef>
                <a:spcPts val="0"/>
              </a:spcBef>
              <a:buClr>
                <a:schemeClr val="dk1"/>
              </a:buClr>
              <a:buSzPct val="100000"/>
              <a:buFont typeface="Arial"/>
              <a:buChar char="●"/>
            </a:pPr>
            <a:r>
              <a:rPr lang="en" sz="2000" dirty="0"/>
              <a:t>Get Permission</a:t>
            </a:r>
          </a:p>
          <a:p>
            <a:pPr marL="457200" lvl="0" indent="-317500" rtl="0">
              <a:spcBef>
                <a:spcPts val="0"/>
              </a:spcBef>
              <a:buClr>
                <a:schemeClr val="dk1"/>
              </a:buClr>
              <a:buSzPct val="100000"/>
              <a:buFont typeface="Arial"/>
              <a:buChar char="●"/>
            </a:pPr>
            <a:r>
              <a:rPr lang="en" sz="2000" dirty="0"/>
              <a:t>Impact is greater than project </a:t>
            </a:r>
            <a:r>
              <a:rPr lang="en" sz="2000" dirty="0" smtClean="0"/>
              <a:t>goals </a:t>
            </a:r>
            <a:endParaRPr lang="en" sz="2000" dirty="0"/>
          </a:p>
          <a:p>
            <a:pPr rtl="0">
              <a:spcBef>
                <a:spcPts val="0"/>
              </a:spcBef>
              <a:buNone/>
            </a:pPr>
            <a:endParaRPr sz="1400" dirty="0"/>
          </a:p>
          <a:p>
            <a:pPr lvl="0" rtl="0">
              <a:spcBef>
                <a:spcPts val="0"/>
              </a:spcBef>
              <a:buNone/>
            </a:pPr>
            <a:endParaRPr sz="1400" dirty="0"/>
          </a:p>
          <a:p>
            <a:pPr lvl="0" rtl="0">
              <a:spcBef>
                <a:spcPts val="0"/>
              </a:spcBef>
              <a:buNone/>
            </a:pPr>
            <a:endParaRPr sz="20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Project Background and Context </a:t>
            </a:r>
          </a:p>
        </p:txBody>
      </p:sp>
      <p:pic>
        <p:nvPicPr>
          <p:cNvPr id="37" name="Shape 37"/>
          <p:cNvPicPr preferRelativeResize="0"/>
          <p:nvPr/>
        </p:nvPicPr>
        <p:blipFill>
          <a:blip r:embed="rId3">
            <a:alphaModFix/>
          </a:blip>
          <a:stretch>
            <a:fillRect/>
          </a:stretch>
        </p:blipFill>
        <p:spPr>
          <a:xfrm>
            <a:off x="5405800" y="1375362"/>
            <a:ext cx="2785425" cy="1117003"/>
          </a:xfrm>
          <a:prstGeom prst="rect">
            <a:avLst/>
          </a:prstGeom>
          <a:noFill/>
          <a:ln>
            <a:noFill/>
          </a:ln>
        </p:spPr>
      </p:pic>
      <p:pic>
        <p:nvPicPr>
          <p:cNvPr id="38" name="Shape 38"/>
          <p:cNvPicPr preferRelativeResize="0"/>
          <p:nvPr/>
        </p:nvPicPr>
        <p:blipFill>
          <a:blip r:embed="rId4">
            <a:alphaModFix/>
          </a:blip>
          <a:stretch>
            <a:fillRect/>
          </a:stretch>
        </p:blipFill>
        <p:spPr>
          <a:xfrm>
            <a:off x="812925" y="1375375"/>
            <a:ext cx="3824324" cy="3355400"/>
          </a:xfrm>
          <a:prstGeom prst="rect">
            <a:avLst/>
          </a:prstGeom>
          <a:noFill/>
          <a:ln>
            <a:noFill/>
          </a:ln>
        </p:spPr>
      </p:pic>
      <p:pic>
        <p:nvPicPr>
          <p:cNvPr id="39" name="Shape 39"/>
          <p:cNvPicPr preferRelativeResize="0"/>
          <p:nvPr/>
        </p:nvPicPr>
        <p:blipFill>
          <a:blip r:embed="rId5">
            <a:alphaModFix/>
          </a:blip>
          <a:stretch>
            <a:fillRect/>
          </a:stretch>
        </p:blipFill>
        <p:spPr>
          <a:xfrm>
            <a:off x="5826309" y="2913100"/>
            <a:ext cx="2144499" cy="16066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Shape 199"/>
          <p:cNvSpPr txBox="1">
            <a:spLocks noGrp="1"/>
          </p:cNvSpPr>
          <p:nvPr>
            <p:ph type="body" idx="1"/>
          </p:nvPr>
        </p:nvSpPr>
        <p:spPr>
          <a:xfrm>
            <a:off x="457200" y="1504950"/>
            <a:ext cx="8229600" cy="3420925"/>
          </a:xfrm>
          <a:prstGeom prst="rect">
            <a:avLst/>
          </a:prstGeom>
        </p:spPr>
        <p:txBody>
          <a:bodyPr lIns="91425" tIns="91425" rIns="91425" bIns="91425" anchor="t" anchorCtr="0">
            <a:noAutofit/>
          </a:bodyPr>
          <a:lstStyle/>
          <a:p>
            <a:pPr rtl="0">
              <a:spcBef>
                <a:spcPts val="0"/>
              </a:spcBef>
              <a:buNone/>
            </a:pPr>
            <a:r>
              <a:rPr lang="en" sz="2000" b="1" dirty="0"/>
              <a:t>Cultivating </a:t>
            </a:r>
            <a:r>
              <a:rPr lang="en" sz="2000" b="1" dirty="0" smtClean="0"/>
              <a:t>Relationships</a:t>
            </a:r>
          </a:p>
          <a:p>
            <a:pPr marL="457200" lvl="0" indent="-317500" rtl="0">
              <a:spcBef>
                <a:spcPts val="0"/>
              </a:spcBef>
              <a:buClr>
                <a:schemeClr val="dk1"/>
              </a:buClr>
              <a:buSzPct val="100000"/>
              <a:buFont typeface="Arial"/>
              <a:buChar char="●"/>
            </a:pPr>
            <a:endParaRPr lang="en" sz="2000" b="1" dirty="0"/>
          </a:p>
          <a:p>
            <a:pPr marL="457200" lvl="0" indent="-317500" rtl="0">
              <a:spcBef>
                <a:spcPts val="0"/>
              </a:spcBef>
              <a:buClr>
                <a:schemeClr val="dk1"/>
              </a:buClr>
              <a:buSzPct val="100000"/>
              <a:buFont typeface="Arial"/>
              <a:buChar char="●"/>
            </a:pPr>
            <a:r>
              <a:rPr lang="en" sz="2000" dirty="0" smtClean="0"/>
              <a:t>Respectful </a:t>
            </a:r>
            <a:r>
              <a:rPr lang="en" sz="2000" dirty="0"/>
              <a:t>c</a:t>
            </a:r>
            <a:r>
              <a:rPr lang="en" sz="2000" dirty="0" smtClean="0"/>
              <a:t>ommunication </a:t>
            </a:r>
            <a:r>
              <a:rPr lang="en" sz="2000" dirty="0"/>
              <a:t>and inclusivity </a:t>
            </a:r>
          </a:p>
          <a:p>
            <a:pPr marL="457200" lvl="0" indent="-317500" rtl="0">
              <a:spcBef>
                <a:spcPts val="0"/>
              </a:spcBef>
              <a:buClr>
                <a:schemeClr val="dk1"/>
              </a:buClr>
              <a:buSzPct val="100000"/>
              <a:buFont typeface="Arial"/>
              <a:buChar char="●"/>
            </a:pPr>
            <a:r>
              <a:rPr lang="en" sz="2000" dirty="0"/>
              <a:t>Written Agreements</a:t>
            </a:r>
          </a:p>
          <a:p>
            <a:pPr marL="457200" lvl="0" indent="-317500" rtl="0">
              <a:spcBef>
                <a:spcPts val="0"/>
              </a:spcBef>
              <a:buClr>
                <a:schemeClr val="dk1"/>
              </a:buClr>
              <a:buSzPct val="100000"/>
              <a:buFont typeface="Arial"/>
              <a:buChar char="●"/>
            </a:pPr>
            <a:r>
              <a:rPr lang="en" sz="2000" dirty="0"/>
              <a:t>Project Coordinator with tribal history and perspective</a:t>
            </a:r>
          </a:p>
          <a:p>
            <a:pPr marL="457200" lvl="0" indent="-317500" rtl="0">
              <a:spcBef>
                <a:spcPts val="0"/>
              </a:spcBef>
              <a:buClr>
                <a:schemeClr val="dk1"/>
              </a:buClr>
              <a:buSzPct val="100000"/>
              <a:buFont typeface="Arial"/>
              <a:buChar char="●"/>
            </a:pPr>
            <a:r>
              <a:rPr lang="en" sz="2000" dirty="0"/>
              <a:t>Sensitive to difference perceptions of work and time management</a:t>
            </a:r>
          </a:p>
          <a:p>
            <a:pPr marL="457200" lvl="0" indent="-317500" rtl="0">
              <a:spcBef>
                <a:spcPts val="0"/>
              </a:spcBef>
              <a:buClr>
                <a:schemeClr val="dk1"/>
              </a:buClr>
              <a:buSzPct val="100000"/>
              <a:buFont typeface="Arial"/>
              <a:buChar char="●"/>
            </a:pPr>
            <a:r>
              <a:rPr lang="en" sz="2000" dirty="0"/>
              <a:t>Meet frequently</a:t>
            </a:r>
          </a:p>
          <a:p>
            <a:pPr marL="457200" lvl="0" indent="-317500" rtl="0">
              <a:spcBef>
                <a:spcPts val="0"/>
              </a:spcBef>
              <a:buClr>
                <a:schemeClr val="dk1"/>
              </a:buClr>
              <a:buSzPct val="100000"/>
              <a:buFont typeface="Arial"/>
              <a:buChar char="●"/>
            </a:pPr>
            <a:r>
              <a:rPr lang="en" sz="2000" dirty="0"/>
              <a:t>Equal partnerships</a:t>
            </a:r>
          </a:p>
          <a:p>
            <a:pPr marL="457200" lvl="0" indent="-317500" rtl="0">
              <a:spcBef>
                <a:spcPts val="0"/>
              </a:spcBef>
              <a:buClr>
                <a:schemeClr val="dk1"/>
              </a:buClr>
              <a:buSzPct val="100000"/>
              <a:buFont typeface="Arial"/>
              <a:buChar char="●"/>
            </a:pPr>
            <a:r>
              <a:rPr lang="en" sz="2000" dirty="0"/>
              <a:t>Reciprocal education and training</a:t>
            </a:r>
          </a:p>
          <a:p>
            <a:pPr lvl="0" rtl="0">
              <a:spcBef>
                <a:spcPts val="0"/>
              </a:spcBef>
              <a:buNone/>
            </a:pPr>
            <a:endParaRPr sz="1400" dirty="0"/>
          </a:p>
          <a:p>
            <a:pPr lvl="0" rtl="0">
              <a:spcBef>
                <a:spcPts val="0"/>
              </a:spcBef>
              <a:buNone/>
            </a:pPr>
            <a:endParaRPr sz="20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Shape 205"/>
          <p:cNvSpPr txBox="1">
            <a:spLocks noGrp="1"/>
          </p:cNvSpPr>
          <p:nvPr>
            <p:ph type="body" idx="1"/>
          </p:nvPr>
        </p:nvSpPr>
        <p:spPr>
          <a:xfrm>
            <a:off x="457200" y="1581150"/>
            <a:ext cx="8229600" cy="2871875"/>
          </a:xfrm>
          <a:prstGeom prst="rect">
            <a:avLst/>
          </a:prstGeom>
        </p:spPr>
        <p:txBody>
          <a:bodyPr lIns="91425" tIns="91425" rIns="91425" bIns="91425" anchor="t" anchorCtr="0">
            <a:noAutofit/>
          </a:bodyPr>
          <a:lstStyle/>
          <a:p>
            <a:pPr rtl="0">
              <a:spcBef>
                <a:spcPts val="0"/>
              </a:spcBef>
              <a:buNone/>
            </a:pPr>
            <a:r>
              <a:rPr lang="en" sz="2000" b="1" dirty="0"/>
              <a:t>Developing Policies and </a:t>
            </a:r>
            <a:r>
              <a:rPr lang="en" sz="2000" b="1" dirty="0" smtClean="0"/>
              <a:t>Procedures</a:t>
            </a:r>
          </a:p>
          <a:p>
            <a:pPr rtl="0">
              <a:spcBef>
                <a:spcPts val="0"/>
              </a:spcBef>
              <a:buNone/>
            </a:pPr>
            <a:endParaRPr lang="en" sz="2000" b="1" dirty="0"/>
          </a:p>
          <a:p>
            <a:pPr marL="457200" lvl="0" indent="-317500" rtl="0">
              <a:spcBef>
                <a:spcPts val="0"/>
              </a:spcBef>
              <a:buClr>
                <a:schemeClr val="dk1"/>
              </a:buClr>
              <a:buSzPct val="100000"/>
              <a:buFont typeface="Arial"/>
              <a:buChar char="●"/>
            </a:pPr>
            <a:r>
              <a:rPr lang="en" sz="2000" dirty="0"/>
              <a:t>Include tribal expertise and traditional knowledge</a:t>
            </a:r>
          </a:p>
          <a:p>
            <a:pPr marL="457200" lvl="0" indent="-317500" rtl="0">
              <a:spcBef>
                <a:spcPts val="0"/>
              </a:spcBef>
              <a:buClr>
                <a:schemeClr val="dk1"/>
              </a:buClr>
              <a:buSzPct val="100000"/>
              <a:buFont typeface="Arial"/>
              <a:buChar char="●"/>
            </a:pPr>
            <a:r>
              <a:rPr lang="en" sz="2000" dirty="0"/>
              <a:t>Tribal approval for content</a:t>
            </a:r>
          </a:p>
          <a:p>
            <a:pPr marL="457200" lvl="0" indent="-317500" rtl="0">
              <a:spcBef>
                <a:spcPts val="0"/>
              </a:spcBef>
              <a:buClr>
                <a:schemeClr val="dk1"/>
              </a:buClr>
              <a:buSzPct val="100000"/>
              <a:buFont typeface="Arial"/>
              <a:buChar char="●"/>
            </a:pPr>
            <a:r>
              <a:rPr lang="en" sz="2000" dirty="0"/>
              <a:t>Identification and management of sensitive materials </a:t>
            </a:r>
          </a:p>
          <a:p>
            <a:pPr marL="457200" lvl="0" indent="-317500" rtl="0">
              <a:spcBef>
                <a:spcPts val="0"/>
              </a:spcBef>
              <a:buClr>
                <a:schemeClr val="dk1"/>
              </a:buClr>
              <a:buSzPct val="100000"/>
              <a:buFont typeface="Arial"/>
              <a:buChar char="●"/>
            </a:pPr>
            <a:r>
              <a:rPr lang="en" sz="2000" dirty="0"/>
              <a:t>Contractual agreements</a:t>
            </a:r>
          </a:p>
          <a:p>
            <a:pPr marL="457200" lvl="0" indent="-317500" rtl="0">
              <a:spcBef>
                <a:spcPts val="0"/>
              </a:spcBef>
              <a:buClr>
                <a:schemeClr val="dk1"/>
              </a:buClr>
              <a:buSzPct val="100000"/>
              <a:buFont typeface="Arial"/>
              <a:buChar char="●"/>
            </a:pPr>
            <a:r>
              <a:rPr lang="en" sz="2000" dirty="0"/>
              <a:t>Adequate Infrastructure</a:t>
            </a:r>
          </a:p>
          <a:p>
            <a:pPr lvl="0" rtl="0">
              <a:spcBef>
                <a:spcPts val="0"/>
              </a:spcBef>
              <a:buNone/>
            </a:pPr>
            <a:endParaRPr sz="14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457200" y="1581150"/>
            <a:ext cx="8229600" cy="2795675"/>
          </a:xfrm>
          <a:prstGeom prst="rect">
            <a:avLst/>
          </a:prstGeom>
        </p:spPr>
        <p:txBody>
          <a:bodyPr lIns="91425" tIns="91425" rIns="91425" bIns="91425" anchor="t" anchorCtr="0">
            <a:noAutofit/>
          </a:bodyPr>
          <a:lstStyle/>
          <a:p>
            <a:pPr rtl="0">
              <a:spcBef>
                <a:spcPts val="0"/>
              </a:spcBef>
              <a:buNone/>
            </a:pPr>
            <a:r>
              <a:rPr lang="en" sz="2000" b="1" dirty="0" smtClean="0"/>
              <a:t>Sustaining Project </a:t>
            </a:r>
            <a:r>
              <a:rPr lang="en" sz="2000" b="1" dirty="0"/>
              <a:t>O</a:t>
            </a:r>
            <a:r>
              <a:rPr lang="en" sz="2000" b="1" dirty="0" smtClean="0"/>
              <a:t>utcomes</a:t>
            </a:r>
          </a:p>
          <a:p>
            <a:pPr rtl="0">
              <a:spcBef>
                <a:spcPts val="0"/>
              </a:spcBef>
              <a:buNone/>
            </a:pPr>
            <a:endParaRPr lang="en" sz="2000" b="1" dirty="0"/>
          </a:p>
          <a:p>
            <a:pPr marL="457200" lvl="0" indent="-317500" rtl="0">
              <a:spcBef>
                <a:spcPts val="0"/>
              </a:spcBef>
              <a:buClr>
                <a:schemeClr val="dk1"/>
              </a:buClr>
              <a:buSzPct val="100000"/>
              <a:buFont typeface="Arial"/>
              <a:buChar char="●"/>
            </a:pPr>
            <a:r>
              <a:rPr lang="en" sz="2000" dirty="0"/>
              <a:t>Maintain and share documentation </a:t>
            </a:r>
          </a:p>
          <a:p>
            <a:pPr marL="457200" lvl="0" indent="-317500" rtl="0">
              <a:spcBef>
                <a:spcPts val="0"/>
              </a:spcBef>
              <a:buClr>
                <a:schemeClr val="dk1"/>
              </a:buClr>
              <a:buSzPct val="100000"/>
              <a:buFont typeface="Arial"/>
              <a:buChar char="●"/>
            </a:pPr>
            <a:r>
              <a:rPr lang="en" sz="2000" dirty="0"/>
              <a:t>Tribal approval for publicity</a:t>
            </a:r>
          </a:p>
          <a:p>
            <a:pPr marL="457200" lvl="0" indent="-317500" rtl="0">
              <a:spcBef>
                <a:spcPts val="0"/>
              </a:spcBef>
              <a:buClr>
                <a:schemeClr val="dk1"/>
              </a:buClr>
              <a:buSzPct val="100000"/>
              <a:buFont typeface="Arial"/>
              <a:buChar char="●"/>
            </a:pPr>
            <a:r>
              <a:rPr lang="en" sz="2000" dirty="0"/>
              <a:t>Institutional support</a:t>
            </a:r>
          </a:p>
          <a:p>
            <a:pPr marL="457200" lvl="0" indent="-317500" rtl="0">
              <a:spcBef>
                <a:spcPts val="0"/>
              </a:spcBef>
              <a:buClr>
                <a:schemeClr val="dk1"/>
              </a:buClr>
              <a:buSzPct val="100000"/>
              <a:buFont typeface="Arial"/>
              <a:buChar char="●"/>
            </a:pPr>
            <a:r>
              <a:rPr lang="en" sz="2000" dirty="0"/>
              <a:t>Maintain alliances</a:t>
            </a:r>
          </a:p>
          <a:p>
            <a:pPr marL="457200" lvl="0" indent="-317500" rtl="0">
              <a:spcBef>
                <a:spcPts val="0"/>
              </a:spcBef>
              <a:buClr>
                <a:schemeClr val="dk1"/>
              </a:buClr>
              <a:buSzPct val="100000"/>
              <a:buFont typeface="Arial"/>
              <a:buChar char="●"/>
            </a:pPr>
            <a:r>
              <a:rPr lang="en" sz="2000" dirty="0"/>
              <a:t>Publicize impact</a:t>
            </a:r>
          </a:p>
          <a:p>
            <a:pPr lvl="0" rtl="0">
              <a:spcBef>
                <a:spcPts val="0"/>
              </a:spcBef>
              <a:buNone/>
            </a:pPr>
            <a:endParaRPr sz="1400" dirty="0"/>
          </a:p>
          <a:p>
            <a:pPr lvl="0" rtl="0">
              <a:spcBef>
                <a:spcPts val="0"/>
              </a:spcBef>
              <a:buNone/>
            </a:pPr>
            <a:endParaRPr sz="2000" dirty="0"/>
          </a:p>
        </p:txBody>
      </p:sp>
      <p:sp>
        <p:nvSpPr>
          <p:cNvPr id="5" name="Shape 186"/>
          <p:cNvSpPr txBox="1">
            <a:spLocks noGrp="1"/>
          </p:cNvSpPr>
          <p:nvPr>
            <p:ph type="title"/>
          </p:nvPr>
        </p:nvSpPr>
        <p:spPr>
          <a:xfrm>
            <a:off x="158925" y="9525"/>
            <a:ext cx="8956500" cy="1132200"/>
          </a:xfrm>
          <a:prstGeom prst="rect">
            <a:avLst/>
          </a:prstGeom>
        </p:spPr>
        <p:txBody>
          <a:bodyPr lIns="91425" tIns="91425" rIns="91425" bIns="91425" anchor="b" anchorCtr="0">
            <a:noAutofit/>
          </a:bodyPr>
          <a:lstStyle/>
          <a:p>
            <a:pPr lvl="0" rtl="0">
              <a:spcBef>
                <a:spcPts val="0"/>
              </a:spcBef>
              <a:buNone/>
            </a:pPr>
            <a:r>
              <a:rPr lang="en" sz="3000" dirty="0"/>
              <a:t>Toward a Set of Best Practices for Collaboration between Tribal and Nontribal Organizations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381000" y="1428750"/>
            <a:ext cx="8229600" cy="3429000"/>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800" i="1" dirty="0"/>
              <a:t>Every society needs educated people, but the primary responsibility of educated people is to bring wisdom back into the community and make it available to others so that the lives they are leading make sense.</a:t>
            </a:r>
          </a:p>
          <a:p>
            <a:pPr lvl="0" rtl="0">
              <a:spcBef>
                <a:spcPts val="0"/>
              </a:spcBef>
              <a:buNone/>
            </a:pPr>
            <a:endParaRPr sz="2800" dirty="0"/>
          </a:p>
          <a:p>
            <a:pPr lvl="0" algn="r" rtl="0">
              <a:spcBef>
                <a:spcPts val="0"/>
              </a:spcBef>
              <a:buNone/>
            </a:pPr>
            <a:r>
              <a:rPr lang="en" sz="2800" dirty="0"/>
              <a:t>—Vine Deloria Jr., 1997</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Learn More!</a:t>
            </a:r>
          </a:p>
        </p:txBody>
      </p:sp>
      <p:sp>
        <p:nvSpPr>
          <p:cNvPr id="222" name="Shape 222"/>
          <p:cNvSpPr txBox="1">
            <a:spLocks noGrp="1"/>
          </p:cNvSpPr>
          <p:nvPr>
            <p:ph type="body" idx="1"/>
          </p:nvPr>
        </p:nvSpPr>
        <p:spPr>
          <a:xfrm>
            <a:off x="457200" y="1200150"/>
            <a:ext cx="8415299" cy="3725699"/>
          </a:xfrm>
          <a:prstGeom prst="rect">
            <a:avLst/>
          </a:prstGeom>
        </p:spPr>
        <p:txBody>
          <a:bodyPr lIns="91425" tIns="91425" rIns="91425" bIns="91425" anchor="t" anchorCtr="0">
            <a:noAutofit/>
          </a:bodyPr>
          <a:lstStyle/>
          <a:p>
            <a:pPr rtl="0">
              <a:spcBef>
                <a:spcPts val="0"/>
              </a:spcBef>
              <a:buNone/>
            </a:pPr>
            <a:endParaRPr sz="2400" dirty="0"/>
          </a:p>
          <a:p>
            <a:pPr lvl="0" rtl="0">
              <a:spcBef>
                <a:spcPts val="0"/>
              </a:spcBef>
              <a:buNone/>
            </a:pPr>
            <a:r>
              <a:rPr lang="en" sz="2400" dirty="0"/>
              <a:t>“Collaborations between Tribal and Nontribal Organizations: Suggested Best Practices for Sharing Expertise, Cultural Resources, and Knowledge”</a:t>
            </a:r>
          </a:p>
          <a:p>
            <a:pPr rtl="0">
              <a:spcBef>
                <a:spcPts val="0"/>
              </a:spcBef>
              <a:buNone/>
            </a:pPr>
            <a:endParaRPr sz="2400" dirty="0"/>
          </a:p>
          <a:p>
            <a:pPr lvl="0">
              <a:spcBef>
                <a:spcPts val="0"/>
              </a:spcBef>
              <a:buClr>
                <a:srgbClr val="000000"/>
              </a:buClr>
              <a:buSzPct val="45833"/>
              <a:buFont typeface="Arial"/>
              <a:buNone/>
            </a:pPr>
            <a:r>
              <a:rPr lang="en" sz="2400" i="1" dirty="0"/>
              <a:t>The American Archivist </a:t>
            </a:r>
            <a:r>
              <a:rPr lang="en" sz="2400" dirty="0"/>
              <a:t>Vol. 78, No. 1 Spring/Summer 2015</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57200" y="1276350"/>
            <a:ext cx="8249399" cy="37802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i="1" dirty="0"/>
              <a:t>Sovereignty, self-determination, and self-governance are primary goals of Indigenous nations worldwide—and they take important steps toward those goals by renewing control over their stories, documents and artifacts. In the U.S. the last 30 years have been a remarkable period of reasserted and reaffirmed authority over such cultural patrimony through the creation of tribal archives, libraries and museums.</a:t>
            </a:r>
          </a:p>
          <a:p>
            <a:pPr algn="just" rtl="0">
              <a:spcBef>
                <a:spcPts val="0"/>
              </a:spcBef>
              <a:buNone/>
            </a:pPr>
            <a:endParaRPr sz="1800" dirty="0"/>
          </a:p>
          <a:p>
            <a:pPr algn="just" rtl="0">
              <a:spcBef>
                <a:spcPts val="0"/>
              </a:spcBef>
              <a:buNone/>
            </a:pPr>
            <a:r>
              <a:rPr lang="en" sz="1800" dirty="0"/>
              <a:t>Miriam Jorgensen, </a:t>
            </a:r>
            <a:r>
              <a:rPr lang="en" sz="1800" i="1" dirty="0"/>
              <a:t>Sustaining Indigenous Culture: The Structure, Activities and Needs of Tribal Archives</a:t>
            </a:r>
            <a:r>
              <a:rPr lang="en" sz="1800" dirty="0"/>
              <a:t>, ATALM 2012</a:t>
            </a:r>
          </a:p>
          <a:p>
            <a:pPr algn="l">
              <a:spcBef>
                <a:spcPts val="0"/>
              </a:spcBef>
              <a:buNone/>
            </a:pPr>
            <a:r>
              <a:rPr lang="en" sz="2400" dirty="0"/>
              <a:t>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Addressing a Gap in the Literature </a:t>
            </a:r>
          </a:p>
        </p:txBody>
      </p:sp>
      <p:pic>
        <p:nvPicPr>
          <p:cNvPr id="50" name="Shape 50"/>
          <p:cNvPicPr preferRelativeResize="0"/>
          <p:nvPr/>
        </p:nvPicPr>
        <p:blipFill>
          <a:blip r:embed="rId3">
            <a:alphaModFix/>
          </a:blip>
          <a:stretch>
            <a:fillRect/>
          </a:stretch>
        </p:blipFill>
        <p:spPr>
          <a:xfrm>
            <a:off x="7353150" y="2749387"/>
            <a:ext cx="1444950" cy="2171568"/>
          </a:xfrm>
          <a:prstGeom prst="rect">
            <a:avLst/>
          </a:prstGeom>
          <a:noFill/>
          <a:ln>
            <a:noFill/>
          </a:ln>
        </p:spPr>
      </p:pic>
      <p:pic>
        <p:nvPicPr>
          <p:cNvPr id="51" name="Shape 51"/>
          <p:cNvPicPr preferRelativeResize="0"/>
          <p:nvPr/>
        </p:nvPicPr>
        <p:blipFill>
          <a:blip r:embed="rId4">
            <a:alphaModFix/>
          </a:blip>
          <a:stretch>
            <a:fillRect/>
          </a:stretch>
        </p:blipFill>
        <p:spPr>
          <a:xfrm>
            <a:off x="6365500" y="1744099"/>
            <a:ext cx="1407026" cy="2099031"/>
          </a:xfrm>
          <a:prstGeom prst="rect">
            <a:avLst/>
          </a:prstGeom>
          <a:noFill/>
          <a:ln>
            <a:noFill/>
          </a:ln>
        </p:spPr>
      </p:pic>
      <p:pic>
        <p:nvPicPr>
          <p:cNvPr id="52" name="Shape 52"/>
          <p:cNvPicPr preferRelativeResize="0"/>
          <p:nvPr/>
        </p:nvPicPr>
        <p:blipFill>
          <a:blip r:embed="rId5">
            <a:alphaModFix/>
          </a:blip>
          <a:stretch>
            <a:fillRect/>
          </a:stretch>
        </p:blipFill>
        <p:spPr>
          <a:xfrm>
            <a:off x="374575" y="1244700"/>
            <a:ext cx="4371549" cy="1278274"/>
          </a:xfrm>
          <a:prstGeom prst="rect">
            <a:avLst/>
          </a:prstGeom>
          <a:noFill/>
          <a:ln>
            <a:noFill/>
          </a:ln>
        </p:spPr>
      </p:pic>
      <p:pic>
        <p:nvPicPr>
          <p:cNvPr id="53" name="Shape 53"/>
          <p:cNvPicPr preferRelativeResize="0"/>
          <p:nvPr/>
        </p:nvPicPr>
        <p:blipFill>
          <a:blip r:embed="rId6">
            <a:alphaModFix/>
          </a:blip>
          <a:stretch>
            <a:fillRect/>
          </a:stretch>
        </p:blipFill>
        <p:spPr>
          <a:xfrm>
            <a:off x="4478675" y="2194975"/>
            <a:ext cx="1797949" cy="2693025"/>
          </a:xfrm>
          <a:prstGeom prst="rect">
            <a:avLst/>
          </a:prstGeom>
          <a:noFill/>
          <a:ln>
            <a:noFill/>
          </a:ln>
        </p:spPr>
      </p:pic>
      <p:pic>
        <p:nvPicPr>
          <p:cNvPr id="54" name="Shape 54"/>
          <p:cNvPicPr preferRelativeResize="0"/>
          <p:nvPr/>
        </p:nvPicPr>
        <p:blipFill>
          <a:blip r:embed="rId7">
            <a:alphaModFix/>
          </a:blip>
          <a:stretch>
            <a:fillRect/>
          </a:stretch>
        </p:blipFill>
        <p:spPr>
          <a:xfrm>
            <a:off x="1604262" y="2843300"/>
            <a:ext cx="1254187" cy="1983750"/>
          </a:xfrm>
          <a:prstGeom prst="rect">
            <a:avLst/>
          </a:prstGeom>
          <a:noFill/>
          <a:ln>
            <a:noFill/>
          </a:ln>
        </p:spPr>
      </p:pic>
      <p:pic>
        <p:nvPicPr>
          <p:cNvPr id="55" name="Shape 55"/>
          <p:cNvPicPr preferRelativeResize="0"/>
          <p:nvPr/>
        </p:nvPicPr>
        <p:blipFill>
          <a:blip r:embed="rId8">
            <a:alphaModFix/>
          </a:blip>
          <a:stretch>
            <a:fillRect/>
          </a:stretch>
        </p:blipFill>
        <p:spPr>
          <a:xfrm>
            <a:off x="374575" y="3678700"/>
            <a:ext cx="3713574" cy="601800"/>
          </a:xfrm>
          <a:prstGeom prst="rect">
            <a:avLst/>
          </a:prstGeom>
          <a:noFill/>
          <a:ln>
            <a:noFill/>
          </a:ln>
        </p:spPr>
      </p:pic>
      <p:pic>
        <p:nvPicPr>
          <p:cNvPr id="56" name="Shape 56"/>
          <p:cNvPicPr preferRelativeResize="0"/>
          <p:nvPr/>
        </p:nvPicPr>
        <p:blipFill>
          <a:blip r:embed="rId9">
            <a:alphaModFix/>
          </a:blip>
          <a:stretch>
            <a:fillRect/>
          </a:stretch>
        </p:blipFill>
        <p:spPr>
          <a:xfrm>
            <a:off x="4984250" y="1252075"/>
            <a:ext cx="2368903" cy="601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Research Questions</a:t>
            </a:r>
          </a:p>
        </p:txBody>
      </p:sp>
      <p:sp>
        <p:nvSpPr>
          <p:cNvPr id="62" name="Shape 62"/>
          <p:cNvSpPr txBox="1">
            <a:spLocks noGrp="1"/>
          </p:cNvSpPr>
          <p:nvPr>
            <p:ph type="body" idx="1"/>
          </p:nvPr>
        </p:nvSpPr>
        <p:spPr>
          <a:xfrm>
            <a:off x="457200" y="1352550"/>
            <a:ext cx="8229600" cy="3429000"/>
          </a:xfrm>
          <a:prstGeom prst="rect">
            <a:avLst/>
          </a:prstGeom>
        </p:spPr>
        <p:txBody>
          <a:bodyPr lIns="91425" tIns="91425" rIns="91425" bIns="91425" anchor="t" anchorCtr="0">
            <a:noAutofit/>
          </a:bodyPr>
          <a:lstStyle/>
          <a:p>
            <a:pPr marL="571500" lvl="0" indent="-457200" rtl="0">
              <a:spcBef>
                <a:spcPts val="0"/>
              </a:spcBef>
              <a:buClr>
                <a:schemeClr val="dk1"/>
              </a:buClr>
              <a:buSzPct val="100000"/>
              <a:buFont typeface="+mj-lt"/>
              <a:buAutoNum type="arabicParenR"/>
            </a:pPr>
            <a:r>
              <a:rPr lang="en" sz="2000" dirty="0" smtClean="0"/>
              <a:t>How </a:t>
            </a:r>
            <a:r>
              <a:rPr lang="en" sz="2000" dirty="0"/>
              <a:t>are successful collaborations between tribal and nontribal institutions initiated, developed, and </a:t>
            </a:r>
            <a:r>
              <a:rPr lang="en" sz="2000" dirty="0" smtClean="0"/>
              <a:t>maintained?</a:t>
            </a:r>
          </a:p>
          <a:p>
            <a:pPr marL="571500" lvl="0" indent="-457200" rtl="0">
              <a:spcBef>
                <a:spcPts val="0"/>
              </a:spcBef>
              <a:buClr>
                <a:schemeClr val="dk1"/>
              </a:buClr>
              <a:buSzPct val="100000"/>
              <a:buFont typeface="+mj-lt"/>
              <a:buAutoNum type="arabicParenR"/>
            </a:pPr>
            <a:endParaRPr lang="en" sz="2000" dirty="0"/>
          </a:p>
          <a:p>
            <a:pPr marL="571500" lvl="0" indent="-457200" rtl="0">
              <a:spcBef>
                <a:spcPts val="0"/>
              </a:spcBef>
              <a:buClr>
                <a:schemeClr val="dk1"/>
              </a:buClr>
              <a:buSzPct val="100000"/>
              <a:buFont typeface="+mj-lt"/>
              <a:buAutoNum type="arabicParenR"/>
            </a:pPr>
            <a:r>
              <a:rPr lang="en" sz="2000" dirty="0" smtClean="0"/>
              <a:t>How </a:t>
            </a:r>
            <a:r>
              <a:rPr lang="en" sz="2000" dirty="0"/>
              <a:t>were the project goals and agreements negotiated and to what degree were the </a:t>
            </a:r>
            <a:r>
              <a:rPr lang="en" sz="2000" i="1" dirty="0"/>
              <a:t>Protocols for Native American Archival Materials</a:t>
            </a:r>
            <a:r>
              <a:rPr lang="en" sz="2000" dirty="0"/>
              <a:t> used or referenced in developing policies and procedures for partnerships involving Indigenous cultural heritage </a:t>
            </a:r>
            <a:r>
              <a:rPr lang="en" sz="2000" dirty="0" smtClean="0"/>
              <a:t>materials?</a:t>
            </a:r>
          </a:p>
          <a:p>
            <a:pPr marL="571500" lvl="0" indent="-457200" rtl="0">
              <a:spcBef>
                <a:spcPts val="0"/>
              </a:spcBef>
              <a:buClr>
                <a:schemeClr val="dk1"/>
              </a:buClr>
              <a:buSzPct val="100000"/>
              <a:buFont typeface="+mj-lt"/>
              <a:buAutoNum type="arabicParenR"/>
            </a:pPr>
            <a:endParaRPr lang="en" sz="2000" dirty="0"/>
          </a:p>
          <a:p>
            <a:pPr marL="571500" lvl="0" indent="-457200" rtl="0">
              <a:spcBef>
                <a:spcPts val="0"/>
              </a:spcBef>
              <a:buClr>
                <a:schemeClr val="dk1"/>
              </a:buClr>
              <a:buSzPct val="100000"/>
              <a:buFont typeface="+mj-lt"/>
              <a:buAutoNum type="arabicParenR"/>
            </a:pPr>
            <a:r>
              <a:rPr lang="en" sz="2000" dirty="0" smtClean="0"/>
              <a:t>What </a:t>
            </a:r>
            <a:r>
              <a:rPr lang="en" sz="2000" dirty="0"/>
              <a:t>were the challenges or “lessons learned” across a diverse range of collaborative projects and partnerships?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The Research Project: Methodology  </a:t>
            </a:r>
          </a:p>
        </p:txBody>
      </p:sp>
      <p:sp>
        <p:nvSpPr>
          <p:cNvPr id="68" name="Shape 68"/>
          <p:cNvSpPr txBox="1">
            <a:spLocks noGrp="1"/>
          </p:cNvSpPr>
          <p:nvPr>
            <p:ph type="body" idx="1"/>
          </p:nvPr>
        </p:nvSpPr>
        <p:spPr>
          <a:xfrm>
            <a:off x="457200" y="1268701"/>
            <a:ext cx="5052899" cy="3436650"/>
          </a:xfrm>
          <a:prstGeom prst="rect">
            <a:avLst/>
          </a:prstGeom>
        </p:spPr>
        <p:txBody>
          <a:bodyPr lIns="91425" tIns="91425" rIns="91425" bIns="91425" anchor="t" anchorCtr="0">
            <a:noAutofit/>
          </a:bodyPr>
          <a:lstStyle/>
          <a:p>
            <a:pPr lvl="0" rtl="0">
              <a:spcBef>
                <a:spcPts val="0"/>
              </a:spcBef>
              <a:buNone/>
            </a:pPr>
            <a:r>
              <a:rPr lang="en" sz="2000" dirty="0"/>
              <a:t>A mixed methods research design (</a:t>
            </a:r>
            <a:r>
              <a:rPr lang="en" sz="2000" dirty="0" smtClean="0"/>
              <a:t>both </a:t>
            </a:r>
          </a:p>
          <a:p>
            <a:pPr lvl="0" rtl="0">
              <a:spcBef>
                <a:spcPts val="0"/>
              </a:spcBef>
              <a:buNone/>
            </a:pPr>
            <a:r>
              <a:rPr lang="en" sz="2000" dirty="0" smtClean="0"/>
              <a:t>qualitative </a:t>
            </a:r>
            <a:r>
              <a:rPr lang="en" sz="2000" dirty="0"/>
              <a:t>and quantitative) that </a:t>
            </a:r>
            <a:r>
              <a:rPr lang="en" sz="2000" dirty="0" smtClean="0"/>
              <a:t>entailed</a:t>
            </a:r>
          </a:p>
          <a:p>
            <a:pPr lvl="0" rtl="0">
              <a:spcBef>
                <a:spcPts val="0"/>
              </a:spcBef>
              <a:buNone/>
            </a:pPr>
            <a:r>
              <a:rPr lang="en" sz="2000" dirty="0" smtClean="0"/>
              <a:t>two </a:t>
            </a:r>
            <a:r>
              <a:rPr lang="en" sz="2000" dirty="0"/>
              <a:t>phases:</a:t>
            </a:r>
          </a:p>
          <a:p>
            <a:pPr lvl="0" rtl="0">
              <a:spcBef>
                <a:spcPts val="0"/>
              </a:spcBef>
              <a:buNone/>
            </a:pPr>
            <a:endParaRPr sz="2000" dirty="0"/>
          </a:p>
          <a:p>
            <a:pPr lvl="0" rtl="0">
              <a:spcBef>
                <a:spcPts val="0"/>
              </a:spcBef>
              <a:buNone/>
            </a:pPr>
            <a:r>
              <a:rPr lang="en" sz="2000" dirty="0"/>
              <a:t>1) In-Depth Online Survey</a:t>
            </a:r>
          </a:p>
          <a:p>
            <a:pPr lvl="0" rtl="0">
              <a:spcBef>
                <a:spcPts val="0"/>
              </a:spcBef>
              <a:buNone/>
            </a:pPr>
            <a:endParaRPr sz="2000" dirty="0"/>
          </a:p>
          <a:p>
            <a:pPr lvl="0">
              <a:spcBef>
                <a:spcPts val="0"/>
              </a:spcBef>
              <a:buNone/>
            </a:pPr>
            <a:r>
              <a:rPr lang="en" sz="2000" dirty="0"/>
              <a:t>2) Interviews</a:t>
            </a:r>
          </a:p>
        </p:txBody>
      </p:sp>
      <p:pic>
        <p:nvPicPr>
          <p:cNvPr id="69" name="Shape 69"/>
          <p:cNvPicPr preferRelativeResize="0"/>
          <p:nvPr/>
        </p:nvPicPr>
        <p:blipFill>
          <a:blip r:embed="rId3">
            <a:alphaModFix/>
          </a:blip>
          <a:stretch>
            <a:fillRect/>
          </a:stretch>
        </p:blipFill>
        <p:spPr>
          <a:xfrm>
            <a:off x="5857395" y="1200150"/>
            <a:ext cx="2391354" cy="3780600"/>
          </a:xfrm>
          <a:prstGeom prst="rect">
            <a:avLst/>
          </a:prstGeom>
          <a:noFill/>
          <a:ln>
            <a:solidFill>
              <a:schemeClr val="tx1"/>
            </a:solid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In-Depth Online Survey</a:t>
            </a:r>
          </a:p>
        </p:txBody>
      </p:sp>
      <p:sp>
        <p:nvSpPr>
          <p:cNvPr id="75" name="Shape 75"/>
          <p:cNvSpPr txBox="1">
            <a:spLocks noGrp="1"/>
          </p:cNvSpPr>
          <p:nvPr>
            <p:ph type="body" idx="1"/>
          </p:nvPr>
        </p:nvSpPr>
        <p:spPr>
          <a:xfrm>
            <a:off x="304800" y="1300050"/>
            <a:ext cx="8686800" cy="3633900"/>
          </a:xfrm>
          <a:prstGeom prst="rect">
            <a:avLst/>
          </a:prstGeom>
        </p:spPr>
        <p:txBody>
          <a:bodyPr lIns="91425" tIns="91425" rIns="91425" bIns="91425" anchor="t" anchorCtr="0">
            <a:noAutofit/>
          </a:bodyPr>
          <a:lstStyle/>
          <a:p>
            <a:pPr lvl="0" rtl="0">
              <a:spcBef>
                <a:spcPts val="0"/>
              </a:spcBef>
              <a:buNone/>
            </a:pPr>
            <a:r>
              <a:rPr lang="en" sz="2000" dirty="0" smtClean="0"/>
              <a:t>1) 	Demographic </a:t>
            </a:r>
            <a:r>
              <a:rPr lang="en" sz="2000" dirty="0"/>
              <a:t>and institutional </a:t>
            </a:r>
            <a:r>
              <a:rPr lang="en" sz="2000" dirty="0" smtClean="0"/>
              <a:t>information</a:t>
            </a:r>
          </a:p>
          <a:p>
            <a:pPr lvl="0" rtl="0">
              <a:spcBef>
                <a:spcPts val="0"/>
              </a:spcBef>
              <a:buNone/>
            </a:pPr>
            <a:endParaRPr lang="en" sz="2000" dirty="0" smtClean="0"/>
          </a:p>
          <a:p>
            <a:pPr lvl="0" rtl="0">
              <a:spcBef>
                <a:spcPts val="0"/>
              </a:spcBef>
              <a:buNone/>
            </a:pPr>
            <a:r>
              <a:rPr lang="en" sz="2000" dirty="0" smtClean="0"/>
              <a:t>2) 	Nature </a:t>
            </a:r>
            <a:r>
              <a:rPr lang="en" sz="2000" dirty="0"/>
              <a:t>of the collaborative project (goals, partnerships, </a:t>
            </a:r>
            <a:r>
              <a:rPr lang="en" sz="2000" dirty="0" smtClean="0"/>
              <a:t>funding/institutional </a:t>
            </a:r>
            <a:r>
              <a:rPr lang="en" sz="2000" dirty="0"/>
              <a:t>support)</a:t>
            </a:r>
          </a:p>
          <a:p>
            <a:pPr lvl="0" rtl="0">
              <a:spcBef>
                <a:spcPts val="0"/>
              </a:spcBef>
              <a:buClr>
                <a:schemeClr val="dk1"/>
              </a:buClr>
              <a:buFont typeface="Arial"/>
              <a:buNone/>
            </a:pPr>
            <a:endParaRPr sz="2000" dirty="0"/>
          </a:p>
          <a:p>
            <a:pPr lvl="0" rtl="0">
              <a:spcBef>
                <a:spcPts val="0"/>
              </a:spcBef>
              <a:buNone/>
            </a:pPr>
            <a:r>
              <a:rPr lang="en" sz="2000" dirty="0" smtClean="0"/>
              <a:t>3) 	Practices </a:t>
            </a:r>
            <a:r>
              <a:rPr lang="en" sz="2000" dirty="0"/>
              <a:t>supporting relationship building and the collaborative process</a:t>
            </a:r>
          </a:p>
          <a:p>
            <a:pPr lvl="0" rtl="0">
              <a:spcBef>
                <a:spcPts val="0"/>
              </a:spcBef>
              <a:buClr>
                <a:schemeClr val="dk1"/>
              </a:buClr>
              <a:buFont typeface="Arial"/>
              <a:buNone/>
            </a:pPr>
            <a:endParaRPr sz="2000" dirty="0"/>
          </a:p>
          <a:p>
            <a:pPr lvl="0" rtl="0">
              <a:spcBef>
                <a:spcPts val="0"/>
              </a:spcBef>
              <a:buNone/>
            </a:pPr>
            <a:r>
              <a:rPr lang="en" sz="2000" dirty="0" smtClean="0"/>
              <a:t>4) 	Policies </a:t>
            </a:r>
            <a:r>
              <a:rPr lang="en" sz="2000" dirty="0"/>
              <a:t>and procedures for the collaborative management of Indigenous cultural heritage materials</a:t>
            </a:r>
          </a:p>
          <a:p>
            <a:pPr>
              <a:spcBef>
                <a:spcPts val="0"/>
              </a:spcBef>
              <a:buNone/>
            </a:pPr>
            <a:r>
              <a:rPr lang="en" sz="2000" dirty="0" smtClean="0"/>
              <a:t> </a:t>
            </a:r>
          </a:p>
          <a:p>
            <a:pPr>
              <a:spcBef>
                <a:spcPts val="0"/>
              </a:spcBef>
              <a:buNone/>
            </a:pPr>
            <a:r>
              <a:rPr lang="en" sz="2000" dirty="0" smtClean="0"/>
              <a:t>5) 	Lessons </a:t>
            </a:r>
            <a:r>
              <a:rPr lang="en" sz="2000" dirty="0"/>
              <a:t>learned and recommendations for best practice guidelines</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The Interviews</a:t>
            </a:r>
          </a:p>
        </p:txBody>
      </p:sp>
      <p:sp>
        <p:nvSpPr>
          <p:cNvPr id="81" name="Shape 81"/>
          <p:cNvSpPr txBox="1">
            <a:spLocks noGrp="1"/>
          </p:cNvSpPr>
          <p:nvPr>
            <p:ph type="body" idx="1"/>
          </p:nvPr>
        </p:nvSpPr>
        <p:spPr>
          <a:xfrm>
            <a:off x="38100" y="1199276"/>
            <a:ext cx="5346224" cy="3643248"/>
          </a:xfrm>
          <a:prstGeom prst="rect">
            <a:avLst/>
          </a:prstGeom>
        </p:spPr>
        <p:txBody>
          <a:bodyPr lIns="91425" tIns="91425" rIns="91425" bIns="91425" anchor="t" anchorCtr="0">
            <a:noAutofit/>
          </a:bodyPr>
          <a:lstStyle/>
          <a:p>
            <a:pPr rtl="0">
              <a:spcBef>
                <a:spcPts val="0"/>
              </a:spcBef>
              <a:buNone/>
            </a:pPr>
            <a:r>
              <a:rPr lang="en" sz="2000" dirty="0"/>
              <a:t>Questions expanded on the </a:t>
            </a:r>
            <a:r>
              <a:rPr lang="en" sz="2000" dirty="0" smtClean="0"/>
              <a:t>survey </a:t>
            </a:r>
            <a:r>
              <a:rPr lang="en" sz="2000" dirty="0"/>
              <a:t>by </a:t>
            </a:r>
            <a:r>
              <a:rPr lang="en" sz="2000" dirty="0" smtClean="0"/>
              <a:t>exploring</a:t>
            </a:r>
            <a:r>
              <a:rPr lang="en" sz="2000" dirty="0"/>
              <a:t>:</a:t>
            </a:r>
          </a:p>
          <a:p>
            <a:pPr rtl="0">
              <a:spcBef>
                <a:spcPts val="0"/>
              </a:spcBef>
              <a:buNone/>
            </a:pPr>
            <a:endParaRPr sz="2000" dirty="0"/>
          </a:p>
          <a:p>
            <a:pPr marL="495300" indent="-342900">
              <a:lnSpc>
                <a:spcPct val="115000"/>
              </a:lnSpc>
              <a:buClr>
                <a:schemeClr val="dk1"/>
              </a:buClr>
              <a:buSzPct val="100000"/>
              <a:buFont typeface="Arial" panose="020B0604020202020204" pitchFamily="34" charset="0"/>
              <a:buChar char="•"/>
            </a:pPr>
            <a:r>
              <a:rPr lang="en" sz="2000" dirty="0"/>
              <a:t>Origins of the </a:t>
            </a:r>
            <a:r>
              <a:rPr lang="en" sz="2000" dirty="0" smtClean="0"/>
              <a:t>project</a:t>
            </a:r>
          </a:p>
          <a:p>
            <a:pPr marL="495300" indent="-342900">
              <a:lnSpc>
                <a:spcPct val="115000"/>
              </a:lnSpc>
              <a:buClr>
                <a:schemeClr val="dk1"/>
              </a:buClr>
              <a:buSzPct val="100000"/>
              <a:buFont typeface="Arial" panose="020B0604020202020204" pitchFamily="34" charset="0"/>
              <a:buChar char="•"/>
            </a:pPr>
            <a:r>
              <a:rPr lang="en" sz="2000" dirty="0" smtClean="0"/>
              <a:t>Methods </a:t>
            </a:r>
            <a:r>
              <a:rPr lang="en" sz="2000" dirty="0"/>
              <a:t>for building trusting </a:t>
            </a:r>
            <a:r>
              <a:rPr lang="en" sz="2000" dirty="0" smtClean="0"/>
              <a:t>relationships</a:t>
            </a:r>
          </a:p>
          <a:p>
            <a:pPr marL="495300" indent="-342900">
              <a:lnSpc>
                <a:spcPct val="115000"/>
              </a:lnSpc>
              <a:buClr>
                <a:schemeClr val="dk1"/>
              </a:buClr>
              <a:buSzPct val="100000"/>
              <a:buFont typeface="Arial" panose="020B0604020202020204" pitchFamily="34" charset="0"/>
              <a:buChar char="•"/>
            </a:pPr>
            <a:r>
              <a:rPr lang="en" sz="2000" dirty="0" smtClean="0"/>
              <a:t>Mechanisms </a:t>
            </a:r>
            <a:r>
              <a:rPr lang="en" sz="2000" dirty="0"/>
              <a:t>for formalizing collaborative </a:t>
            </a:r>
            <a:r>
              <a:rPr lang="en" sz="2000" dirty="0" smtClean="0"/>
              <a:t>agreements</a:t>
            </a:r>
          </a:p>
          <a:p>
            <a:pPr marL="495300" indent="-342900">
              <a:lnSpc>
                <a:spcPct val="115000"/>
              </a:lnSpc>
              <a:buClr>
                <a:schemeClr val="dk1"/>
              </a:buClr>
              <a:buSzPct val="100000"/>
              <a:buFont typeface="Arial" panose="020B0604020202020204" pitchFamily="34" charset="0"/>
              <a:buChar char="•"/>
            </a:pPr>
            <a:r>
              <a:rPr lang="en" sz="2000" dirty="0" smtClean="0"/>
              <a:t>Exploration </a:t>
            </a:r>
            <a:r>
              <a:rPr lang="en" sz="2000" dirty="0"/>
              <a:t>of project policies and </a:t>
            </a:r>
            <a:r>
              <a:rPr lang="en" sz="2000" dirty="0" smtClean="0"/>
              <a:t>procedures</a:t>
            </a:r>
          </a:p>
          <a:p>
            <a:pPr marL="495300" indent="-342900">
              <a:lnSpc>
                <a:spcPct val="115000"/>
              </a:lnSpc>
              <a:buClr>
                <a:schemeClr val="dk1"/>
              </a:buClr>
              <a:buSzPct val="100000"/>
              <a:buFont typeface="Arial" panose="020B0604020202020204" pitchFamily="34" charset="0"/>
              <a:buChar char="•"/>
            </a:pPr>
            <a:r>
              <a:rPr lang="en" sz="2000" dirty="0" smtClean="0"/>
              <a:t>Incorporation/influence </a:t>
            </a:r>
            <a:r>
              <a:rPr lang="en" sz="2000" dirty="0"/>
              <a:t>of the </a:t>
            </a:r>
            <a:r>
              <a:rPr lang="en" sz="2000" i="1" dirty="0"/>
              <a:t>Protocols for Native American Archival Materials </a:t>
            </a:r>
          </a:p>
          <a:p>
            <a:pPr lvl="0" rtl="0">
              <a:lnSpc>
                <a:spcPct val="115000"/>
              </a:lnSpc>
              <a:spcBef>
                <a:spcPts val="0"/>
              </a:spcBef>
              <a:buNone/>
            </a:pPr>
            <a:endParaRPr sz="1400" dirty="0"/>
          </a:p>
        </p:txBody>
      </p:sp>
      <p:pic>
        <p:nvPicPr>
          <p:cNvPr id="82" name="Shape 82"/>
          <p:cNvPicPr preferRelativeResize="0"/>
          <p:nvPr/>
        </p:nvPicPr>
        <p:blipFill>
          <a:blip r:embed="rId3">
            <a:alphaModFix/>
          </a:blip>
          <a:stretch>
            <a:fillRect/>
          </a:stretch>
        </p:blipFill>
        <p:spPr>
          <a:xfrm>
            <a:off x="5393849" y="1428750"/>
            <a:ext cx="3589576" cy="2367900"/>
          </a:xfrm>
          <a:prstGeom prst="rect">
            <a:avLst/>
          </a:prstGeom>
          <a:noFill/>
          <a:ln>
            <a:noFill/>
          </a:ln>
        </p:spPr>
      </p:pic>
      <p:sp>
        <p:nvSpPr>
          <p:cNvPr id="83" name="Shape 83"/>
          <p:cNvSpPr txBox="1"/>
          <p:nvPr/>
        </p:nvSpPr>
        <p:spPr>
          <a:xfrm>
            <a:off x="5393849" y="3857625"/>
            <a:ext cx="3590925" cy="984899"/>
          </a:xfrm>
          <a:prstGeom prst="rect">
            <a:avLst/>
          </a:prstGeom>
          <a:noFill/>
          <a:ln>
            <a:noFill/>
          </a:ln>
        </p:spPr>
        <p:txBody>
          <a:bodyPr lIns="91425" tIns="91425" rIns="91425" bIns="91425" anchor="t" anchorCtr="0">
            <a:noAutofit/>
          </a:bodyPr>
          <a:lstStyle/>
          <a:p>
            <a:pPr algn="ctr">
              <a:spcBef>
                <a:spcPts val="0"/>
              </a:spcBef>
              <a:buNone/>
            </a:pPr>
            <a:r>
              <a:rPr lang="en" sz="1800" dirty="0" smtClean="0">
                <a:latin typeface="+mj-lt"/>
              </a:rPr>
              <a:t>We interviewed </a:t>
            </a:r>
            <a:r>
              <a:rPr lang="en" sz="1800" dirty="0">
                <a:latin typeface="+mj-lt"/>
              </a:rPr>
              <a:t>tribal and non tribal representatives from a range of organizational types </a:t>
            </a:r>
            <a:r>
              <a:rPr lang="en" sz="1800" b="1" dirty="0">
                <a:solidFill>
                  <a:schemeClr val="dk1"/>
                </a:solidFill>
                <a:latin typeface="+mj-lt"/>
              </a:rPr>
              <a:t>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sz="3000" dirty="0"/>
              <a:t>The Survey Data and Interview Results</a:t>
            </a:r>
          </a:p>
        </p:txBody>
      </p:sp>
      <p:sp>
        <p:nvSpPr>
          <p:cNvPr id="89" name="Shape 89"/>
          <p:cNvSpPr txBox="1">
            <a:spLocks noGrp="1"/>
          </p:cNvSpPr>
          <p:nvPr>
            <p:ph type="body" idx="1"/>
          </p:nvPr>
        </p:nvSpPr>
        <p:spPr>
          <a:xfrm>
            <a:off x="457200" y="1276350"/>
            <a:ext cx="8229600" cy="3581400"/>
          </a:xfrm>
          <a:prstGeom prst="rect">
            <a:avLst/>
          </a:prstGeom>
        </p:spPr>
        <p:txBody>
          <a:bodyPr lIns="91425" tIns="91425" rIns="91425" bIns="91425" anchor="t" anchorCtr="0">
            <a:noAutofit/>
          </a:bodyPr>
          <a:lstStyle/>
          <a:p>
            <a:pPr rtl="0">
              <a:spcBef>
                <a:spcPts val="0"/>
              </a:spcBef>
              <a:buNone/>
            </a:pPr>
            <a:r>
              <a:rPr lang="en" sz="2000" dirty="0" smtClean="0"/>
              <a:t>1) 	Demographic </a:t>
            </a:r>
            <a:r>
              <a:rPr lang="en" sz="2000" dirty="0"/>
              <a:t>and Institutional Information</a:t>
            </a:r>
          </a:p>
          <a:p>
            <a:pPr rtl="0">
              <a:spcBef>
                <a:spcPts val="0"/>
              </a:spcBef>
              <a:buNone/>
            </a:pPr>
            <a:endParaRPr sz="2000" dirty="0"/>
          </a:p>
          <a:p>
            <a:pPr rtl="0">
              <a:spcBef>
                <a:spcPts val="0"/>
              </a:spcBef>
              <a:buNone/>
            </a:pPr>
            <a:r>
              <a:rPr lang="en" sz="2000" dirty="0" smtClean="0"/>
              <a:t>2) 	Nature </a:t>
            </a:r>
            <a:r>
              <a:rPr lang="en" sz="2000" dirty="0"/>
              <a:t>of the Collaborative Projects</a:t>
            </a:r>
          </a:p>
          <a:p>
            <a:pPr rtl="0">
              <a:spcBef>
                <a:spcPts val="0"/>
              </a:spcBef>
              <a:buNone/>
            </a:pPr>
            <a:endParaRPr sz="2000" dirty="0"/>
          </a:p>
          <a:p>
            <a:pPr lvl="0" rtl="0">
              <a:spcBef>
                <a:spcPts val="0"/>
              </a:spcBef>
              <a:buClr>
                <a:schemeClr val="dk1"/>
              </a:buClr>
              <a:buSzPct val="61111"/>
              <a:buFont typeface="Arial"/>
              <a:buNone/>
            </a:pPr>
            <a:r>
              <a:rPr lang="en" sz="2000" dirty="0" smtClean="0"/>
              <a:t>3)	Practices </a:t>
            </a:r>
            <a:r>
              <a:rPr lang="en" sz="2000" dirty="0"/>
              <a:t>Supporting Relationship Building and the </a:t>
            </a:r>
            <a:r>
              <a:rPr lang="en" sz="2000" dirty="0" smtClean="0"/>
              <a:t>Collaborative Process</a:t>
            </a:r>
            <a:endParaRPr lang="en" sz="2000" dirty="0"/>
          </a:p>
          <a:p>
            <a:pPr rtl="0">
              <a:spcBef>
                <a:spcPts val="0"/>
              </a:spcBef>
              <a:buNone/>
            </a:pPr>
            <a:endParaRPr sz="2000" dirty="0"/>
          </a:p>
          <a:p>
            <a:pPr lvl="0" rtl="0">
              <a:spcBef>
                <a:spcPts val="0"/>
              </a:spcBef>
              <a:buNone/>
            </a:pPr>
            <a:r>
              <a:rPr lang="en" sz="2000" dirty="0" smtClean="0"/>
              <a:t>4) 	Collaborative </a:t>
            </a:r>
            <a:r>
              <a:rPr lang="en" sz="2000" dirty="0"/>
              <a:t>Management of Indigenous Cultural Heritage Materials: Policies and Protocols</a:t>
            </a:r>
          </a:p>
          <a:p>
            <a:pPr lvl="0" rtl="0">
              <a:spcBef>
                <a:spcPts val="0"/>
              </a:spcBef>
              <a:buNone/>
            </a:pPr>
            <a:endParaRPr sz="2000" dirty="0"/>
          </a:p>
          <a:p>
            <a:pPr lvl="0">
              <a:spcBef>
                <a:spcPts val="0"/>
              </a:spcBef>
              <a:buNone/>
            </a:pPr>
            <a:r>
              <a:rPr lang="en" sz="2000" dirty="0" smtClean="0"/>
              <a:t>5) 	Lessons </a:t>
            </a:r>
            <a:r>
              <a:rPr lang="en" sz="2000" dirty="0"/>
              <a:t>Learned</a:t>
            </a:r>
          </a:p>
        </p:txBody>
      </p:sp>
    </p:spTree>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223</TotalTime>
  <Words>2972</Words>
  <Application>Microsoft Office PowerPoint</Application>
  <PresentationFormat>On-screen Show (16:9)</PresentationFormat>
  <Paragraphs>287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Collaborations between Tribal and Non-Tribal Organizations: Sharing Expertise, Knowledge,  and Cultural Resources   A Research Study</vt:lpstr>
      <vt:lpstr>Project Background and Context </vt:lpstr>
      <vt:lpstr>PowerPoint Presentation</vt:lpstr>
      <vt:lpstr>Addressing a Gap in the Literature </vt:lpstr>
      <vt:lpstr>Research Questions</vt:lpstr>
      <vt:lpstr>The Research Project: Methodology  </vt:lpstr>
      <vt:lpstr>In-Depth Online Survey</vt:lpstr>
      <vt:lpstr>The Interviews</vt:lpstr>
      <vt:lpstr>The Survey Data and Interview Results</vt:lpstr>
      <vt:lpstr>Demographic and Institutional Information</vt:lpstr>
      <vt:lpstr>Demographic and Institutional Information</vt:lpstr>
      <vt:lpstr>Demographic and Institutional Information</vt:lpstr>
      <vt:lpstr>Nature of the Collaborative Projects</vt:lpstr>
      <vt:lpstr>Practices Supporting Relationship Building and the Collaborative Process</vt:lpstr>
      <vt:lpstr>Collaborative Management of Indigenous Cultural Heritage Materials: Policies and Protocols</vt:lpstr>
      <vt:lpstr>Collaborative Management of Indigenous Cultural Heritage Materials: Policies and Protocols </vt:lpstr>
      <vt:lpstr>Lessons Learned </vt:lpstr>
      <vt:lpstr>Toward a Set of Best Practices for Collaboration between Tribal and Nontribal Organizations</vt:lpstr>
      <vt:lpstr>Toward a Set of Best Practices for Collaboration between Tribal and Nontribal Organizations</vt:lpstr>
      <vt:lpstr>Toward a Set of Best Practices for Collaboration between Tribal and Nontribal Organizations</vt:lpstr>
      <vt:lpstr>Toward a Set of Best Practices for Collaboration between Tribal and Nontribal Organizations</vt:lpstr>
      <vt:lpstr>Toward a Set of Best Practices for Collaboration between Tribal and Nontribal Organizations</vt:lpstr>
      <vt:lpstr>PowerPoint Presentation</vt:lpstr>
      <vt:lpstr>Learn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Collaborations between Tribal and Non-Tribal Organizations: Sharing Expertise, Knowledge, and Cultural Resources   A Research Study</dc:title>
  <dc:creator>Fernandez, Natalia</dc:creator>
  <cp:lastModifiedBy>Support</cp:lastModifiedBy>
  <cp:revision>36</cp:revision>
  <dcterms:modified xsi:type="dcterms:W3CDTF">2015-09-04T20:08:22Z</dcterms:modified>
</cp:coreProperties>
</file>