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notesSlides/notesSlide34.xml" ContentType="application/vnd.openxmlformats-officedocument.presentationml.notesSlide+xml"/>
  <Override PartName="/ppt/charts/chart7.xml" ContentType="application/vnd.openxmlformats-officedocument.drawingml.chart+xml"/>
  <Override PartName="/ppt/notesSlides/notesSlide35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36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0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63"/>
  </p:notesMasterIdLst>
  <p:sldIdLst>
    <p:sldId id="256" r:id="rId2"/>
    <p:sldId id="257" r:id="rId3"/>
    <p:sldId id="329" r:id="rId4"/>
    <p:sldId id="358" r:id="rId5"/>
    <p:sldId id="359" r:id="rId6"/>
    <p:sldId id="360" r:id="rId7"/>
    <p:sldId id="261" r:id="rId8"/>
    <p:sldId id="342" r:id="rId9"/>
    <p:sldId id="265" r:id="rId10"/>
    <p:sldId id="266" r:id="rId11"/>
    <p:sldId id="267" r:id="rId12"/>
    <p:sldId id="268" r:id="rId13"/>
    <p:sldId id="332" r:id="rId14"/>
    <p:sldId id="270" r:id="rId15"/>
    <p:sldId id="272" r:id="rId16"/>
    <p:sldId id="274" r:id="rId17"/>
    <p:sldId id="273" r:id="rId18"/>
    <p:sldId id="271" r:id="rId19"/>
    <p:sldId id="275" r:id="rId20"/>
    <p:sldId id="276" r:id="rId21"/>
    <p:sldId id="277" r:id="rId22"/>
    <p:sldId id="278" r:id="rId23"/>
    <p:sldId id="333" r:id="rId24"/>
    <p:sldId id="325" r:id="rId25"/>
    <p:sldId id="362" r:id="rId26"/>
    <p:sldId id="286" r:id="rId27"/>
    <p:sldId id="283" r:id="rId28"/>
    <p:sldId id="334" r:id="rId29"/>
    <p:sldId id="327" r:id="rId30"/>
    <p:sldId id="328" r:id="rId31"/>
    <p:sldId id="335" r:id="rId32"/>
    <p:sldId id="285" r:id="rId33"/>
    <p:sldId id="289" r:id="rId34"/>
    <p:sldId id="340" r:id="rId35"/>
    <p:sldId id="343" r:id="rId36"/>
    <p:sldId id="287" r:id="rId37"/>
    <p:sldId id="324" r:id="rId38"/>
    <p:sldId id="353" r:id="rId39"/>
    <p:sldId id="336" r:id="rId40"/>
    <p:sldId id="290" r:id="rId41"/>
    <p:sldId id="291" r:id="rId42"/>
    <p:sldId id="354" r:id="rId43"/>
    <p:sldId id="346" r:id="rId44"/>
    <p:sldId id="355" r:id="rId45"/>
    <p:sldId id="337" r:id="rId46"/>
    <p:sldId id="344" r:id="rId47"/>
    <p:sldId id="339" r:id="rId48"/>
    <p:sldId id="294" r:id="rId49"/>
    <p:sldId id="356" r:id="rId50"/>
    <p:sldId id="338" r:id="rId51"/>
    <p:sldId id="295" r:id="rId52"/>
    <p:sldId id="326" r:id="rId53"/>
    <p:sldId id="348" r:id="rId54"/>
    <p:sldId id="350" r:id="rId55"/>
    <p:sldId id="349" r:id="rId56"/>
    <p:sldId id="357" r:id="rId57"/>
    <p:sldId id="299" r:id="rId58"/>
    <p:sldId id="361" r:id="rId59"/>
    <p:sldId id="352" r:id="rId60"/>
    <p:sldId id="300" r:id="rId61"/>
    <p:sldId id="301" r:id="rId6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42" d="100"/>
          <a:sy n="142" d="100"/>
        </p:scale>
        <p:origin x="-660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id-fs\dulaneya\Penner\Gallic%20Acid%20Calibration%20Curv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id-fs\dulaneya\Penner\Gallic%20Acid%20Calibration%20Curv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id-fs\dulaneya\Penner\Gallic%20Acid%20Calibration%20Curv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id-fs\dulaneya\Penner\Gallic%20Acid%20Calibration%20Curv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id-fs\dulaneya\Penner\Penner-Research%20C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id-fs\dulaneya\Penner\Penner-Research%20C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id-fs\dulaneya\Penner\Penner-Research%20C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id-fs\dulaneya\Penner-Research%20C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id-fs\dulaneya\Penner-Research%20CA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nid-fs\dulaneya\Penner-Research%20C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onid-fs\dulaneya\Penner-Research%20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Gas Produced as Compared</a:t>
            </a:r>
            <a:r>
              <a:rPr lang="en-US" baseline="0" dirty="0" smtClean="0"/>
              <a:t> to Ideal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Anode Gas Produced</c:v>
                </c:pt>
                <c:pt idx="1">
                  <c:v>Cathode GasProduced</c:v>
                </c:pt>
                <c:pt idx="2">
                  <c:v>Ratio (Cathode/Anode)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2.2655836230831699</c:v>
                </c:pt>
                <c:pt idx="1">
                  <c:v>4.5311672461663397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.1M Sodium Citrate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Anode Gas Produced</c:v>
                </c:pt>
                <c:pt idx="1">
                  <c:v>Cathode GasProduced</c:v>
                </c:pt>
                <c:pt idx="2">
                  <c:v>Ratio (Cathode/Anode)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4.7</c:v>
                </c:pt>
                <c:pt idx="2">
                  <c:v>2.1363636363636362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97088"/>
        <c:axId val="33902976"/>
      </c:barChart>
      <c:catAx>
        <c:axId val="3389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902976"/>
        <c:crosses val="autoZero"/>
        <c:auto val="1"/>
        <c:lblAlgn val="ctr"/>
        <c:lblOffset val="100"/>
        <c:noMultiLvlLbl val="0"/>
      </c:catAx>
      <c:valAx>
        <c:axId val="33902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Gas Produced (</a:t>
                </a:r>
                <a:r>
                  <a:rPr lang="en-US" dirty="0" err="1" smtClean="0"/>
                  <a:t>cL</a:t>
                </a:r>
                <a:r>
                  <a:rPr lang="en-US" dirty="0" smtClean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897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Gallic Acid</a:t>
            </a:r>
            <a:r>
              <a:rPr lang="en-US" baseline="0"/>
              <a:t> Calibration Curve (Linear Range)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Gallic Acid</c:v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7726876097214093"/>
                  <c:y val="0.12214541884476092"/>
                </c:manualLayout>
              </c:layout>
              <c:numFmt formatCode="General" sourceLinked="0"/>
            </c:trendlineLbl>
          </c:trendline>
          <c:xVal>
            <c:numRef>
              <c:f>'Gallic Acid Linear'!$A$4:$A$10</c:f>
              <c:numCache>
                <c:formatCode>General</c:formatCode>
                <c:ptCount val="7"/>
                <c:pt idx="0">
                  <c:v>470</c:v>
                </c:pt>
                <c:pt idx="1">
                  <c:v>235</c:v>
                </c:pt>
                <c:pt idx="2">
                  <c:v>118</c:v>
                </c:pt>
                <c:pt idx="3">
                  <c:v>59</c:v>
                </c:pt>
                <c:pt idx="4">
                  <c:v>29</c:v>
                </c:pt>
                <c:pt idx="5">
                  <c:v>15</c:v>
                </c:pt>
                <c:pt idx="6">
                  <c:v>7</c:v>
                </c:pt>
              </c:numCache>
            </c:numRef>
          </c:xVal>
          <c:yVal>
            <c:numRef>
              <c:f>'Gallic Acid Linear'!$C$4:$C$10</c:f>
              <c:numCache>
                <c:formatCode>General</c:formatCode>
                <c:ptCount val="7"/>
                <c:pt idx="0">
                  <c:v>1.01</c:v>
                </c:pt>
                <c:pt idx="1">
                  <c:v>0.495</c:v>
                </c:pt>
                <c:pt idx="2">
                  <c:v>0.24</c:v>
                </c:pt>
                <c:pt idx="3">
                  <c:v>9.0999999999999998E-2</c:v>
                </c:pt>
                <c:pt idx="4">
                  <c:v>2.8999999999999998E-2</c:v>
                </c:pt>
                <c:pt idx="5">
                  <c:v>1.7000000000000001E-2</c:v>
                </c:pt>
                <c:pt idx="6">
                  <c:v>5.0000000000000001E-3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359040"/>
        <c:axId val="104360960"/>
      </c:scatterChart>
      <c:valAx>
        <c:axId val="104359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Concentration (mg/L)</a:t>
                </a:r>
              </a:p>
            </c:rich>
          </c:tx>
          <c:layout>
            <c:manualLayout>
              <c:xMode val="edge"/>
              <c:yMode val="edge"/>
              <c:x val="0.39188489961802753"/>
              <c:y val="0.944815067542855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4360960"/>
        <c:crosses val="autoZero"/>
        <c:crossBetween val="midCat"/>
      </c:valAx>
      <c:valAx>
        <c:axId val="104360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Absorbance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435904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Level of Treatment versus Phenolics Removed From 25 mL of WSAE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'Quant PVPP Treatments'!$A$2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val>
            <c:numRef>
              <c:f>'Quant PVPP Treatments'!$H$2</c:f>
              <c:numCache>
                <c:formatCode>General</c:formatCode>
                <c:ptCount val="1"/>
                <c:pt idx="0">
                  <c:v>864.9420848484848</c:v>
                </c:pt>
              </c:numCache>
            </c:numRef>
          </c:val>
        </c:ser>
        <c:ser>
          <c:idx val="1"/>
          <c:order val="1"/>
          <c:tx>
            <c:strRef>
              <c:f>'Quant PVPP Treatments'!$A$3</c:f>
              <c:strCache>
                <c:ptCount val="1"/>
                <c:pt idx="0">
                  <c:v>2.132g PVPP</c:v>
                </c:pt>
              </c:strCache>
            </c:strRef>
          </c:tx>
          <c:invertIfNegative val="0"/>
          <c:val>
            <c:numRef>
              <c:f>'Quant PVPP Treatments'!$H$3</c:f>
              <c:numCache>
                <c:formatCode>General</c:formatCode>
                <c:ptCount val="1"/>
                <c:pt idx="0">
                  <c:v>571.16424965911108</c:v>
                </c:pt>
              </c:numCache>
            </c:numRef>
          </c:val>
        </c:ser>
        <c:ser>
          <c:idx val="2"/>
          <c:order val="2"/>
          <c:tx>
            <c:strRef>
              <c:f>'Quant PVPP Treatments'!$A$4</c:f>
              <c:strCache>
                <c:ptCount val="1"/>
                <c:pt idx="0">
                  <c:v>4.264g PVPP</c:v>
                </c:pt>
              </c:strCache>
            </c:strRef>
          </c:tx>
          <c:invertIfNegative val="0"/>
          <c:val>
            <c:numRef>
              <c:f>'Quant PVPP Treatments'!$H$4</c:f>
              <c:numCache>
                <c:formatCode>General</c:formatCode>
                <c:ptCount val="1"/>
                <c:pt idx="0">
                  <c:v>490.51935372477311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75776"/>
        <c:axId val="105677568"/>
      </c:barChart>
      <c:catAx>
        <c:axId val="105675776"/>
        <c:scaling>
          <c:orientation val="minMax"/>
        </c:scaling>
        <c:delete val="1"/>
        <c:axPos val="b"/>
        <c:majorTickMark val="out"/>
        <c:minorTickMark val="none"/>
        <c:tickLblPos val="nextTo"/>
        <c:crossAx val="105677568"/>
        <c:crosses val="autoZero"/>
        <c:auto val="1"/>
        <c:lblAlgn val="ctr"/>
        <c:lblOffset val="100"/>
        <c:noMultiLvlLbl val="0"/>
      </c:catAx>
      <c:valAx>
        <c:axId val="105677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Concentration (mg GAE/L)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56757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pH Effect on PVPP Effectiveness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'pH PVPP Treatments'!$A$2</c:f>
              <c:strCache>
                <c:ptCount val="1"/>
                <c:pt idx="0">
                  <c:v>No PVPP Treatment at pH 13.94</c:v>
                </c:pt>
              </c:strCache>
            </c:strRef>
          </c:tx>
          <c:invertIfNegative val="0"/>
          <c:val>
            <c:numRef>
              <c:f>'pH PVPP Treatments'!$I$2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'pH PVPP Treatments'!$A$3</c:f>
              <c:strCache>
                <c:ptCount val="1"/>
                <c:pt idx="0">
                  <c:v>PVPP Treatment at pH 13.94</c:v>
                </c:pt>
              </c:strCache>
            </c:strRef>
          </c:tx>
          <c:invertIfNegative val="0"/>
          <c:val>
            <c:numRef>
              <c:f>'pH PVPP Treatments'!$I$3</c:f>
              <c:numCache>
                <c:formatCode>0%</c:formatCode>
                <c:ptCount val="1"/>
                <c:pt idx="0">
                  <c:v>0.63026198570847192</c:v>
                </c:pt>
              </c:numCache>
            </c:numRef>
          </c:val>
        </c:ser>
        <c:ser>
          <c:idx val="2"/>
          <c:order val="2"/>
          <c:tx>
            <c:strRef>
              <c:f>'pH PVPP Treatments'!$A$4</c:f>
              <c:strCache>
                <c:ptCount val="1"/>
                <c:pt idx="0">
                  <c:v>PVPP Treatment at pH 11.86</c:v>
                </c:pt>
              </c:strCache>
            </c:strRef>
          </c:tx>
          <c:invertIfNegative val="0"/>
          <c:val>
            <c:numRef>
              <c:f>'pH PVPP Treatments'!$I$4</c:f>
              <c:numCache>
                <c:formatCode>0%</c:formatCode>
                <c:ptCount val="1"/>
                <c:pt idx="0">
                  <c:v>0.54300381433567158</c:v>
                </c:pt>
              </c:numCache>
            </c:numRef>
          </c:val>
        </c:ser>
        <c:ser>
          <c:idx val="3"/>
          <c:order val="3"/>
          <c:tx>
            <c:strRef>
              <c:f>'pH PVPP Treatments'!$A$5</c:f>
              <c:strCache>
                <c:ptCount val="1"/>
                <c:pt idx="0">
                  <c:v>PVPP Treatment at pH 10.03</c:v>
                </c:pt>
              </c:strCache>
            </c:strRef>
          </c:tx>
          <c:invertIfNegative val="0"/>
          <c:val>
            <c:numRef>
              <c:f>'pH PVPP Treatments'!$I$5</c:f>
              <c:numCache>
                <c:formatCode>0%</c:formatCode>
                <c:ptCount val="1"/>
                <c:pt idx="0">
                  <c:v>0.46757725942019995</c:v>
                </c:pt>
              </c:numCache>
            </c:numRef>
          </c:val>
        </c:ser>
        <c:ser>
          <c:idx val="4"/>
          <c:order val="4"/>
          <c:tx>
            <c:strRef>
              <c:f>'pH PVPP Treatments'!$A$6</c:f>
              <c:strCache>
                <c:ptCount val="1"/>
                <c:pt idx="0">
                  <c:v>PVPP Treatment at pH 7.96</c:v>
                </c:pt>
              </c:strCache>
            </c:strRef>
          </c:tx>
          <c:invertIfNegative val="0"/>
          <c:val>
            <c:numRef>
              <c:f>'pH PVPP Treatments'!$I$6</c:f>
              <c:numCache>
                <c:formatCode>0%</c:formatCode>
                <c:ptCount val="1"/>
                <c:pt idx="0">
                  <c:v>0.35221899896124331</c:v>
                </c:pt>
              </c:numCache>
            </c:numRef>
          </c:val>
        </c:ser>
        <c:ser>
          <c:idx val="5"/>
          <c:order val="5"/>
          <c:tx>
            <c:strRef>
              <c:f>'pH PVPP Treatments'!$A$7</c:f>
              <c:strCache>
                <c:ptCount val="1"/>
                <c:pt idx="0">
                  <c:v>PVPP Treatment at pH 5.86</c:v>
                </c:pt>
              </c:strCache>
            </c:strRef>
          </c:tx>
          <c:invertIfNegative val="0"/>
          <c:val>
            <c:numRef>
              <c:f>'pH PVPP Treatments'!$I$7</c:f>
              <c:numCache>
                <c:formatCode>0%</c:formatCode>
                <c:ptCount val="1"/>
                <c:pt idx="0">
                  <c:v>0.3315136701609176</c:v>
                </c:pt>
              </c:numCache>
            </c:numRef>
          </c:val>
        </c:ser>
        <c:ser>
          <c:idx val="6"/>
          <c:order val="6"/>
          <c:tx>
            <c:strRef>
              <c:f>'pH PVPP Treatments'!$A$8</c:f>
              <c:strCache>
                <c:ptCount val="1"/>
                <c:pt idx="0">
                  <c:v>PVPP Treatment at pH 3.8</c:v>
                </c:pt>
              </c:strCache>
            </c:strRef>
          </c:tx>
          <c:invertIfNegative val="0"/>
          <c:val>
            <c:numRef>
              <c:f>'pH PVPP Treatments'!$I$8</c:f>
              <c:numCache>
                <c:formatCode>0%</c:formatCode>
                <c:ptCount val="1"/>
                <c:pt idx="0">
                  <c:v>0.27679244404577152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08576"/>
        <c:axId val="106010496"/>
      </c:barChart>
      <c:catAx>
        <c:axId val="10600857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PVPP Treatments at Different pHs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6010496"/>
        <c:crosses val="autoZero"/>
        <c:auto val="1"/>
        <c:lblAlgn val="ctr"/>
        <c:lblOffset val="100"/>
        <c:noMultiLvlLbl val="0"/>
      </c:catAx>
      <c:valAx>
        <c:axId val="106010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Concentration (GAE mg/L)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06008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The Effect of Different Treatments on Phenolic Content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'pH adjustments with PVPP'!$A$2</c:f>
              <c:strCache>
                <c:ptCount val="1"/>
                <c:pt idx="0">
                  <c:v>No treatment</c:v>
                </c:pt>
              </c:strCache>
            </c:strRef>
          </c:tx>
          <c:invertIfNegative val="0"/>
          <c:cat>
            <c:strRef>
              <c:f>'pH adjustments with PVPP'!$A$2</c:f>
              <c:strCache>
                <c:ptCount val="1"/>
                <c:pt idx="0">
                  <c:v>No treatment</c:v>
                </c:pt>
              </c:strCache>
            </c:strRef>
          </c:cat>
          <c:val>
            <c:numRef>
              <c:f>'pH adjustments with PVPP'!$H$2</c:f>
              <c:numCache>
                <c:formatCode>General</c:formatCode>
                <c:ptCount val="1"/>
                <c:pt idx="0">
                  <c:v>851.00269090909092</c:v>
                </c:pt>
              </c:numCache>
            </c:numRef>
          </c:val>
        </c:ser>
        <c:ser>
          <c:idx val="1"/>
          <c:order val="1"/>
          <c:tx>
            <c:strRef>
              <c:f>'pH adjustments with PVPP'!$A$3</c:f>
              <c:strCache>
                <c:ptCount val="1"/>
                <c:pt idx="0">
                  <c:v>PVPP, no pH treatment</c:v>
                </c:pt>
              </c:strCache>
            </c:strRef>
          </c:tx>
          <c:invertIfNegative val="0"/>
          <c:val>
            <c:numRef>
              <c:f>'pH adjustments with PVPP'!$H$3</c:f>
              <c:numCache>
                <c:formatCode>General</c:formatCode>
                <c:ptCount val="1"/>
                <c:pt idx="0">
                  <c:v>660.09359999999992</c:v>
                </c:pt>
              </c:numCache>
            </c:numRef>
          </c:val>
        </c:ser>
        <c:ser>
          <c:idx val="2"/>
          <c:order val="2"/>
          <c:tx>
            <c:strRef>
              <c:f>'pH adjustments with PVPP'!$A$4</c:f>
              <c:strCache>
                <c:ptCount val="1"/>
                <c:pt idx="0">
                  <c:v>pH treatment</c:v>
                </c:pt>
              </c:strCache>
            </c:strRef>
          </c:tx>
          <c:invertIfNegative val="0"/>
          <c:val>
            <c:numRef>
              <c:f>'pH adjustments with PVPP'!$H$4</c:f>
              <c:numCache>
                <c:formatCode>General</c:formatCode>
                <c:ptCount val="1"/>
                <c:pt idx="0">
                  <c:v>644.94208484848491</c:v>
                </c:pt>
              </c:numCache>
            </c:numRef>
          </c:val>
        </c:ser>
        <c:ser>
          <c:idx val="3"/>
          <c:order val="3"/>
          <c:tx>
            <c:strRef>
              <c:f>'pH adjustments with PVPP'!$A$5</c:f>
              <c:strCache>
                <c:ptCount val="1"/>
                <c:pt idx="0">
                  <c:v>PVPP, pH treatment</c:v>
                </c:pt>
              </c:strCache>
            </c:strRef>
          </c:tx>
          <c:invertIfNegative val="0"/>
          <c:val>
            <c:numRef>
              <c:f>'pH adjustments with PVPP'!$H$5</c:f>
              <c:numCache>
                <c:formatCode>General</c:formatCode>
                <c:ptCount val="1"/>
                <c:pt idx="0">
                  <c:v>300.09359999999998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47744"/>
        <c:axId val="106054016"/>
      </c:barChart>
      <c:catAx>
        <c:axId val="10604774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Treatment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6054016"/>
        <c:crosses val="autoZero"/>
        <c:auto val="1"/>
        <c:lblAlgn val="ctr"/>
        <c:lblOffset val="100"/>
        <c:noMultiLvlLbl val="0"/>
      </c:catAx>
      <c:valAx>
        <c:axId val="106054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Concentration (GAE mg/L)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6047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Comparision of Cathodic Gas Produced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'Hydrogen Generation'!$A$3</c:f>
              <c:strCache>
                <c:ptCount val="1"/>
                <c:pt idx="0">
                  <c:v>Sodium Citrate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'Hydrogen Generation'!$K$3</c:f>
                <c:numCache>
                  <c:formatCode>General</c:formatCode>
                  <c:ptCount val="1"/>
                  <c:pt idx="0">
                    <c:v>0.13228756555322949</c:v>
                  </c:pt>
                </c:numCache>
              </c:numRef>
            </c:plus>
            <c:minus>
              <c:numRef>
                <c:f>'Hydrogen Generation'!$K$3</c:f>
                <c:numCache>
                  <c:formatCode>General</c:formatCode>
                  <c:ptCount val="1"/>
                  <c:pt idx="0">
                    <c:v>0.13228756555322949</c:v>
                  </c:pt>
                </c:numCache>
              </c:numRef>
            </c:minus>
          </c:errBars>
          <c:val>
            <c:numRef>
              <c:f>'Hydrogen Generation'!$E$3</c:f>
              <c:numCache>
                <c:formatCode>General</c:formatCode>
                <c:ptCount val="1"/>
                <c:pt idx="0">
                  <c:v>3.75</c:v>
                </c:pt>
              </c:numCache>
            </c:numRef>
          </c:val>
        </c:ser>
        <c:ser>
          <c:idx val="1"/>
          <c:order val="1"/>
          <c:tx>
            <c:strRef>
              <c:f>'Hydrogen Generation'!$A$4</c:f>
              <c:strCache>
                <c:ptCount val="1"/>
                <c:pt idx="0">
                  <c:v>5% Sulfuric Acid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'Hydrogen Generation'!$K$4</c:f>
                <c:numCache>
                  <c:formatCode>General</c:formatCode>
                  <c:ptCount val="1"/>
                  <c:pt idx="0">
                    <c:v>0.2857154761879962</c:v>
                  </c:pt>
                </c:numCache>
              </c:numRef>
            </c:plus>
            <c:minus>
              <c:numRef>
                <c:f>'Hydrogen Generation'!$K$4</c:f>
                <c:numCache>
                  <c:formatCode>General</c:formatCode>
                  <c:ptCount val="1"/>
                  <c:pt idx="0">
                    <c:v>0.2857154761879962</c:v>
                  </c:pt>
                </c:numCache>
              </c:numRef>
            </c:minus>
          </c:errBars>
          <c:val>
            <c:numRef>
              <c:f>'Hydrogen Generation'!$E$4</c:f>
              <c:numCache>
                <c:formatCode>General</c:formatCode>
                <c:ptCount val="1"/>
                <c:pt idx="0">
                  <c:v>4.8466666666666667</c:v>
                </c:pt>
              </c:numCache>
            </c:numRef>
          </c:val>
        </c:ser>
        <c:ser>
          <c:idx val="2"/>
          <c:order val="2"/>
          <c:tx>
            <c:strRef>
              <c:f>'Hydrogen Generation'!$A$5</c:f>
              <c:strCache>
                <c:ptCount val="1"/>
                <c:pt idx="0">
                  <c:v>1% Sulfuric Acid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'Hydrogen Generation'!$K$5</c:f>
                <c:numCache>
                  <c:formatCode>General</c:formatCode>
                  <c:ptCount val="1"/>
                  <c:pt idx="0">
                    <c:v>4.0414518843273857E-2</c:v>
                  </c:pt>
                </c:numCache>
              </c:numRef>
            </c:plus>
            <c:minus>
              <c:numRef>
                <c:f>'Hydrogen Generation'!$K$5</c:f>
                <c:numCache>
                  <c:formatCode>General</c:formatCode>
                  <c:ptCount val="1"/>
                  <c:pt idx="0">
                    <c:v>4.0414518843273857E-2</c:v>
                  </c:pt>
                </c:numCache>
              </c:numRef>
            </c:minus>
          </c:errBars>
          <c:val>
            <c:numRef>
              <c:f>'Hydrogen Generation'!$E$5</c:f>
              <c:numCache>
                <c:formatCode>General</c:formatCode>
                <c:ptCount val="1"/>
                <c:pt idx="0">
                  <c:v>3.8433333333333337</c:v>
                </c:pt>
              </c:numCache>
            </c:numRef>
          </c:val>
        </c:ser>
        <c:ser>
          <c:idx val="3"/>
          <c:order val="3"/>
          <c:tx>
            <c:strRef>
              <c:f>'Hydrogen Generation'!$A$6</c:f>
              <c:strCache>
                <c:ptCount val="1"/>
                <c:pt idx="0">
                  <c:v>5% NaOH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'Hydrogen Generation'!$K$6</c:f>
                <c:numCache>
                  <c:formatCode>General</c:formatCode>
                  <c:ptCount val="1"/>
                  <c:pt idx="0">
                    <c:v>9.1651513899116688E-2</c:v>
                  </c:pt>
                </c:numCache>
              </c:numRef>
            </c:plus>
            <c:minus>
              <c:numRef>
                <c:f>'Hydrogen Generation'!$K$6</c:f>
                <c:numCache>
                  <c:formatCode>General</c:formatCode>
                  <c:ptCount val="1"/>
                  <c:pt idx="0">
                    <c:v>9.1651513899116688E-2</c:v>
                  </c:pt>
                </c:numCache>
              </c:numRef>
            </c:minus>
          </c:errBars>
          <c:val>
            <c:numRef>
              <c:f>'Hydrogen Generation'!$E$6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4"/>
          <c:order val="4"/>
          <c:tx>
            <c:strRef>
              <c:f>'Hydrogen Generation'!$A$7</c:f>
              <c:strCache>
                <c:ptCount val="1"/>
                <c:pt idx="0">
                  <c:v>1% NaOH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'Hydrogen Generation'!$K$7</c:f>
                <c:numCache>
                  <c:formatCode>General</c:formatCode>
                  <c:ptCount val="1"/>
                  <c:pt idx="0">
                    <c:v>0.54442630355264654</c:v>
                  </c:pt>
                </c:numCache>
              </c:numRef>
            </c:plus>
            <c:minus>
              <c:numRef>
                <c:f>'Hydrogen Generation'!$K$7</c:f>
                <c:numCache>
                  <c:formatCode>General</c:formatCode>
                  <c:ptCount val="1"/>
                  <c:pt idx="0">
                    <c:v>0.54442630355264654</c:v>
                  </c:pt>
                </c:numCache>
              </c:numRef>
            </c:minus>
          </c:errBars>
          <c:val>
            <c:numRef>
              <c:f>'Hydrogen Generation'!$E$7</c:f>
              <c:numCache>
                <c:formatCode>General</c:formatCode>
                <c:ptCount val="1"/>
                <c:pt idx="0">
                  <c:v>3.3800000000000003</c:v>
                </c:pt>
              </c:numCache>
            </c:numRef>
          </c:val>
        </c:ser>
        <c:ser>
          <c:idx val="5"/>
          <c:order val="5"/>
          <c:tx>
            <c:strRef>
              <c:f>'Hydrogen Generation'!$A$8</c:f>
              <c:strCache>
                <c:ptCount val="1"/>
                <c:pt idx="0">
                  <c:v>WSAE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'Hydrogen Generation'!$K$8</c:f>
                <c:numCache>
                  <c:formatCode>General</c:formatCode>
                  <c:ptCount val="1"/>
                  <c:pt idx="0">
                    <c:v>0.22188585654190157</c:v>
                  </c:pt>
                </c:numCache>
              </c:numRef>
            </c:plus>
            <c:minus>
              <c:numRef>
                <c:f>'Hydrogen Generation'!$K$8</c:f>
                <c:numCache>
                  <c:formatCode>General</c:formatCode>
                  <c:ptCount val="1"/>
                  <c:pt idx="0">
                    <c:v>0.22188585654190157</c:v>
                  </c:pt>
                </c:numCache>
              </c:numRef>
            </c:minus>
          </c:errBars>
          <c:val>
            <c:numRef>
              <c:f>'Hydrogen Generation'!$E$8</c:f>
              <c:numCache>
                <c:formatCode>General</c:formatCode>
                <c:ptCount val="1"/>
                <c:pt idx="0">
                  <c:v>3.1666666666666665</c:v>
                </c:pt>
              </c:numCache>
            </c:numRef>
          </c:val>
        </c:ser>
        <c:ser>
          <c:idx val="6"/>
          <c:order val="6"/>
          <c:tx>
            <c:strRef>
              <c:f>'Hydrogen Generation'!$A$9</c:f>
              <c:strCache>
                <c:ptCount val="1"/>
                <c:pt idx="0">
                  <c:v>Ideal</c:v>
                </c:pt>
              </c:strCache>
            </c:strRef>
          </c:tx>
          <c:invertIfNegative val="0"/>
          <c:val>
            <c:numRef>
              <c:f>'Hydrogen Generation'!$H$9</c:f>
              <c:numCache>
                <c:formatCode>General</c:formatCode>
                <c:ptCount val="1"/>
                <c:pt idx="0">
                  <c:v>4.5311672455745269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02304"/>
        <c:axId val="102416384"/>
      </c:barChart>
      <c:catAx>
        <c:axId val="102402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02416384"/>
        <c:crosses val="autoZero"/>
        <c:auto val="1"/>
        <c:lblAlgn val="ctr"/>
        <c:lblOffset val="100"/>
        <c:noMultiLvlLbl val="0"/>
      </c:catAx>
      <c:valAx>
        <c:axId val="102416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Cathodic Gas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4023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Comparision of Cathodic Gas Produced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'Hydrogen Generation'!$A$3</c:f>
              <c:strCache>
                <c:ptCount val="1"/>
                <c:pt idx="0">
                  <c:v>Sodium Citrate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'Hydrogen Generation'!$K$3</c:f>
                <c:numCache>
                  <c:formatCode>General</c:formatCode>
                  <c:ptCount val="1"/>
                  <c:pt idx="0">
                    <c:v>0.13228756555322949</c:v>
                  </c:pt>
                </c:numCache>
              </c:numRef>
            </c:plus>
            <c:minus>
              <c:numRef>
                <c:f>'Hydrogen Generation'!$K$3</c:f>
                <c:numCache>
                  <c:formatCode>General</c:formatCode>
                  <c:ptCount val="1"/>
                  <c:pt idx="0">
                    <c:v>0.13228756555322949</c:v>
                  </c:pt>
                </c:numCache>
              </c:numRef>
            </c:minus>
          </c:errBars>
          <c:val>
            <c:numRef>
              <c:f>'Hydrogen Generation'!$E$3</c:f>
              <c:numCache>
                <c:formatCode>General</c:formatCode>
                <c:ptCount val="1"/>
                <c:pt idx="0">
                  <c:v>3.75</c:v>
                </c:pt>
              </c:numCache>
            </c:numRef>
          </c:val>
        </c:ser>
        <c:ser>
          <c:idx val="1"/>
          <c:order val="1"/>
          <c:tx>
            <c:strRef>
              <c:f>'Hydrogen Generation'!$A$4</c:f>
              <c:strCache>
                <c:ptCount val="1"/>
                <c:pt idx="0">
                  <c:v>5% Sulfuric Acid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'Hydrogen Generation'!$K$4</c:f>
                <c:numCache>
                  <c:formatCode>General</c:formatCode>
                  <c:ptCount val="1"/>
                  <c:pt idx="0">
                    <c:v>0.2857154761879962</c:v>
                  </c:pt>
                </c:numCache>
              </c:numRef>
            </c:plus>
            <c:minus>
              <c:numRef>
                <c:f>'Hydrogen Generation'!$K$4</c:f>
                <c:numCache>
                  <c:formatCode>General</c:formatCode>
                  <c:ptCount val="1"/>
                  <c:pt idx="0">
                    <c:v>0.2857154761879962</c:v>
                  </c:pt>
                </c:numCache>
              </c:numRef>
            </c:minus>
          </c:errBars>
          <c:val>
            <c:numRef>
              <c:f>'Hydrogen Generation'!$E$4</c:f>
              <c:numCache>
                <c:formatCode>General</c:formatCode>
                <c:ptCount val="1"/>
                <c:pt idx="0">
                  <c:v>4.8466666666666667</c:v>
                </c:pt>
              </c:numCache>
            </c:numRef>
          </c:val>
        </c:ser>
        <c:ser>
          <c:idx val="2"/>
          <c:order val="2"/>
          <c:tx>
            <c:strRef>
              <c:f>'Hydrogen Generation'!$A$5</c:f>
              <c:strCache>
                <c:ptCount val="1"/>
                <c:pt idx="0">
                  <c:v>1% Sulfuric Acid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'Hydrogen Generation'!$K$5</c:f>
                <c:numCache>
                  <c:formatCode>General</c:formatCode>
                  <c:ptCount val="1"/>
                  <c:pt idx="0">
                    <c:v>4.0414518843273857E-2</c:v>
                  </c:pt>
                </c:numCache>
              </c:numRef>
            </c:plus>
            <c:minus>
              <c:numRef>
                <c:f>'Hydrogen Generation'!$K$5</c:f>
                <c:numCache>
                  <c:formatCode>General</c:formatCode>
                  <c:ptCount val="1"/>
                  <c:pt idx="0">
                    <c:v>4.0414518843273857E-2</c:v>
                  </c:pt>
                </c:numCache>
              </c:numRef>
            </c:minus>
          </c:errBars>
          <c:val>
            <c:numRef>
              <c:f>'Hydrogen Generation'!$E$5</c:f>
              <c:numCache>
                <c:formatCode>General</c:formatCode>
                <c:ptCount val="1"/>
                <c:pt idx="0">
                  <c:v>3.8433333333333337</c:v>
                </c:pt>
              </c:numCache>
            </c:numRef>
          </c:val>
        </c:ser>
        <c:ser>
          <c:idx val="3"/>
          <c:order val="3"/>
          <c:tx>
            <c:strRef>
              <c:f>'Hydrogen Generation'!$A$6</c:f>
              <c:strCache>
                <c:ptCount val="1"/>
                <c:pt idx="0">
                  <c:v>5% NaOH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'Hydrogen Generation'!$K$6</c:f>
                <c:numCache>
                  <c:formatCode>General</c:formatCode>
                  <c:ptCount val="1"/>
                  <c:pt idx="0">
                    <c:v>9.1651513899116688E-2</c:v>
                  </c:pt>
                </c:numCache>
              </c:numRef>
            </c:plus>
            <c:minus>
              <c:numRef>
                <c:f>'Hydrogen Generation'!$K$6</c:f>
                <c:numCache>
                  <c:formatCode>General</c:formatCode>
                  <c:ptCount val="1"/>
                  <c:pt idx="0">
                    <c:v>9.1651513899116688E-2</c:v>
                  </c:pt>
                </c:numCache>
              </c:numRef>
            </c:minus>
          </c:errBars>
          <c:val>
            <c:numRef>
              <c:f>'Hydrogen Generation'!$E$6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4"/>
          <c:order val="4"/>
          <c:tx>
            <c:strRef>
              <c:f>'Hydrogen Generation'!$A$7</c:f>
              <c:strCache>
                <c:ptCount val="1"/>
                <c:pt idx="0">
                  <c:v>1% NaOH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'Hydrogen Generation'!$K$7</c:f>
                <c:numCache>
                  <c:formatCode>General</c:formatCode>
                  <c:ptCount val="1"/>
                  <c:pt idx="0">
                    <c:v>0.54442630355264654</c:v>
                  </c:pt>
                </c:numCache>
              </c:numRef>
            </c:plus>
            <c:minus>
              <c:numRef>
                <c:f>'Hydrogen Generation'!$K$7</c:f>
                <c:numCache>
                  <c:formatCode>General</c:formatCode>
                  <c:ptCount val="1"/>
                  <c:pt idx="0">
                    <c:v>0.54442630355264654</c:v>
                  </c:pt>
                </c:numCache>
              </c:numRef>
            </c:minus>
          </c:errBars>
          <c:val>
            <c:numRef>
              <c:f>'Hydrogen Generation'!$E$7</c:f>
              <c:numCache>
                <c:formatCode>General</c:formatCode>
                <c:ptCount val="1"/>
                <c:pt idx="0">
                  <c:v>3.3800000000000003</c:v>
                </c:pt>
              </c:numCache>
            </c:numRef>
          </c:val>
        </c:ser>
        <c:ser>
          <c:idx val="5"/>
          <c:order val="5"/>
          <c:tx>
            <c:strRef>
              <c:f>'Hydrogen Generation'!$A$8</c:f>
              <c:strCache>
                <c:ptCount val="1"/>
                <c:pt idx="0">
                  <c:v>WSAE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'Hydrogen Generation'!$K$8</c:f>
                <c:numCache>
                  <c:formatCode>General</c:formatCode>
                  <c:ptCount val="1"/>
                  <c:pt idx="0">
                    <c:v>0.22188585654190157</c:v>
                  </c:pt>
                </c:numCache>
              </c:numRef>
            </c:plus>
            <c:minus>
              <c:numRef>
                <c:f>'Hydrogen Generation'!$K$8</c:f>
                <c:numCache>
                  <c:formatCode>General</c:formatCode>
                  <c:ptCount val="1"/>
                  <c:pt idx="0">
                    <c:v>0.22188585654190157</c:v>
                  </c:pt>
                </c:numCache>
              </c:numRef>
            </c:minus>
          </c:errBars>
          <c:val>
            <c:numRef>
              <c:f>'Hydrogen Generation'!$E$8</c:f>
              <c:numCache>
                <c:formatCode>General</c:formatCode>
                <c:ptCount val="1"/>
                <c:pt idx="0">
                  <c:v>3.1666666666666665</c:v>
                </c:pt>
              </c:numCache>
            </c:numRef>
          </c:val>
        </c:ser>
        <c:ser>
          <c:idx val="6"/>
          <c:order val="6"/>
          <c:tx>
            <c:strRef>
              <c:f>'Hydrogen Generation'!$A$9</c:f>
              <c:strCache>
                <c:ptCount val="1"/>
                <c:pt idx="0">
                  <c:v>Ideal</c:v>
                </c:pt>
              </c:strCache>
            </c:strRef>
          </c:tx>
          <c:invertIfNegative val="0"/>
          <c:val>
            <c:numRef>
              <c:f>'Hydrogen Generation'!$H$9</c:f>
              <c:numCache>
                <c:formatCode>General</c:formatCode>
                <c:ptCount val="1"/>
                <c:pt idx="0">
                  <c:v>4.5311672455745269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169408"/>
        <c:axId val="101179392"/>
      </c:barChart>
      <c:catAx>
        <c:axId val="101169408"/>
        <c:scaling>
          <c:orientation val="minMax"/>
        </c:scaling>
        <c:delete val="1"/>
        <c:axPos val="b"/>
        <c:majorTickMark val="out"/>
        <c:minorTickMark val="none"/>
        <c:tickLblPos val="nextTo"/>
        <c:crossAx val="101179392"/>
        <c:crosses val="autoZero"/>
        <c:auto val="1"/>
        <c:lblAlgn val="ctr"/>
        <c:lblOffset val="100"/>
        <c:noMultiLvlLbl val="0"/>
      </c:catAx>
      <c:valAx>
        <c:axId val="101179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Cathodic Gas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1694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Comparision of Cathodic Gas Produced and Anodic Gas Produced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'Gas Ratios'!$A$3</c:f>
              <c:strCache>
                <c:ptCount val="1"/>
                <c:pt idx="0">
                  <c:v>Sodium Citrate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'Gas Ratios'!$K$3</c:f>
                <c:numCache>
                  <c:formatCode>General</c:formatCode>
                  <c:ptCount val="1"/>
                  <c:pt idx="0">
                    <c:v>9.7724673838276807E-2</c:v>
                  </c:pt>
                </c:numCache>
              </c:numRef>
            </c:plus>
            <c:minus>
              <c:numRef>
                <c:f>'Gas Ratios'!$K$3</c:f>
                <c:numCache>
                  <c:formatCode>General</c:formatCode>
                  <c:ptCount val="1"/>
                  <c:pt idx="0">
                    <c:v>9.7724673838276807E-2</c:v>
                  </c:pt>
                </c:numCache>
              </c:numRef>
            </c:minus>
          </c:errBars>
          <c:cat>
            <c:strLit>
              <c:ptCount val="1"/>
              <c:pt idx="0">
                <c:v>Cathode Gas/Anode Gas</c:v>
              </c:pt>
            </c:strLit>
          </c:cat>
          <c:val>
            <c:numRef>
              <c:f>'Gas Ratios'!$J$3</c:f>
              <c:numCache>
                <c:formatCode>General</c:formatCode>
                <c:ptCount val="1"/>
                <c:pt idx="0">
                  <c:v>2.9220779220779218</c:v>
                </c:pt>
              </c:numCache>
            </c:numRef>
          </c:val>
        </c:ser>
        <c:ser>
          <c:idx val="1"/>
          <c:order val="1"/>
          <c:tx>
            <c:strRef>
              <c:f>'Gas Ratios'!$A$4</c:f>
              <c:strCache>
                <c:ptCount val="1"/>
                <c:pt idx="0">
                  <c:v>5% Sulfuric Acid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'Gas Ratios'!$K$4</c:f>
                <c:numCache>
                  <c:formatCode>General</c:formatCode>
                  <c:ptCount val="1"/>
                  <c:pt idx="0">
                    <c:v>0.21801618930430292</c:v>
                  </c:pt>
                </c:numCache>
              </c:numRef>
            </c:plus>
            <c:minus>
              <c:numRef>
                <c:f>'Gas Ratios'!$K$4</c:f>
                <c:numCache>
                  <c:formatCode>General</c:formatCode>
                  <c:ptCount val="1"/>
                  <c:pt idx="0">
                    <c:v>0.21801618930430292</c:v>
                  </c:pt>
                </c:numCache>
              </c:numRef>
            </c:minus>
          </c:errBars>
          <c:cat>
            <c:strLit>
              <c:ptCount val="1"/>
              <c:pt idx="0">
                <c:v>Cathode Gas/Anode Gas</c:v>
              </c:pt>
            </c:strLit>
          </c:cat>
          <c:val>
            <c:numRef>
              <c:f>'Gas Ratios'!$J$4</c:f>
              <c:numCache>
                <c:formatCode>General</c:formatCode>
                <c:ptCount val="1"/>
                <c:pt idx="0">
                  <c:v>2.2861635220125787</c:v>
                </c:pt>
              </c:numCache>
            </c:numRef>
          </c:val>
        </c:ser>
        <c:ser>
          <c:idx val="2"/>
          <c:order val="2"/>
          <c:tx>
            <c:strRef>
              <c:f>'Gas Ratios'!$A$5</c:f>
              <c:strCache>
                <c:ptCount val="1"/>
                <c:pt idx="0">
                  <c:v>1% Sulfuric Acid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'Gas Ratios'!$K$5</c:f>
                <c:numCache>
                  <c:formatCode>General</c:formatCode>
                  <c:ptCount val="1"/>
                  <c:pt idx="0">
                    <c:v>0.17249371359853782</c:v>
                  </c:pt>
                </c:numCache>
              </c:numRef>
            </c:plus>
            <c:minus>
              <c:numRef>
                <c:f>'Gas Ratios'!$K$5</c:f>
                <c:numCache>
                  <c:formatCode>General</c:formatCode>
                  <c:ptCount val="1"/>
                  <c:pt idx="0">
                    <c:v>0.17249371359853782</c:v>
                  </c:pt>
                </c:numCache>
              </c:numRef>
            </c:minus>
          </c:errBars>
          <c:cat>
            <c:strLit>
              <c:ptCount val="1"/>
              <c:pt idx="0">
                <c:v>Cathode Gas/Anode Gas</c:v>
              </c:pt>
            </c:strLit>
          </c:cat>
          <c:val>
            <c:numRef>
              <c:f>'Gas Ratios'!$J$5</c:f>
              <c:numCache>
                <c:formatCode>General</c:formatCode>
                <c:ptCount val="1"/>
                <c:pt idx="0">
                  <c:v>2.6444954128440368</c:v>
                </c:pt>
              </c:numCache>
            </c:numRef>
          </c:val>
        </c:ser>
        <c:ser>
          <c:idx val="3"/>
          <c:order val="3"/>
          <c:tx>
            <c:strRef>
              <c:f>'Gas Ratios'!$A$6</c:f>
              <c:strCache>
                <c:ptCount val="1"/>
                <c:pt idx="0">
                  <c:v>5% NaOH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'Gas Ratios'!$K$6</c:f>
                <c:numCache>
                  <c:formatCode>General</c:formatCode>
                  <c:ptCount val="1"/>
                  <c:pt idx="0">
                    <c:v>8.2525052116048159E-2</c:v>
                  </c:pt>
                </c:numCache>
              </c:numRef>
            </c:plus>
            <c:minus>
              <c:numRef>
                <c:f>'Gas Ratios'!$K$6</c:f>
                <c:numCache>
                  <c:formatCode>General</c:formatCode>
                  <c:ptCount val="1"/>
                  <c:pt idx="0">
                    <c:v>8.2525052116048159E-2</c:v>
                  </c:pt>
                </c:numCache>
              </c:numRef>
            </c:minus>
          </c:errBars>
          <c:cat>
            <c:strLit>
              <c:ptCount val="1"/>
              <c:pt idx="0">
                <c:v>Cathode Gas/Anode Gas</c:v>
              </c:pt>
            </c:strLit>
          </c:cat>
          <c:val>
            <c:numRef>
              <c:f>'Gas Ratios'!$J$6</c:f>
              <c:numCache>
                <c:formatCode>General</c:formatCode>
                <c:ptCount val="1"/>
                <c:pt idx="0">
                  <c:v>2.5443786982248517</c:v>
                </c:pt>
              </c:numCache>
            </c:numRef>
          </c:val>
        </c:ser>
        <c:ser>
          <c:idx val="4"/>
          <c:order val="4"/>
          <c:tx>
            <c:strRef>
              <c:f>'Gas Ratios'!$A$7</c:f>
              <c:strCache>
                <c:ptCount val="1"/>
                <c:pt idx="0">
                  <c:v>1% NaOH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'Gas Ratios'!$K$7</c:f>
                <c:numCache>
                  <c:formatCode>General</c:formatCode>
                  <c:ptCount val="1"/>
                  <c:pt idx="0">
                    <c:v>6.8126627382902358E-2</c:v>
                  </c:pt>
                </c:numCache>
              </c:numRef>
            </c:plus>
            <c:minus>
              <c:numRef>
                <c:f>'Gas Ratios'!$K$7</c:f>
                <c:numCache>
                  <c:formatCode>General</c:formatCode>
                  <c:ptCount val="1"/>
                  <c:pt idx="0">
                    <c:v>6.8126627382902358E-2</c:v>
                  </c:pt>
                </c:numCache>
              </c:numRef>
            </c:minus>
          </c:errBars>
          <c:cat>
            <c:strLit>
              <c:ptCount val="1"/>
              <c:pt idx="0">
                <c:v>Cathode Gas/Anode Gas</c:v>
              </c:pt>
            </c:strLit>
          </c:cat>
          <c:val>
            <c:numRef>
              <c:f>'Gas Ratios'!$J$7</c:f>
              <c:numCache>
                <c:formatCode>General</c:formatCode>
                <c:ptCount val="1"/>
                <c:pt idx="0">
                  <c:v>2.3472222222222223</c:v>
                </c:pt>
              </c:numCache>
            </c:numRef>
          </c:val>
        </c:ser>
        <c:ser>
          <c:idx val="5"/>
          <c:order val="5"/>
          <c:tx>
            <c:strRef>
              <c:f>'Gas Ratios'!$A$8</c:f>
              <c:strCache>
                <c:ptCount val="1"/>
                <c:pt idx="0">
                  <c:v>WSAE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'Gas Ratios'!$K$8</c:f>
                <c:numCache>
                  <c:formatCode>General</c:formatCode>
                  <c:ptCount val="1"/>
                  <c:pt idx="0">
                    <c:v>2.1937084645010496</c:v>
                  </c:pt>
                </c:numCache>
              </c:numRef>
            </c:plus>
            <c:minus>
              <c:numRef>
                <c:f>'Gas Ratios'!$K$8</c:f>
                <c:numCache>
                  <c:formatCode>General</c:formatCode>
                  <c:ptCount val="1"/>
                  <c:pt idx="0">
                    <c:v>2.1937084645010496</c:v>
                  </c:pt>
                </c:numCache>
              </c:numRef>
            </c:minus>
          </c:errBars>
          <c:cat>
            <c:strLit>
              <c:ptCount val="1"/>
              <c:pt idx="0">
                <c:v>Cathode Gas/Anode Gas</c:v>
              </c:pt>
            </c:strLit>
          </c:cat>
          <c:val>
            <c:numRef>
              <c:f>'Gas Ratios'!$J$8</c:f>
              <c:numCache>
                <c:formatCode>General</c:formatCode>
                <c:ptCount val="1"/>
                <c:pt idx="0">
                  <c:v>6.0126582278481004</c:v>
                </c:pt>
              </c:numCache>
            </c:numRef>
          </c:val>
        </c:ser>
        <c:ser>
          <c:idx val="6"/>
          <c:order val="6"/>
          <c:tx>
            <c:strRef>
              <c:f>'Gas Ratios'!$A$9</c:f>
              <c:strCache>
                <c:ptCount val="1"/>
                <c:pt idx="0">
                  <c:v>Ideal</c:v>
                </c:pt>
              </c:strCache>
            </c:strRef>
          </c:tx>
          <c:invertIfNegative val="0"/>
          <c:val>
            <c:numRef>
              <c:f>'Gas Ratios'!$J$9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368576"/>
        <c:axId val="101370112"/>
      </c:barChart>
      <c:catAx>
        <c:axId val="101368576"/>
        <c:scaling>
          <c:orientation val="minMax"/>
        </c:scaling>
        <c:delete val="1"/>
        <c:axPos val="b"/>
        <c:majorTickMark val="out"/>
        <c:minorTickMark val="none"/>
        <c:tickLblPos val="nextTo"/>
        <c:crossAx val="101370112"/>
        <c:crosses val="autoZero"/>
        <c:auto val="1"/>
        <c:lblAlgn val="ctr"/>
        <c:lblOffset val="100"/>
        <c:noMultiLvlLbl val="0"/>
      </c:catAx>
      <c:valAx>
        <c:axId val="101370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Cathode Gas/Anode Gas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368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Behavior of WSAE Electrolysis on Gas Production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682286948644694"/>
          <c:y val="0.20059578001968503"/>
          <c:w val="0.66329826028383621"/>
          <c:h val="0.57722963828740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WSAE, Clean Electrodes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Anode Gas Produced</c:v>
                </c:pt>
                <c:pt idx="1">
                  <c:v>Cathode Gas Produced</c:v>
                </c:pt>
                <c:pt idx="2">
                  <c:v>Ratio (Cathode/Anode)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0.81</c:v>
                </c:pt>
                <c:pt idx="1">
                  <c:v>3.37</c:v>
                </c:pt>
                <c:pt idx="2">
                  <c:v>4.1604938271604937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WSAE, Dirty Electrodes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Anode Gas Produced</c:v>
                </c:pt>
                <c:pt idx="1">
                  <c:v>Cathode Gas Produced</c:v>
                </c:pt>
                <c:pt idx="2">
                  <c:v>Ratio (Cathode/Anode)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0.4</c:v>
                </c:pt>
                <c:pt idx="1">
                  <c:v>3.2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Fresh WSAE, Dirty Electrodes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Anode Gas Produced</c:v>
                </c:pt>
                <c:pt idx="1">
                  <c:v>Cathode Gas Produced</c:v>
                </c:pt>
                <c:pt idx="2">
                  <c:v>Ratio (Cathode/Anode)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0.37</c:v>
                </c:pt>
                <c:pt idx="1">
                  <c:v>2.93</c:v>
                </c:pt>
                <c:pt idx="2">
                  <c:v>7.9189189189189193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21792"/>
        <c:axId val="130327680"/>
      </c:barChart>
      <c:catAx>
        <c:axId val="13032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0327680"/>
        <c:crosses val="autoZero"/>
        <c:auto val="1"/>
        <c:lblAlgn val="ctr"/>
        <c:lblOffset val="100"/>
        <c:noMultiLvlLbl val="0"/>
      </c:catAx>
      <c:valAx>
        <c:axId val="130327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Gas Produced (mL)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0321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97068729240704"/>
          <c:y val="0.27897237942913383"/>
          <c:w val="0.21217975518546908"/>
          <c:h val="0.580199926181102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Aqueous Electrolysis</a:t>
            </a:r>
            <a:r>
              <a:rPr lang="en-US" baseline="0"/>
              <a:t> of Various Solutions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0646167316308111E-2"/>
          <c:y val="0.10055765881184414"/>
          <c:w val="0.77995136095388695"/>
          <c:h val="0.7863799200602668"/>
        </c:manualLayout>
      </c:layout>
      <c:scatterChart>
        <c:scatterStyle val="lineMarker"/>
        <c:varyColors val="0"/>
        <c:ser>
          <c:idx val="0"/>
          <c:order val="0"/>
          <c:tx>
            <c:strRef>
              <c:f>'5% Sulfuric Acid'!$H$2</c:f>
              <c:strCache>
                <c:ptCount val="1"/>
                <c:pt idx="0">
                  <c:v>5% Sulfuric Acid</c:v>
                </c:pt>
              </c:strCache>
            </c:strRef>
          </c:tx>
          <c:spPr>
            <a:ln w="28575">
              <a:noFill/>
            </a:ln>
          </c:spPr>
          <c:xVal>
            <c:numRef>
              <c:f>'5% Sulfuric Acid'!$A$2:$A$61</c:f>
              <c:numCache>
                <c:formatCode>General</c:formatCode>
                <c:ptCount val="6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  <c:pt idx="40">
                  <c:v>1230</c:v>
                </c:pt>
                <c:pt idx="41">
                  <c:v>1260</c:v>
                </c:pt>
                <c:pt idx="42">
                  <c:v>1290</c:v>
                </c:pt>
                <c:pt idx="43">
                  <c:v>1320</c:v>
                </c:pt>
                <c:pt idx="44">
                  <c:v>1350</c:v>
                </c:pt>
                <c:pt idx="45">
                  <c:v>1380</c:v>
                </c:pt>
                <c:pt idx="46">
                  <c:v>1410</c:v>
                </c:pt>
                <c:pt idx="47">
                  <c:v>1440</c:v>
                </c:pt>
                <c:pt idx="48">
                  <c:v>1470</c:v>
                </c:pt>
                <c:pt idx="49">
                  <c:v>1500</c:v>
                </c:pt>
                <c:pt idx="50">
                  <c:v>1530</c:v>
                </c:pt>
                <c:pt idx="51">
                  <c:v>1560</c:v>
                </c:pt>
                <c:pt idx="52">
                  <c:v>1590</c:v>
                </c:pt>
                <c:pt idx="53">
                  <c:v>1620</c:v>
                </c:pt>
                <c:pt idx="54">
                  <c:v>1650</c:v>
                </c:pt>
                <c:pt idx="55">
                  <c:v>1680</c:v>
                </c:pt>
                <c:pt idx="56">
                  <c:v>1710</c:v>
                </c:pt>
                <c:pt idx="57">
                  <c:v>1740</c:v>
                </c:pt>
                <c:pt idx="58">
                  <c:v>1770</c:v>
                </c:pt>
                <c:pt idx="59">
                  <c:v>1800</c:v>
                </c:pt>
              </c:numCache>
            </c:numRef>
          </c:xVal>
          <c:yVal>
            <c:numRef>
              <c:f>'5% Sulfuric Acid'!$E$2:$E$61</c:f>
              <c:numCache>
                <c:formatCode>General</c:formatCode>
                <c:ptCount val="60"/>
                <c:pt idx="0">
                  <c:v>2.7733333333333334</c:v>
                </c:pt>
                <c:pt idx="1">
                  <c:v>2.8233333333333328</c:v>
                </c:pt>
                <c:pt idx="2">
                  <c:v>2.793333333333333</c:v>
                </c:pt>
                <c:pt idx="3">
                  <c:v>2.7966666666666669</c:v>
                </c:pt>
                <c:pt idx="4">
                  <c:v>2.83</c:v>
                </c:pt>
                <c:pt idx="5">
                  <c:v>2.8933333333333331</c:v>
                </c:pt>
                <c:pt idx="6">
                  <c:v>2.8833333333333333</c:v>
                </c:pt>
                <c:pt idx="7">
                  <c:v>2.8766666666666665</c:v>
                </c:pt>
                <c:pt idx="8">
                  <c:v>2.8966666666666669</c:v>
                </c:pt>
                <c:pt idx="9">
                  <c:v>2.8699999999999997</c:v>
                </c:pt>
                <c:pt idx="10">
                  <c:v>2.9466666666666668</c:v>
                </c:pt>
                <c:pt idx="11">
                  <c:v>2.9</c:v>
                </c:pt>
                <c:pt idx="12">
                  <c:v>2.9066666666666667</c:v>
                </c:pt>
                <c:pt idx="13">
                  <c:v>2.9166666666666665</c:v>
                </c:pt>
                <c:pt idx="14">
                  <c:v>2.9233333333333333</c:v>
                </c:pt>
                <c:pt idx="15">
                  <c:v>2.94</c:v>
                </c:pt>
                <c:pt idx="16">
                  <c:v>2.9333333333333336</c:v>
                </c:pt>
                <c:pt idx="17">
                  <c:v>2.9833333333333329</c:v>
                </c:pt>
                <c:pt idx="18">
                  <c:v>3.0133333333333332</c:v>
                </c:pt>
                <c:pt idx="19">
                  <c:v>3.0033333333333334</c:v>
                </c:pt>
                <c:pt idx="20">
                  <c:v>2.9599999999999995</c:v>
                </c:pt>
                <c:pt idx="21">
                  <c:v>2.9633333333333334</c:v>
                </c:pt>
                <c:pt idx="22">
                  <c:v>2.9499999999999997</c:v>
                </c:pt>
                <c:pt idx="23">
                  <c:v>2.9466666666666668</c:v>
                </c:pt>
                <c:pt idx="24">
                  <c:v>2.9633333333333334</c:v>
                </c:pt>
                <c:pt idx="25">
                  <c:v>2.9633333333333334</c:v>
                </c:pt>
                <c:pt idx="26">
                  <c:v>3.0266666666666668</c:v>
                </c:pt>
                <c:pt idx="27">
                  <c:v>3.01</c:v>
                </c:pt>
                <c:pt idx="28">
                  <c:v>2.9533333333333331</c:v>
                </c:pt>
                <c:pt idx="29">
                  <c:v>3.0500000000000003</c:v>
                </c:pt>
                <c:pt idx="30">
                  <c:v>3.0100000000000002</c:v>
                </c:pt>
                <c:pt idx="31">
                  <c:v>3.0166666666666671</c:v>
                </c:pt>
                <c:pt idx="32">
                  <c:v>3.1066666666666669</c:v>
                </c:pt>
                <c:pt idx="33">
                  <c:v>3.0366666666666666</c:v>
                </c:pt>
                <c:pt idx="34">
                  <c:v>3.0933333333333337</c:v>
                </c:pt>
                <c:pt idx="35">
                  <c:v>3.0833333333333335</c:v>
                </c:pt>
                <c:pt idx="36">
                  <c:v>3.0999999999999996</c:v>
                </c:pt>
                <c:pt idx="37">
                  <c:v>3.0199999999999996</c:v>
                </c:pt>
                <c:pt idx="38">
                  <c:v>3.0500000000000003</c:v>
                </c:pt>
                <c:pt idx="39">
                  <c:v>3.0399999999999996</c:v>
                </c:pt>
                <c:pt idx="40">
                  <c:v>3.0133333333333332</c:v>
                </c:pt>
                <c:pt idx="41">
                  <c:v>3.01</c:v>
                </c:pt>
                <c:pt idx="42">
                  <c:v>3.1433333333333331</c:v>
                </c:pt>
                <c:pt idx="43">
                  <c:v>3.1066666666666669</c:v>
                </c:pt>
                <c:pt idx="44">
                  <c:v>3.1366666666666667</c:v>
                </c:pt>
                <c:pt idx="45">
                  <c:v>3.0566666666666666</c:v>
                </c:pt>
                <c:pt idx="46">
                  <c:v>3.0133333333333332</c:v>
                </c:pt>
                <c:pt idx="47">
                  <c:v>3.1366666666666667</c:v>
                </c:pt>
                <c:pt idx="48">
                  <c:v>3.0866666666666664</c:v>
                </c:pt>
                <c:pt idx="49">
                  <c:v>3.1233333333333335</c:v>
                </c:pt>
                <c:pt idx="50">
                  <c:v>3.1366666666666667</c:v>
                </c:pt>
                <c:pt idx="51">
                  <c:v>3.1633333333333336</c:v>
                </c:pt>
                <c:pt idx="52">
                  <c:v>3.1333333333333333</c:v>
                </c:pt>
                <c:pt idx="53">
                  <c:v>3.1666666666666665</c:v>
                </c:pt>
                <c:pt idx="54">
                  <c:v>3.1533333333333338</c:v>
                </c:pt>
                <c:pt idx="55">
                  <c:v>3.1799999999999997</c:v>
                </c:pt>
                <c:pt idx="56">
                  <c:v>3.1633333333333336</c:v>
                </c:pt>
                <c:pt idx="57">
                  <c:v>3.1033333333333335</c:v>
                </c:pt>
                <c:pt idx="58">
                  <c:v>3.14</c:v>
                </c:pt>
                <c:pt idx="59">
                  <c:v>3.0966666666666662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'Sodium Citrate'!$H$2</c:f>
              <c:strCache>
                <c:ptCount val="1"/>
                <c:pt idx="0">
                  <c:v>Sodium Citrate</c:v>
                </c:pt>
              </c:strCache>
            </c:strRef>
          </c:tx>
          <c:spPr>
            <a:ln w="28575">
              <a:noFill/>
            </a:ln>
          </c:spPr>
          <c:xVal>
            <c:numRef>
              <c:f>'Sodium Citrate'!$A$2:$A$61</c:f>
              <c:numCache>
                <c:formatCode>General</c:formatCode>
                <c:ptCount val="6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  <c:pt idx="40">
                  <c:v>1230</c:v>
                </c:pt>
                <c:pt idx="41">
                  <c:v>1260</c:v>
                </c:pt>
                <c:pt idx="42">
                  <c:v>1290</c:v>
                </c:pt>
                <c:pt idx="43">
                  <c:v>1320</c:v>
                </c:pt>
                <c:pt idx="44">
                  <c:v>1350</c:v>
                </c:pt>
                <c:pt idx="45">
                  <c:v>1380</c:v>
                </c:pt>
                <c:pt idx="46">
                  <c:v>1410</c:v>
                </c:pt>
                <c:pt idx="47">
                  <c:v>1440</c:v>
                </c:pt>
                <c:pt idx="48">
                  <c:v>1470</c:v>
                </c:pt>
                <c:pt idx="49">
                  <c:v>1500</c:v>
                </c:pt>
                <c:pt idx="50">
                  <c:v>1530</c:v>
                </c:pt>
                <c:pt idx="51">
                  <c:v>1560</c:v>
                </c:pt>
                <c:pt idx="52">
                  <c:v>1590</c:v>
                </c:pt>
                <c:pt idx="53">
                  <c:v>1620</c:v>
                </c:pt>
                <c:pt idx="54">
                  <c:v>1650</c:v>
                </c:pt>
                <c:pt idx="55">
                  <c:v>1680</c:v>
                </c:pt>
                <c:pt idx="56">
                  <c:v>1710</c:v>
                </c:pt>
                <c:pt idx="57">
                  <c:v>1740</c:v>
                </c:pt>
                <c:pt idx="58">
                  <c:v>1770</c:v>
                </c:pt>
                <c:pt idx="59">
                  <c:v>1800</c:v>
                </c:pt>
              </c:numCache>
            </c:numRef>
          </c:xVal>
          <c:yVal>
            <c:numRef>
              <c:f>'Sodium Citrate'!$E$2:$E$61</c:f>
              <c:numCache>
                <c:formatCode>General</c:formatCode>
                <c:ptCount val="60"/>
                <c:pt idx="0">
                  <c:v>5.6400000000000006</c:v>
                </c:pt>
                <c:pt idx="1">
                  <c:v>5.28</c:v>
                </c:pt>
                <c:pt idx="2">
                  <c:v>5.4866666666666672</c:v>
                </c:pt>
                <c:pt idx="3">
                  <c:v>5.6833333333333336</c:v>
                </c:pt>
                <c:pt idx="4">
                  <c:v>5.4799999999999995</c:v>
                </c:pt>
                <c:pt idx="5">
                  <c:v>5.623333333333334</c:v>
                </c:pt>
                <c:pt idx="6">
                  <c:v>5.3866666666666667</c:v>
                </c:pt>
                <c:pt idx="7">
                  <c:v>5.6166666666666663</c:v>
                </c:pt>
                <c:pt idx="8">
                  <c:v>5.57</c:v>
                </c:pt>
                <c:pt idx="9">
                  <c:v>5.5033333333333339</c:v>
                </c:pt>
                <c:pt idx="10">
                  <c:v>5.53</c:v>
                </c:pt>
                <c:pt idx="11">
                  <c:v>5.7466666666666661</c:v>
                </c:pt>
                <c:pt idx="12">
                  <c:v>5.6400000000000006</c:v>
                </c:pt>
                <c:pt idx="13">
                  <c:v>5.78</c:v>
                </c:pt>
                <c:pt idx="14">
                  <c:v>5.6000000000000005</c:v>
                </c:pt>
                <c:pt idx="15">
                  <c:v>5.3466666666666667</c:v>
                </c:pt>
                <c:pt idx="16">
                  <c:v>5.4533333333333331</c:v>
                </c:pt>
                <c:pt idx="17">
                  <c:v>5.4866666666666672</c:v>
                </c:pt>
                <c:pt idx="18">
                  <c:v>5.62</c:v>
                </c:pt>
                <c:pt idx="19">
                  <c:v>5.4266666666666667</c:v>
                </c:pt>
                <c:pt idx="20">
                  <c:v>5.663333333333334</c:v>
                </c:pt>
                <c:pt idx="21">
                  <c:v>5.6533333333333333</c:v>
                </c:pt>
                <c:pt idx="22">
                  <c:v>5.37</c:v>
                </c:pt>
                <c:pt idx="23">
                  <c:v>5.5166666666666666</c:v>
                </c:pt>
                <c:pt idx="24">
                  <c:v>5.2233333333333336</c:v>
                </c:pt>
                <c:pt idx="25">
                  <c:v>5.3999999999999995</c:v>
                </c:pt>
                <c:pt idx="26">
                  <c:v>5.59</c:v>
                </c:pt>
                <c:pt idx="27">
                  <c:v>5.583333333333333</c:v>
                </c:pt>
                <c:pt idx="28">
                  <c:v>5.416666666666667</c:v>
                </c:pt>
                <c:pt idx="29">
                  <c:v>5.46</c:v>
                </c:pt>
                <c:pt idx="30">
                  <c:v>5.5066666666666668</c:v>
                </c:pt>
                <c:pt idx="31">
                  <c:v>5.5566666666666675</c:v>
                </c:pt>
                <c:pt idx="32">
                  <c:v>5.6133333333333333</c:v>
                </c:pt>
                <c:pt idx="33">
                  <c:v>5.5366666666666662</c:v>
                </c:pt>
                <c:pt idx="34">
                  <c:v>5.6366666666666667</c:v>
                </c:pt>
                <c:pt idx="35">
                  <c:v>5.7600000000000007</c:v>
                </c:pt>
                <c:pt idx="36">
                  <c:v>5.45</c:v>
                </c:pt>
                <c:pt idx="37">
                  <c:v>5.580000000000001</c:v>
                </c:pt>
                <c:pt idx="38">
                  <c:v>5.5733333333333333</c:v>
                </c:pt>
                <c:pt idx="39">
                  <c:v>5.503333333333333</c:v>
                </c:pt>
                <c:pt idx="40">
                  <c:v>5.5166666666666666</c:v>
                </c:pt>
                <c:pt idx="41">
                  <c:v>5.5333333333333341</c:v>
                </c:pt>
                <c:pt idx="42">
                  <c:v>5.82</c:v>
                </c:pt>
                <c:pt idx="43">
                  <c:v>5.6366666666666667</c:v>
                </c:pt>
                <c:pt idx="44">
                  <c:v>5.6700000000000008</c:v>
                </c:pt>
                <c:pt idx="45">
                  <c:v>5.55</c:v>
                </c:pt>
                <c:pt idx="46">
                  <c:v>5.6066666666666665</c:v>
                </c:pt>
                <c:pt idx="47">
                  <c:v>5.503333333333333</c:v>
                </c:pt>
                <c:pt idx="48">
                  <c:v>5.6933333333333325</c:v>
                </c:pt>
                <c:pt idx="49">
                  <c:v>5.4333333333333336</c:v>
                </c:pt>
                <c:pt idx="50">
                  <c:v>5.5566666666666675</c:v>
                </c:pt>
                <c:pt idx="51">
                  <c:v>5.419999999999999</c:v>
                </c:pt>
                <c:pt idx="52">
                  <c:v>5.5666666666666673</c:v>
                </c:pt>
                <c:pt idx="53">
                  <c:v>5.4833333333333334</c:v>
                </c:pt>
                <c:pt idx="54">
                  <c:v>5.583333333333333</c:v>
                </c:pt>
                <c:pt idx="55">
                  <c:v>5.52</c:v>
                </c:pt>
                <c:pt idx="56">
                  <c:v>5.53</c:v>
                </c:pt>
                <c:pt idx="57">
                  <c:v>5.45</c:v>
                </c:pt>
                <c:pt idx="58">
                  <c:v>5.4633333333333338</c:v>
                </c:pt>
                <c:pt idx="59">
                  <c:v>5.69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'1% Sulfuric Acid'!$H$2</c:f>
              <c:strCache>
                <c:ptCount val="1"/>
                <c:pt idx="0">
                  <c:v>1% Sulfuric Acid</c:v>
                </c:pt>
              </c:strCache>
            </c:strRef>
          </c:tx>
          <c:spPr>
            <a:ln w="28575">
              <a:noFill/>
            </a:ln>
          </c:spPr>
          <c:xVal>
            <c:numRef>
              <c:f>'1% Sulfuric Acid'!$A$2:$A$61</c:f>
              <c:numCache>
                <c:formatCode>General</c:formatCode>
                <c:ptCount val="6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  <c:pt idx="40">
                  <c:v>1230</c:v>
                </c:pt>
                <c:pt idx="41">
                  <c:v>1260</c:v>
                </c:pt>
                <c:pt idx="42">
                  <c:v>1290</c:v>
                </c:pt>
                <c:pt idx="43">
                  <c:v>1320</c:v>
                </c:pt>
                <c:pt idx="44">
                  <c:v>1350</c:v>
                </c:pt>
                <c:pt idx="45">
                  <c:v>1380</c:v>
                </c:pt>
                <c:pt idx="46">
                  <c:v>1410</c:v>
                </c:pt>
                <c:pt idx="47">
                  <c:v>1440</c:v>
                </c:pt>
                <c:pt idx="48">
                  <c:v>1470</c:v>
                </c:pt>
                <c:pt idx="49">
                  <c:v>1500</c:v>
                </c:pt>
                <c:pt idx="50">
                  <c:v>1530</c:v>
                </c:pt>
                <c:pt idx="51">
                  <c:v>1560</c:v>
                </c:pt>
                <c:pt idx="52">
                  <c:v>1590</c:v>
                </c:pt>
                <c:pt idx="53">
                  <c:v>1620</c:v>
                </c:pt>
                <c:pt idx="54">
                  <c:v>1650</c:v>
                </c:pt>
                <c:pt idx="55">
                  <c:v>1680</c:v>
                </c:pt>
                <c:pt idx="56">
                  <c:v>1710</c:v>
                </c:pt>
                <c:pt idx="57">
                  <c:v>1740</c:v>
                </c:pt>
                <c:pt idx="58">
                  <c:v>1770</c:v>
                </c:pt>
                <c:pt idx="59">
                  <c:v>1800</c:v>
                </c:pt>
              </c:numCache>
            </c:numRef>
          </c:xVal>
          <c:yVal>
            <c:numRef>
              <c:f>'1% Sulfuric Acid'!$E$2:$E$61</c:f>
              <c:numCache>
                <c:formatCode>General</c:formatCode>
                <c:ptCount val="60"/>
                <c:pt idx="0">
                  <c:v>3.6300000000000003</c:v>
                </c:pt>
                <c:pt idx="1">
                  <c:v>3.5533333333333332</c:v>
                </c:pt>
                <c:pt idx="2">
                  <c:v>3.7166666666666663</c:v>
                </c:pt>
                <c:pt idx="3">
                  <c:v>3.5966666666666671</c:v>
                </c:pt>
                <c:pt idx="4">
                  <c:v>3.5</c:v>
                </c:pt>
                <c:pt idx="5">
                  <c:v>3.4666666666666663</c:v>
                </c:pt>
                <c:pt idx="6">
                  <c:v>3.7466666666666666</c:v>
                </c:pt>
                <c:pt idx="7">
                  <c:v>3.5866666666666664</c:v>
                </c:pt>
                <c:pt idx="8">
                  <c:v>3.6133333333333333</c:v>
                </c:pt>
                <c:pt idx="9">
                  <c:v>3.5733333333333328</c:v>
                </c:pt>
                <c:pt idx="10">
                  <c:v>3.5833333333333335</c:v>
                </c:pt>
                <c:pt idx="11">
                  <c:v>3.7466666666666666</c:v>
                </c:pt>
                <c:pt idx="12">
                  <c:v>3.5833333333333335</c:v>
                </c:pt>
                <c:pt idx="13">
                  <c:v>3.5666666666666664</c:v>
                </c:pt>
                <c:pt idx="14">
                  <c:v>3.58</c:v>
                </c:pt>
                <c:pt idx="15">
                  <c:v>3.65</c:v>
                </c:pt>
                <c:pt idx="16">
                  <c:v>3.5733333333333328</c:v>
                </c:pt>
                <c:pt idx="17">
                  <c:v>3.6033333333333335</c:v>
                </c:pt>
                <c:pt idx="18">
                  <c:v>3.7033333333333331</c:v>
                </c:pt>
                <c:pt idx="19">
                  <c:v>3.6266666666666665</c:v>
                </c:pt>
                <c:pt idx="20">
                  <c:v>3.6199999999999997</c:v>
                </c:pt>
                <c:pt idx="21">
                  <c:v>3.7433333333333336</c:v>
                </c:pt>
                <c:pt idx="22">
                  <c:v>3.7033333333333331</c:v>
                </c:pt>
                <c:pt idx="23">
                  <c:v>3.5400000000000005</c:v>
                </c:pt>
                <c:pt idx="24">
                  <c:v>3.7266666666666666</c:v>
                </c:pt>
                <c:pt idx="25">
                  <c:v>3.7966666666666669</c:v>
                </c:pt>
                <c:pt idx="26">
                  <c:v>3.6133333333333333</c:v>
                </c:pt>
                <c:pt idx="27">
                  <c:v>3.7033333333333331</c:v>
                </c:pt>
                <c:pt idx="28">
                  <c:v>3.5833333333333335</c:v>
                </c:pt>
                <c:pt idx="29">
                  <c:v>3.7466666666666666</c:v>
                </c:pt>
                <c:pt idx="30">
                  <c:v>3.4966666666666666</c:v>
                </c:pt>
                <c:pt idx="31">
                  <c:v>3.6266666666666665</c:v>
                </c:pt>
                <c:pt idx="32">
                  <c:v>3.6066666666666669</c:v>
                </c:pt>
                <c:pt idx="33">
                  <c:v>3.6799999999999997</c:v>
                </c:pt>
                <c:pt idx="34">
                  <c:v>3.6199999999999997</c:v>
                </c:pt>
                <c:pt idx="35">
                  <c:v>3.5333333333333337</c:v>
                </c:pt>
                <c:pt idx="36">
                  <c:v>3.72</c:v>
                </c:pt>
                <c:pt idx="37">
                  <c:v>3.6999999999999997</c:v>
                </c:pt>
                <c:pt idx="38">
                  <c:v>3.7133333333333334</c:v>
                </c:pt>
                <c:pt idx="39">
                  <c:v>3.64</c:v>
                </c:pt>
                <c:pt idx="40">
                  <c:v>3.5533333333333332</c:v>
                </c:pt>
                <c:pt idx="41">
                  <c:v>3.5033333333333334</c:v>
                </c:pt>
                <c:pt idx="42">
                  <c:v>3.61</c:v>
                </c:pt>
                <c:pt idx="43">
                  <c:v>3.83</c:v>
                </c:pt>
                <c:pt idx="44">
                  <c:v>3.6766666666666663</c:v>
                </c:pt>
                <c:pt idx="45">
                  <c:v>3.7033333333333331</c:v>
                </c:pt>
                <c:pt idx="46">
                  <c:v>3.6866666666666661</c:v>
                </c:pt>
                <c:pt idx="47">
                  <c:v>3.5466666666666669</c:v>
                </c:pt>
                <c:pt idx="48">
                  <c:v>3.6</c:v>
                </c:pt>
                <c:pt idx="49">
                  <c:v>3.6533333333333329</c:v>
                </c:pt>
                <c:pt idx="50">
                  <c:v>3.58</c:v>
                </c:pt>
                <c:pt idx="51">
                  <c:v>3.6199999999999997</c:v>
                </c:pt>
                <c:pt idx="52">
                  <c:v>3.66</c:v>
                </c:pt>
                <c:pt idx="53">
                  <c:v>3.7733333333333334</c:v>
                </c:pt>
                <c:pt idx="54">
                  <c:v>3.6933333333333334</c:v>
                </c:pt>
                <c:pt idx="55">
                  <c:v>3.7399999999999998</c:v>
                </c:pt>
                <c:pt idx="56">
                  <c:v>3.82</c:v>
                </c:pt>
                <c:pt idx="57">
                  <c:v>3.7633333333333336</c:v>
                </c:pt>
                <c:pt idx="58">
                  <c:v>3.65</c:v>
                </c:pt>
                <c:pt idx="59">
                  <c:v>3.6066666666666669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'5% NaOH'!$H$2</c:f>
              <c:strCache>
                <c:ptCount val="1"/>
                <c:pt idx="0">
                  <c:v>5% NaOH</c:v>
                </c:pt>
              </c:strCache>
            </c:strRef>
          </c:tx>
          <c:spPr>
            <a:ln w="28575">
              <a:noFill/>
            </a:ln>
          </c:spPr>
          <c:xVal>
            <c:numRef>
              <c:f>'5% NaOH'!$A$2:$A$61</c:f>
              <c:numCache>
                <c:formatCode>General</c:formatCode>
                <c:ptCount val="6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  <c:pt idx="40">
                  <c:v>1230</c:v>
                </c:pt>
                <c:pt idx="41">
                  <c:v>1260</c:v>
                </c:pt>
                <c:pt idx="42">
                  <c:v>1290</c:v>
                </c:pt>
                <c:pt idx="43">
                  <c:v>1320</c:v>
                </c:pt>
                <c:pt idx="44">
                  <c:v>1350</c:v>
                </c:pt>
                <c:pt idx="45">
                  <c:v>1380</c:v>
                </c:pt>
                <c:pt idx="46">
                  <c:v>1410</c:v>
                </c:pt>
                <c:pt idx="47">
                  <c:v>1440</c:v>
                </c:pt>
                <c:pt idx="48">
                  <c:v>1470</c:v>
                </c:pt>
                <c:pt idx="49">
                  <c:v>1500</c:v>
                </c:pt>
                <c:pt idx="50">
                  <c:v>1530</c:v>
                </c:pt>
                <c:pt idx="51">
                  <c:v>1560</c:v>
                </c:pt>
                <c:pt idx="52">
                  <c:v>1590</c:v>
                </c:pt>
                <c:pt idx="53">
                  <c:v>1620</c:v>
                </c:pt>
                <c:pt idx="54">
                  <c:v>1650</c:v>
                </c:pt>
                <c:pt idx="55">
                  <c:v>1680</c:v>
                </c:pt>
                <c:pt idx="56">
                  <c:v>1710</c:v>
                </c:pt>
                <c:pt idx="57">
                  <c:v>1740</c:v>
                </c:pt>
                <c:pt idx="58">
                  <c:v>1770</c:v>
                </c:pt>
                <c:pt idx="59">
                  <c:v>1800</c:v>
                </c:pt>
              </c:numCache>
            </c:numRef>
          </c:xVal>
          <c:yVal>
            <c:numRef>
              <c:f>'5% NaOH'!$E$2:$E$61</c:f>
              <c:numCache>
                <c:formatCode>General</c:formatCode>
                <c:ptCount val="60"/>
                <c:pt idx="0">
                  <c:v>3.09</c:v>
                </c:pt>
                <c:pt idx="1">
                  <c:v>3.1366666666666667</c:v>
                </c:pt>
                <c:pt idx="2">
                  <c:v>3.1333333333333329</c:v>
                </c:pt>
                <c:pt idx="3">
                  <c:v>3.1733333333333333</c:v>
                </c:pt>
                <c:pt idx="4">
                  <c:v>3.17</c:v>
                </c:pt>
                <c:pt idx="5">
                  <c:v>3.1633333333333336</c:v>
                </c:pt>
                <c:pt idx="6">
                  <c:v>3.2033333333333331</c:v>
                </c:pt>
                <c:pt idx="7">
                  <c:v>3.16</c:v>
                </c:pt>
                <c:pt idx="8">
                  <c:v>3.2066666666666666</c:v>
                </c:pt>
                <c:pt idx="9">
                  <c:v>3.1966666666666668</c:v>
                </c:pt>
                <c:pt idx="10">
                  <c:v>3.1533333333333338</c:v>
                </c:pt>
                <c:pt idx="11">
                  <c:v>3.2233333333333332</c:v>
                </c:pt>
                <c:pt idx="12">
                  <c:v>3.186666666666667</c:v>
                </c:pt>
                <c:pt idx="13">
                  <c:v>3.1966666666666668</c:v>
                </c:pt>
                <c:pt idx="14">
                  <c:v>3.1700000000000004</c:v>
                </c:pt>
                <c:pt idx="15">
                  <c:v>3.1866666666666661</c:v>
                </c:pt>
                <c:pt idx="16">
                  <c:v>3.2033333333333331</c:v>
                </c:pt>
                <c:pt idx="17">
                  <c:v>3.2133333333333334</c:v>
                </c:pt>
                <c:pt idx="18">
                  <c:v>3.2166666666666668</c:v>
                </c:pt>
                <c:pt idx="19">
                  <c:v>3.2133333333333334</c:v>
                </c:pt>
                <c:pt idx="20">
                  <c:v>3.2433333333333336</c:v>
                </c:pt>
                <c:pt idx="21">
                  <c:v>3.2033333333333331</c:v>
                </c:pt>
                <c:pt idx="22">
                  <c:v>3.2133333333333334</c:v>
                </c:pt>
                <c:pt idx="23">
                  <c:v>3.2033333333333331</c:v>
                </c:pt>
                <c:pt idx="24">
                  <c:v>3.2133333333333329</c:v>
                </c:pt>
                <c:pt idx="25">
                  <c:v>3.2300000000000004</c:v>
                </c:pt>
                <c:pt idx="26">
                  <c:v>3.2466666666666666</c:v>
                </c:pt>
                <c:pt idx="27">
                  <c:v>3.2033333333333331</c:v>
                </c:pt>
                <c:pt idx="28">
                  <c:v>3.2366666666666668</c:v>
                </c:pt>
                <c:pt idx="29">
                  <c:v>3.2766666666666668</c:v>
                </c:pt>
                <c:pt idx="30">
                  <c:v>3.2666666666666662</c:v>
                </c:pt>
                <c:pt idx="31">
                  <c:v>3.2733333333333334</c:v>
                </c:pt>
                <c:pt idx="32">
                  <c:v>3.26</c:v>
                </c:pt>
                <c:pt idx="33">
                  <c:v>3.2733333333333334</c:v>
                </c:pt>
                <c:pt idx="34">
                  <c:v>3.2433333333333336</c:v>
                </c:pt>
                <c:pt idx="35">
                  <c:v>3.2533333333333334</c:v>
                </c:pt>
                <c:pt idx="36">
                  <c:v>3.2633333333333332</c:v>
                </c:pt>
                <c:pt idx="37">
                  <c:v>3.2300000000000004</c:v>
                </c:pt>
                <c:pt idx="38">
                  <c:v>3.27</c:v>
                </c:pt>
                <c:pt idx="39">
                  <c:v>3.2766666666666668</c:v>
                </c:pt>
                <c:pt idx="40">
                  <c:v>3.3200000000000003</c:v>
                </c:pt>
                <c:pt idx="41">
                  <c:v>3.2633333333333332</c:v>
                </c:pt>
                <c:pt idx="42">
                  <c:v>3.2600000000000002</c:v>
                </c:pt>
                <c:pt idx="43">
                  <c:v>3.31</c:v>
                </c:pt>
                <c:pt idx="44">
                  <c:v>3.27</c:v>
                </c:pt>
                <c:pt idx="45">
                  <c:v>3.2433333333333336</c:v>
                </c:pt>
                <c:pt idx="46">
                  <c:v>3.27</c:v>
                </c:pt>
                <c:pt idx="47">
                  <c:v>3.2733333333333334</c:v>
                </c:pt>
                <c:pt idx="48">
                  <c:v>3.28</c:v>
                </c:pt>
                <c:pt idx="49">
                  <c:v>3.25</c:v>
                </c:pt>
                <c:pt idx="50">
                  <c:v>3.2966666666666664</c:v>
                </c:pt>
                <c:pt idx="51">
                  <c:v>3.2900000000000005</c:v>
                </c:pt>
                <c:pt idx="52">
                  <c:v>3.2766666666666668</c:v>
                </c:pt>
                <c:pt idx="53">
                  <c:v>3.31</c:v>
                </c:pt>
                <c:pt idx="54">
                  <c:v>3.25</c:v>
                </c:pt>
                <c:pt idx="55">
                  <c:v>3.25</c:v>
                </c:pt>
                <c:pt idx="56">
                  <c:v>3.2900000000000005</c:v>
                </c:pt>
                <c:pt idx="57">
                  <c:v>3.2699999999999996</c:v>
                </c:pt>
                <c:pt idx="58">
                  <c:v>3.2699999999999996</c:v>
                </c:pt>
                <c:pt idx="59">
                  <c:v>3.2866666666666666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'1% NaOH'!$H$2</c:f>
              <c:strCache>
                <c:ptCount val="1"/>
                <c:pt idx="0">
                  <c:v>1% NaOH</c:v>
                </c:pt>
              </c:strCache>
            </c:strRef>
          </c:tx>
          <c:spPr>
            <a:ln w="28575">
              <a:noFill/>
            </a:ln>
          </c:spPr>
          <c:xVal>
            <c:numRef>
              <c:f>'1% NaOH'!$A$2:$A$61</c:f>
              <c:numCache>
                <c:formatCode>General</c:formatCode>
                <c:ptCount val="6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  <c:pt idx="40">
                  <c:v>1230</c:v>
                </c:pt>
                <c:pt idx="41">
                  <c:v>1260</c:v>
                </c:pt>
                <c:pt idx="42">
                  <c:v>1290</c:v>
                </c:pt>
                <c:pt idx="43">
                  <c:v>1320</c:v>
                </c:pt>
                <c:pt idx="44">
                  <c:v>1350</c:v>
                </c:pt>
                <c:pt idx="45">
                  <c:v>1380</c:v>
                </c:pt>
                <c:pt idx="46">
                  <c:v>1410</c:v>
                </c:pt>
                <c:pt idx="47">
                  <c:v>1440</c:v>
                </c:pt>
                <c:pt idx="48">
                  <c:v>1470</c:v>
                </c:pt>
                <c:pt idx="49">
                  <c:v>1500</c:v>
                </c:pt>
                <c:pt idx="50">
                  <c:v>1530</c:v>
                </c:pt>
                <c:pt idx="51">
                  <c:v>1560</c:v>
                </c:pt>
                <c:pt idx="52">
                  <c:v>1590</c:v>
                </c:pt>
                <c:pt idx="53">
                  <c:v>1620</c:v>
                </c:pt>
                <c:pt idx="54">
                  <c:v>1650</c:v>
                </c:pt>
                <c:pt idx="55">
                  <c:v>1680</c:v>
                </c:pt>
                <c:pt idx="56">
                  <c:v>1710</c:v>
                </c:pt>
                <c:pt idx="57">
                  <c:v>1740</c:v>
                </c:pt>
                <c:pt idx="58">
                  <c:v>1770</c:v>
                </c:pt>
                <c:pt idx="59">
                  <c:v>1800</c:v>
                </c:pt>
              </c:numCache>
            </c:numRef>
          </c:xVal>
          <c:yVal>
            <c:numRef>
              <c:f>'1% NaOH'!$E$2:$E$61</c:f>
              <c:numCache>
                <c:formatCode>General</c:formatCode>
                <c:ptCount val="60"/>
                <c:pt idx="0">
                  <c:v>4.1433333333333335</c:v>
                </c:pt>
                <c:pt idx="1">
                  <c:v>4.0533333333333337</c:v>
                </c:pt>
                <c:pt idx="2">
                  <c:v>4.1099999999999994</c:v>
                </c:pt>
                <c:pt idx="3">
                  <c:v>4.1000000000000005</c:v>
                </c:pt>
                <c:pt idx="4">
                  <c:v>4.1533333333333333</c:v>
                </c:pt>
                <c:pt idx="5">
                  <c:v>4.2366666666666664</c:v>
                </c:pt>
                <c:pt idx="6">
                  <c:v>4.0566666666666666</c:v>
                </c:pt>
                <c:pt idx="7">
                  <c:v>4.1500000000000004</c:v>
                </c:pt>
                <c:pt idx="8">
                  <c:v>4.246666666666667</c:v>
                </c:pt>
                <c:pt idx="9">
                  <c:v>4.09</c:v>
                </c:pt>
                <c:pt idx="10">
                  <c:v>4.12</c:v>
                </c:pt>
                <c:pt idx="11">
                  <c:v>4.1466666666666665</c:v>
                </c:pt>
                <c:pt idx="12">
                  <c:v>4.206666666666667</c:v>
                </c:pt>
                <c:pt idx="13">
                  <c:v>4.1833333333333336</c:v>
                </c:pt>
                <c:pt idx="14">
                  <c:v>4.253333333333333</c:v>
                </c:pt>
                <c:pt idx="15">
                  <c:v>4.3133333333333335</c:v>
                </c:pt>
                <c:pt idx="16">
                  <c:v>4.18</c:v>
                </c:pt>
                <c:pt idx="17">
                  <c:v>4.1100000000000003</c:v>
                </c:pt>
                <c:pt idx="18">
                  <c:v>4.1933333333333334</c:v>
                </c:pt>
                <c:pt idx="19">
                  <c:v>4.22</c:v>
                </c:pt>
                <c:pt idx="20">
                  <c:v>4.13</c:v>
                </c:pt>
                <c:pt idx="21">
                  <c:v>4.07</c:v>
                </c:pt>
                <c:pt idx="22">
                  <c:v>4.0366666666666662</c:v>
                </c:pt>
                <c:pt idx="23">
                  <c:v>4.0999999999999996</c:v>
                </c:pt>
                <c:pt idx="24">
                  <c:v>4.2</c:v>
                </c:pt>
                <c:pt idx="25">
                  <c:v>4.24</c:v>
                </c:pt>
                <c:pt idx="26">
                  <c:v>4.16</c:v>
                </c:pt>
                <c:pt idx="27">
                  <c:v>4.12</c:v>
                </c:pt>
                <c:pt idx="28">
                  <c:v>4.13</c:v>
                </c:pt>
                <c:pt idx="29">
                  <c:v>4.166666666666667</c:v>
                </c:pt>
                <c:pt idx="30">
                  <c:v>4.1933333333333334</c:v>
                </c:pt>
                <c:pt idx="31">
                  <c:v>4.1133333333333333</c:v>
                </c:pt>
                <c:pt idx="32">
                  <c:v>4.1733333333333329</c:v>
                </c:pt>
                <c:pt idx="33">
                  <c:v>4.2033333333333331</c:v>
                </c:pt>
                <c:pt idx="34">
                  <c:v>4.1933333333333334</c:v>
                </c:pt>
                <c:pt idx="35">
                  <c:v>4.083333333333333</c:v>
                </c:pt>
                <c:pt idx="36">
                  <c:v>4.0799999999999992</c:v>
                </c:pt>
                <c:pt idx="37">
                  <c:v>4.2233333333333336</c:v>
                </c:pt>
                <c:pt idx="38">
                  <c:v>4.1766666666666667</c:v>
                </c:pt>
                <c:pt idx="39">
                  <c:v>4.206666666666667</c:v>
                </c:pt>
                <c:pt idx="40">
                  <c:v>4.083333333333333</c:v>
                </c:pt>
                <c:pt idx="41">
                  <c:v>4.1333333333333337</c:v>
                </c:pt>
                <c:pt idx="42">
                  <c:v>4.1733333333333329</c:v>
                </c:pt>
                <c:pt idx="43">
                  <c:v>4.18</c:v>
                </c:pt>
                <c:pt idx="44">
                  <c:v>4.1466666666666665</c:v>
                </c:pt>
                <c:pt idx="45">
                  <c:v>4.1133333333333333</c:v>
                </c:pt>
                <c:pt idx="46">
                  <c:v>4.18</c:v>
                </c:pt>
                <c:pt idx="47">
                  <c:v>4.126666666666666</c:v>
                </c:pt>
                <c:pt idx="48">
                  <c:v>4.166666666666667</c:v>
                </c:pt>
                <c:pt idx="49">
                  <c:v>4.0999999999999996</c:v>
                </c:pt>
                <c:pt idx="50">
                  <c:v>4.0799999999999992</c:v>
                </c:pt>
                <c:pt idx="51">
                  <c:v>4.0633333333333335</c:v>
                </c:pt>
                <c:pt idx="52">
                  <c:v>4.1833333333333336</c:v>
                </c:pt>
                <c:pt idx="53">
                  <c:v>4.1800000000000006</c:v>
                </c:pt>
                <c:pt idx="54">
                  <c:v>4.166666666666667</c:v>
                </c:pt>
                <c:pt idx="55">
                  <c:v>4.2466666666666661</c:v>
                </c:pt>
                <c:pt idx="56">
                  <c:v>4.1433333333333335</c:v>
                </c:pt>
                <c:pt idx="57">
                  <c:v>4.243666666666666</c:v>
                </c:pt>
                <c:pt idx="58">
                  <c:v>4.1633333333333331</c:v>
                </c:pt>
                <c:pt idx="59">
                  <c:v>4.0633333333333335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'Alkali Lignin'!$H$2</c:f>
              <c:strCache>
                <c:ptCount val="1"/>
                <c:pt idx="0">
                  <c:v>WSAE</c:v>
                </c:pt>
              </c:strCache>
            </c:strRef>
          </c:tx>
          <c:spPr>
            <a:ln w="28575">
              <a:noFill/>
            </a:ln>
          </c:spPr>
          <c:xVal>
            <c:numRef>
              <c:f>'Alkali Lignin'!$A$2:$A$61</c:f>
              <c:numCache>
                <c:formatCode>General</c:formatCode>
                <c:ptCount val="6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  <c:pt idx="40">
                  <c:v>1230</c:v>
                </c:pt>
                <c:pt idx="41">
                  <c:v>1260</c:v>
                </c:pt>
                <c:pt idx="42">
                  <c:v>1290</c:v>
                </c:pt>
                <c:pt idx="43">
                  <c:v>1320</c:v>
                </c:pt>
                <c:pt idx="44">
                  <c:v>1350</c:v>
                </c:pt>
                <c:pt idx="45">
                  <c:v>1380</c:v>
                </c:pt>
                <c:pt idx="46">
                  <c:v>1410</c:v>
                </c:pt>
                <c:pt idx="47">
                  <c:v>1440</c:v>
                </c:pt>
                <c:pt idx="48">
                  <c:v>1470</c:v>
                </c:pt>
                <c:pt idx="49">
                  <c:v>1500</c:v>
                </c:pt>
                <c:pt idx="50">
                  <c:v>1530</c:v>
                </c:pt>
                <c:pt idx="51">
                  <c:v>1560</c:v>
                </c:pt>
                <c:pt idx="52">
                  <c:v>1590</c:v>
                </c:pt>
                <c:pt idx="53">
                  <c:v>1620</c:v>
                </c:pt>
                <c:pt idx="54">
                  <c:v>1650</c:v>
                </c:pt>
                <c:pt idx="55">
                  <c:v>1680</c:v>
                </c:pt>
                <c:pt idx="56">
                  <c:v>1710</c:v>
                </c:pt>
                <c:pt idx="57">
                  <c:v>1740</c:v>
                </c:pt>
                <c:pt idx="58">
                  <c:v>1770</c:v>
                </c:pt>
                <c:pt idx="59">
                  <c:v>1800</c:v>
                </c:pt>
              </c:numCache>
            </c:numRef>
          </c:xVal>
          <c:yVal>
            <c:numRef>
              <c:f>'Alkali Lignin'!$E$2:$E$61</c:f>
              <c:numCache>
                <c:formatCode>General</c:formatCode>
                <c:ptCount val="60"/>
                <c:pt idx="0">
                  <c:v>3.4466666666666668</c:v>
                </c:pt>
                <c:pt idx="1">
                  <c:v>3.51</c:v>
                </c:pt>
                <c:pt idx="2">
                  <c:v>3.59</c:v>
                </c:pt>
                <c:pt idx="3">
                  <c:v>3.5766666666666667</c:v>
                </c:pt>
                <c:pt idx="4">
                  <c:v>3.8066666666666666</c:v>
                </c:pt>
                <c:pt idx="5">
                  <c:v>3.8566666666666669</c:v>
                </c:pt>
                <c:pt idx="6">
                  <c:v>3.9866666666666668</c:v>
                </c:pt>
                <c:pt idx="7">
                  <c:v>3.9499999999999997</c:v>
                </c:pt>
                <c:pt idx="8">
                  <c:v>3.99</c:v>
                </c:pt>
                <c:pt idx="9">
                  <c:v>3.94</c:v>
                </c:pt>
                <c:pt idx="10">
                  <c:v>3.97</c:v>
                </c:pt>
                <c:pt idx="11">
                  <c:v>3.94</c:v>
                </c:pt>
                <c:pt idx="12">
                  <c:v>3.9466666666666668</c:v>
                </c:pt>
                <c:pt idx="13">
                  <c:v>3.8966666666666665</c:v>
                </c:pt>
                <c:pt idx="14">
                  <c:v>3.94</c:v>
                </c:pt>
                <c:pt idx="15">
                  <c:v>3.9166666666666665</c:v>
                </c:pt>
                <c:pt idx="16">
                  <c:v>3.97</c:v>
                </c:pt>
                <c:pt idx="17">
                  <c:v>3.8933333333333331</c:v>
                </c:pt>
                <c:pt idx="18">
                  <c:v>3.9233333333333333</c:v>
                </c:pt>
                <c:pt idx="19">
                  <c:v>3.9433333333333334</c:v>
                </c:pt>
                <c:pt idx="20">
                  <c:v>3.9766666666666666</c:v>
                </c:pt>
                <c:pt idx="21">
                  <c:v>3.9933333333333336</c:v>
                </c:pt>
                <c:pt idx="22">
                  <c:v>3.9933333333333336</c:v>
                </c:pt>
                <c:pt idx="23">
                  <c:v>3.99</c:v>
                </c:pt>
                <c:pt idx="24">
                  <c:v>3.9766666666666666</c:v>
                </c:pt>
                <c:pt idx="25">
                  <c:v>4.0199999999999996</c:v>
                </c:pt>
                <c:pt idx="26">
                  <c:v>3.9766666666666666</c:v>
                </c:pt>
                <c:pt idx="27">
                  <c:v>3.9966666666666661</c:v>
                </c:pt>
                <c:pt idx="28">
                  <c:v>3.9866666666666664</c:v>
                </c:pt>
                <c:pt idx="29">
                  <c:v>3.9833333333333329</c:v>
                </c:pt>
                <c:pt idx="30">
                  <c:v>4.0466666666666669</c:v>
                </c:pt>
                <c:pt idx="31">
                  <c:v>4.03</c:v>
                </c:pt>
                <c:pt idx="32">
                  <c:v>4.0366666666666671</c:v>
                </c:pt>
                <c:pt idx="33">
                  <c:v>4.0166666666666666</c:v>
                </c:pt>
                <c:pt idx="34">
                  <c:v>4.0733333333333333</c:v>
                </c:pt>
                <c:pt idx="35">
                  <c:v>4.0166666666666666</c:v>
                </c:pt>
                <c:pt idx="36">
                  <c:v>3.9466666666666668</c:v>
                </c:pt>
                <c:pt idx="37">
                  <c:v>4.0199999999999996</c:v>
                </c:pt>
                <c:pt idx="38">
                  <c:v>4.0133333333333328</c:v>
                </c:pt>
                <c:pt idx="39">
                  <c:v>4.0533333333333337</c:v>
                </c:pt>
                <c:pt idx="40">
                  <c:v>3.99</c:v>
                </c:pt>
                <c:pt idx="41">
                  <c:v>4.0166666666666666</c:v>
                </c:pt>
                <c:pt idx="42">
                  <c:v>3.9599999999999995</c:v>
                </c:pt>
                <c:pt idx="43">
                  <c:v>3.9866666666666664</c:v>
                </c:pt>
                <c:pt idx="44">
                  <c:v>3.9666666666666668</c:v>
                </c:pt>
                <c:pt idx="45">
                  <c:v>4.0933333333333337</c:v>
                </c:pt>
                <c:pt idx="46">
                  <c:v>4.04</c:v>
                </c:pt>
                <c:pt idx="47">
                  <c:v>4.0333333333333332</c:v>
                </c:pt>
                <c:pt idx="48">
                  <c:v>4.0266666666666664</c:v>
                </c:pt>
                <c:pt idx="49">
                  <c:v>4.0633333333333335</c:v>
                </c:pt>
                <c:pt idx="50">
                  <c:v>4.086666666666666</c:v>
                </c:pt>
                <c:pt idx="51">
                  <c:v>4.03</c:v>
                </c:pt>
                <c:pt idx="52">
                  <c:v>4.0599999999999996</c:v>
                </c:pt>
                <c:pt idx="53">
                  <c:v>4.0233333333333334</c:v>
                </c:pt>
                <c:pt idx="54">
                  <c:v>4.1100000000000003</c:v>
                </c:pt>
                <c:pt idx="55">
                  <c:v>4.0633333333333335</c:v>
                </c:pt>
                <c:pt idx="56">
                  <c:v>4.0866666666666669</c:v>
                </c:pt>
                <c:pt idx="57">
                  <c:v>4.12</c:v>
                </c:pt>
                <c:pt idx="58">
                  <c:v>4.0233333333333325</c:v>
                </c:pt>
                <c:pt idx="59">
                  <c:v>4.0599999999999996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311232"/>
        <c:axId val="101313152"/>
      </c:scatterChart>
      <c:valAx>
        <c:axId val="101311232"/>
        <c:scaling>
          <c:orientation val="minMax"/>
          <c:max val="18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low"/>
        <c:txPr>
          <a:bodyPr/>
          <a:lstStyle/>
          <a:p>
            <a:pPr>
              <a:defRPr sz="1400" baseline="0"/>
            </a:pPr>
            <a:endParaRPr lang="en-US"/>
          </a:p>
        </c:txPr>
        <c:crossAx val="101313152"/>
        <c:crosses val="autoZero"/>
        <c:crossBetween val="midCat"/>
      </c:valAx>
      <c:valAx>
        <c:axId val="101313152"/>
        <c:scaling>
          <c:orientation val="minMax"/>
          <c:min val="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3112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559432289450436"/>
          <c:y val="0.26204368876201234"/>
          <c:w val="0.13610644882090581"/>
          <c:h val="0.55726113917035269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Behavior of Fouling in WSAE </a:t>
            </a:r>
            <a:r>
              <a:rPr lang="en-US" baseline="0"/>
              <a:t>Electrolysis 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07289422551896E-2"/>
          <c:y val="0.11087630844563402"/>
          <c:w val="0.75347672744123173"/>
          <c:h val="0.7476700590291826"/>
        </c:manualLayout>
      </c:layout>
      <c:scatterChart>
        <c:scatterStyle val="lineMarker"/>
        <c:varyColors val="0"/>
        <c:ser>
          <c:idx val="0"/>
          <c:order val="0"/>
          <c:tx>
            <c:strRef>
              <c:f>'Fouling Behavior'!$B$1</c:f>
              <c:strCache>
                <c:ptCount val="1"/>
                <c:pt idx="0">
                  <c:v>Fresh WSAE, Clean Electrodes</c:v>
                </c:pt>
              </c:strCache>
            </c:strRef>
          </c:tx>
          <c:spPr>
            <a:ln w="28575">
              <a:noFill/>
            </a:ln>
          </c:spPr>
          <c:xVal>
            <c:numRef>
              <c:f>'Fouling Behavior'!$A$2:$A$61</c:f>
              <c:numCache>
                <c:formatCode>General</c:formatCode>
                <c:ptCount val="6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  <c:pt idx="40">
                  <c:v>1230</c:v>
                </c:pt>
                <c:pt idx="41">
                  <c:v>1260</c:v>
                </c:pt>
                <c:pt idx="42">
                  <c:v>1290</c:v>
                </c:pt>
                <c:pt idx="43">
                  <c:v>1320</c:v>
                </c:pt>
                <c:pt idx="44">
                  <c:v>1350</c:v>
                </c:pt>
                <c:pt idx="45">
                  <c:v>1380</c:v>
                </c:pt>
                <c:pt idx="46">
                  <c:v>1410</c:v>
                </c:pt>
                <c:pt idx="47">
                  <c:v>1440</c:v>
                </c:pt>
                <c:pt idx="48">
                  <c:v>1470</c:v>
                </c:pt>
                <c:pt idx="49">
                  <c:v>1500</c:v>
                </c:pt>
                <c:pt idx="50">
                  <c:v>1530</c:v>
                </c:pt>
                <c:pt idx="51">
                  <c:v>1560</c:v>
                </c:pt>
                <c:pt idx="52">
                  <c:v>1590</c:v>
                </c:pt>
                <c:pt idx="53">
                  <c:v>1620</c:v>
                </c:pt>
                <c:pt idx="54">
                  <c:v>1650</c:v>
                </c:pt>
                <c:pt idx="55">
                  <c:v>1680</c:v>
                </c:pt>
                <c:pt idx="56">
                  <c:v>1710</c:v>
                </c:pt>
                <c:pt idx="57">
                  <c:v>1740</c:v>
                </c:pt>
                <c:pt idx="58">
                  <c:v>1770</c:v>
                </c:pt>
                <c:pt idx="59">
                  <c:v>1800</c:v>
                </c:pt>
              </c:numCache>
            </c:numRef>
          </c:xVal>
          <c:yVal>
            <c:numRef>
              <c:f>'Fouling Behavior'!$B$2:$B$61</c:f>
              <c:numCache>
                <c:formatCode>General</c:formatCode>
                <c:ptCount val="60"/>
                <c:pt idx="0">
                  <c:v>2.79</c:v>
                </c:pt>
                <c:pt idx="1">
                  <c:v>2.94</c:v>
                </c:pt>
                <c:pt idx="2">
                  <c:v>3.03</c:v>
                </c:pt>
                <c:pt idx="3">
                  <c:v>3.14</c:v>
                </c:pt>
                <c:pt idx="4">
                  <c:v>3.87</c:v>
                </c:pt>
                <c:pt idx="5">
                  <c:v>3.81</c:v>
                </c:pt>
                <c:pt idx="6">
                  <c:v>4</c:v>
                </c:pt>
                <c:pt idx="7">
                  <c:v>3.92</c:v>
                </c:pt>
                <c:pt idx="8">
                  <c:v>4</c:v>
                </c:pt>
                <c:pt idx="9">
                  <c:v>3.99</c:v>
                </c:pt>
                <c:pt idx="10">
                  <c:v>3.95</c:v>
                </c:pt>
                <c:pt idx="11">
                  <c:v>3.87</c:v>
                </c:pt>
                <c:pt idx="12">
                  <c:v>3.9</c:v>
                </c:pt>
                <c:pt idx="13">
                  <c:v>3.85</c:v>
                </c:pt>
                <c:pt idx="14">
                  <c:v>3.87</c:v>
                </c:pt>
                <c:pt idx="15">
                  <c:v>3.89</c:v>
                </c:pt>
                <c:pt idx="16">
                  <c:v>3.97</c:v>
                </c:pt>
                <c:pt idx="17">
                  <c:v>3.89</c:v>
                </c:pt>
                <c:pt idx="18">
                  <c:v>3.97</c:v>
                </c:pt>
                <c:pt idx="19">
                  <c:v>4</c:v>
                </c:pt>
                <c:pt idx="20">
                  <c:v>3.91</c:v>
                </c:pt>
                <c:pt idx="21">
                  <c:v>4.0199999999999996</c:v>
                </c:pt>
                <c:pt idx="22">
                  <c:v>3.96</c:v>
                </c:pt>
                <c:pt idx="23">
                  <c:v>4.01</c:v>
                </c:pt>
                <c:pt idx="24">
                  <c:v>3.91</c:v>
                </c:pt>
                <c:pt idx="25">
                  <c:v>4.03</c:v>
                </c:pt>
                <c:pt idx="26">
                  <c:v>4</c:v>
                </c:pt>
                <c:pt idx="27">
                  <c:v>3.99</c:v>
                </c:pt>
                <c:pt idx="28">
                  <c:v>4.01</c:v>
                </c:pt>
                <c:pt idx="29">
                  <c:v>3.94</c:v>
                </c:pt>
                <c:pt idx="30">
                  <c:v>3.95</c:v>
                </c:pt>
                <c:pt idx="31">
                  <c:v>4.05</c:v>
                </c:pt>
                <c:pt idx="32">
                  <c:v>4</c:v>
                </c:pt>
                <c:pt idx="33">
                  <c:v>4.08</c:v>
                </c:pt>
                <c:pt idx="34">
                  <c:v>4.01</c:v>
                </c:pt>
                <c:pt idx="35">
                  <c:v>4.07</c:v>
                </c:pt>
                <c:pt idx="36">
                  <c:v>3.83</c:v>
                </c:pt>
                <c:pt idx="37">
                  <c:v>3.96</c:v>
                </c:pt>
                <c:pt idx="38">
                  <c:v>4.04</c:v>
                </c:pt>
                <c:pt idx="39">
                  <c:v>4.08</c:v>
                </c:pt>
                <c:pt idx="40">
                  <c:v>4</c:v>
                </c:pt>
                <c:pt idx="41">
                  <c:v>4.04</c:v>
                </c:pt>
                <c:pt idx="42">
                  <c:v>3.92</c:v>
                </c:pt>
                <c:pt idx="43">
                  <c:v>3.9</c:v>
                </c:pt>
                <c:pt idx="44">
                  <c:v>3.97</c:v>
                </c:pt>
                <c:pt idx="45">
                  <c:v>4.0999999999999996</c:v>
                </c:pt>
                <c:pt idx="46">
                  <c:v>4.08</c:v>
                </c:pt>
                <c:pt idx="47">
                  <c:v>3.94</c:v>
                </c:pt>
                <c:pt idx="48">
                  <c:v>3.94</c:v>
                </c:pt>
                <c:pt idx="49">
                  <c:v>4.16</c:v>
                </c:pt>
                <c:pt idx="50">
                  <c:v>3.96</c:v>
                </c:pt>
                <c:pt idx="51">
                  <c:v>4.05</c:v>
                </c:pt>
                <c:pt idx="52">
                  <c:v>4.0199999999999996</c:v>
                </c:pt>
                <c:pt idx="53">
                  <c:v>4.07</c:v>
                </c:pt>
                <c:pt idx="54">
                  <c:v>4.12</c:v>
                </c:pt>
                <c:pt idx="55">
                  <c:v>3.96</c:v>
                </c:pt>
                <c:pt idx="56">
                  <c:v>4.1100000000000003</c:v>
                </c:pt>
                <c:pt idx="57">
                  <c:v>4.0999999999999996</c:v>
                </c:pt>
                <c:pt idx="58">
                  <c:v>3.99</c:v>
                </c:pt>
                <c:pt idx="59">
                  <c:v>3.96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'Fouling Behavior'!$C$1</c:f>
              <c:strCache>
                <c:ptCount val="1"/>
                <c:pt idx="0">
                  <c:v>Old WSAE, Dirty Electrodes</c:v>
                </c:pt>
              </c:strCache>
            </c:strRef>
          </c:tx>
          <c:spPr>
            <a:ln w="28575">
              <a:noFill/>
            </a:ln>
          </c:spPr>
          <c:xVal>
            <c:numRef>
              <c:f>'Fouling Behavior'!$A$2:$A$61</c:f>
              <c:numCache>
                <c:formatCode>General</c:formatCode>
                <c:ptCount val="6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  <c:pt idx="40">
                  <c:v>1230</c:v>
                </c:pt>
                <c:pt idx="41">
                  <c:v>1260</c:v>
                </c:pt>
                <c:pt idx="42">
                  <c:v>1290</c:v>
                </c:pt>
                <c:pt idx="43">
                  <c:v>1320</c:v>
                </c:pt>
                <c:pt idx="44">
                  <c:v>1350</c:v>
                </c:pt>
                <c:pt idx="45">
                  <c:v>1380</c:v>
                </c:pt>
                <c:pt idx="46">
                  <c:v>1410</c:v>
                </c:pt>
                <c:pt idx="47">
                  <c:v>1440</c:v>
                </c:pt>
                <c:pt idx="48">
                  <c:v>1470</c:v>
                </c:pt>
                <c:pt idx="49">
                  <c:v>1500</c:v>
                </c:pt>
                <c:pt idx="50">
                  <c:v>1530</c:v>
                </c:pt>
                <c:pt idx="51">
                  <c:v>1560</c:v>
                </c:pt>
                <c:pt idx="52">
                  <c:v>1590</c:v>
                </c:pt>
                <c:pt idx="53">
                  <c:v>1620</c:v>
                </c:pt>
                <c:pt idx="54">
                  <c:v>1650</c:v>
                </c:pt>
                <c:pt idx="55">
                  <c:v>1680</c:v>
                </c:pt>
                <c:pt idx="56">
                  <c:v>1710</c:v>
                </c:pt>
                <c:pt idx="57">
                  <c:v>1740</c:v>
                </c:pt>
                <c:pt idx="58">
                  <c:v>1770</c:v>
                </c:pt>
                <c:pt idx="59">
                  <c:v>1800</c:v>
                </c:pt>
              </c:numCache>
            </c:numRef>
          </c:xVal>
          <c:yVal>
            <c:numRef>
              <c:f>'Fouling Behavior'!$C$2:$C$61</c:f>
              <c:numCache>
                <c:formatCode>General</c:formatCode>
                <c:ptCount val="60"/>
                <c:pt idx="0">
                  <c:v>3.85</c:v>
                </c:pt>
                <c:pt idx="1">
                  <c:v>3.77</c:v>
                </c:pt>
                <c:pt idx="2">
                  <c:v>3.93</c:v>
                </c:pt>
                <c:pt idx="3">
                  <c:v>3.78</c:v>
                </c:pt>
                <c:pt idx="4">
                  <c:v>3.78</c:v>
                </c:pt>
                <c:pt idx="5">
                  <c:v>3.92</c:v>
                </c:pt>
                <c:pt idx="6">
                  <c:v>3.95</c:v>
                </c:pt>
                <c:pt idx="7">
                  <c:v>3.96</c:v>
                </c:pt>
                <c:pt idx="8">
                  <c:v>3.98</c:v>
                </c:pt>
                <c:pt idx="9">
                  <c:v>3.91</c:v>
                </c:pt>
                <c:pt idx="10">
                  <c:v>3.99</c:v>
                </c:pt>
                <c:pt idx="11">
                  <c:v>3.95</c:v>
                </c:pt>
                <c:pt idx="12">
                  <c:v>3.95</c:v>
                </c:pt>
                <c:pt idx="13">
                  <c:v>4.01</c:v>
                </c:pt>
                <c:pt idx="14">
                  <c:v>3.99</c:v>
                </c:pt>
                <c:pt idx="15">
                  <c:v>3.94</c:v>
                </c:pt>
                <c:pt idx="16">
                  <c:v>3.94</c:v>
                </c:pt>
                <c:pt idx="17">
                  <c:v>3.92</c:v>
                </c:pt>
                <c:pt idx="18">
                  <c:v>3.93</c:v>
                </c:pt>
                <c:pt idx="19">
                  <c:v>3.92</c:v>
                </c:pt>
                <c:pt idx="20">
                  <c:v>4.03</c:v>
                </c:pt>
                <c:pt idx="21">
                  <c:v>4</c:v>
                </c:pt>
                <c:pt idx="22">
                  <c:v>3.99</c:v>
                </c:pt>
                <c:pt idx="23">
                  <c:v>4.0599999999999996</c:v>
                </c:pt>
                <c:pt idx="24">
                  <c:v>3.99</c:v>
                </c:pt>
                <c:pt idx="25">
                  <c:v>3.97</c:v>
                </c:pt>
                <c:pt idx="26">
                  <c:v>4.04</c:v>
                </c:pt>
                <c:pt idx="27">
                  <c:v>4.05</c:v>
                </c:pt>
                <c:pt idx="28">
                  <c:v>4.05</c:v>
                </c:pt>
                <c:pt idx="29">
                  <c:v>4.07</c:v>
                </c:pt>
                <c:pt idx="30">
                  <c:v>4.08</c:v>
                </c:pt>
                <c:pt idx="31">
                  <c:v>4.0599999999999996</c:v>
                </c:pt>
                <c:pt idx="32">
                  <c:v>4.12</c:v>
                </c:pt>
                <c:pt idx="33">
                  <c:v>3.97</c:v>
                </c:pt>
                <c:pt idx="34">
                  <c:v>4.18</c:v>
                </c:pt>
                <c:pt idx="35">
                  <c:v>3.98</c:v>
                </c:pt>
                <c:pt idx="36">
                  <c:v>3.99</c:v>
                </c:pt>
                <c:pt idx="37">
                  <c:v>4.04</c:v>
                </c:pt>
                <c:pt idx="38">
                  <c:v>4.09</c:v>
                </c:pt>
                <c:pt idx="39">
                  <c:v>4.05</c:v>
                </c:pt>
                <c:pt idx="40">
                  <c:v>4.07</c:v>
                </c:pt>
                <c:pt idx="41">
                  <c:v>3.99</c:v>
                </c:pt>
                <c:pt idx="42">
                  <c:v>3.96</c:v>
                </c:pt>
                <c:pt idx="43">
                  <c:v>4.12</c:v>
                </c:pt>
                <c:pt idx="44">
                  <c:v>3.96</c:v>
                </c:pt>
                <c:pt idx="45">
                  <c:v>4.2</c:v>
                </c:pt>
                <c:pt idx="46">
                  <c:v>4.04</c:v>
                </c:pt>
                <c:pt idx="47">
                  <c:v>4.17</c:v>
                </c:pt>
                <c:pt idx="48">
                  <c:v>4.13</c:v>
                </c:pt>
                <c:pt idx="49">
                  <c:v>3.98</c:v>
                </c:pt>
                <c:pt idx="50">
                  <c:v>4.08</c:v>
                </c:pt>
                <c:pt idx="51">
                  <c:v>4</c:v>
                </c:pt>
                <c:pt idx="52">
                  <c:v>4.0999999999999996</c:v>
                </c:pt>
                <c:pt idx="53">
                  <c:v>4.04</c:v>
                </c:pt>
                <c:pt idx="54">
                  <c:v>4.18</c:v>
                </c:pt>
                <c:pt idx="55">
                  <c:v>4.0599999999999996</c:v>
                </c:pt>
                <c:pt idx="56">
                  <c:v>4.05</c:v>
                </c:pt>
                <c:pt idx="57">
                  <c:v>4.0999999999999996</c:v>
                </c:pt>
                <c:pt idx="58">
                  <c:v>4.1399999999999997</c:v>
                </c:pt>
                <c:pt idx="59">
                  <c:v>4.1100000000000003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'Fouling Behavior'!$E$1</c:f>
              <c:strCache>
                <c:ptCount val="1"/>
                <c:pt idx="0">
                  <c:v>Fresh WSAE, Dirty Electrodes</c:v>
                </c:pt>
              </c:strCache>
            </c:strRef>
          </c:tx>
          <c:spPr>
            <a:ln w="28575">
              <a:noFill/>
            </a:ln>
          </c:spPr>
          <c:xVal>
            <c:numRef>
              <c:f>'Fouling Behavior'!$A$2:$A$61</c:f>
              <c:numCache>
                <c:formatCode>General</c:formatCode>
                <c:ptCount val="6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  <c:pt idx="40">
                  <c:v>1230</c:v>
                </c:pt>
                <c:pt idx="41">
                  <c:v>1260</c:v>
                </c:pt>
                <c:pt idx="42">
                  <c:v>1290</c:v>
                </c:pt>
                <c:pt idx="43">
                  <c:v>1320</c:v>
                </c:pt>
                <c:pt idx="44">
                  <c:v>1350</c:v>
                </c:pt>
                <c:pt idx="45">
                  <c:v>1380</c:v>
                </c:pt>
                <c:pt idx="46">
                  <c:v>1410</c:v>
                </c:pt>
                <c:pt idx="47">
                  <c:v>1440</c:v>
                </c:pt>
                <c:pt idx="48">
                  <c:v>1470</c:v>
                </c:pt>
                <c:pt idx="49">
                  <c:v>1500</c:v>
                </c:pt>
                <c:pt idx="50">
                  <c:v>1530</c:v>
                </c:pt>
                <c:pt idx="51">
                  <c:v>1560</c:v>
                </c:pt>
                <c:pt idx="52">
                  <c:v>1590</c:v>
                </c:pt>
                <c:pt idx="53">
                  <c:v>1620</c:v>
                </c:pt>
                <c:pt idx="54">
                  <c:v>1650</c:v>
                </c:pt>
                <c:pt idx="55">
                  <c:v>1680</c:v>
                </c:pt>
                <c:pt idx="56">
                  <c:v>1710</c:v>
                </c:pt>
                <c:pt idx="57">
                  <c:v>1740</c:v>
                </c:pt>
                <c:pt idx="58">
                  <c:v>1770</c:v>
                </c:pt>
                <c:pt idx="59">
                  <c:v>1800</c:v>
                </c:pt>
              </c:numCache>
            </c:numRef>
          </c:xVal>
          <c:yVal>
            <c:numRef>
              <c:f>'Fouling Behavior'!$E$2:$E$61</c:f>
              <c:numCache>
                <c:formatCode>General</c:formatCode>
                <c:ptCount val="60"/>
                <c:pt idx="0">
                  <c:v>3.87</c:v>
                </c:pt>
                <c:pt idx="1">
                  <c:v>3.89</c:v>
                </c:pt>
                <c:pt idx="2">
                  <c:v>3.81</c:v>
                </c:pt>
                <c:pt idx="3">
                  <c:v>3.89</c:v>
                </c:pt>
                <c:pt idx="4">
                  <c:v>3.91</c:v>
                </c:pt>
                <c:pt idx="5">
                  <c:v>3.94</c:v>
                </c:pt>
                <c:pt idx="6">
                  <c:v>4.05</c:v>
                </c:pt>
                <c:pt idx="7">
                  <c:v>4.0199999999999996</c:v>
                </c:pt>
                <c:pt idx="8">
                  <c:v>3.94</c:v>
                </c:pt>
                <c:pt idx="9">
                  <c:v>3.96</c:v>
                </c:pt>
                <c:pt idx="10">
                  <c:v>3.92</c:v>
                </c:pt>
                <c:pt idx="11">
                  <c:v>3.98</c:v>
                </c:pt>
                <c:pt idx="12">
                  <c:v>4.04</c:v>
                </c:pt>
                <c:pt idx="13">
                  <c:v>4.0199999999999996</c:v>
                </c:pt>
                <c:pt idx="14">
                  <c:v>4.0199999999999996</c:v>
                </c:pt>
                <c:pt idx="15">
                  <c:v>4.12</c:v>
                </c:pt>
                <c:pt idx="16">
                  <c:v>3.84</c:v>
                </c:pt>
                <c:pt idx="17">
                  <c:v>3.98</c:v>
                </c:pt>
                <c:pt idx="18">
                  <c:v>3.93</c:v>
                </c:pt>
                <c:pt idx="19">
                  <c:v>3.84</c:v>
                </c:pt>
                <c:pt idx="20">
                  <c:v>3.95</c:v>
                </c:pt>
                <c:pt idx="21">
                  <c:v>4.03</c:v>
                </c:pt>
                <c:pt idx="22">
                  <c:v>3.93</c:v>
                </c:pt>
                <c:pt idx="23">
                  <c:v>4</c:v>
                </c:pt>
                <c:pt idx="24">
                  <c:v>3.95</c:v>
                </c:pt>
                <c:pt idx="25">
                  <c:v>3.87</c:v>
                </c:pt>
                <c:pt idx="26">
                  <c:v>3.99</c:v>
                </c:pt>
                <c:pt idx="27">
                  <c:v>4.01</c:v>
                </c:pt>
                <c:pt idx="28">
                  <c:v>3.88</c:v>
                </c:pt>
                <c:pt idx="29">
                  <c:v>4.01</c:v>
                </c:pt>
                <c:pt idx="30">
                  <c:v>4.04</c:v>
                </c:pt>
                <c:pt idx="31">
                  <c:v>3.96</c:v>
                </c:pt>
                <c:pt idx="32">
                  <c:v>3.93</c:v>
                </c:pt>
                <c:pt idx="33">
                  <c:v>4.2</c:v>
                </c:pt>
                <c:pt idx="34">
                  <c:v>4.0599999999999996</c:v>
                </c:pt>
                <c:pt idx="35">
                  <c:v>4</c:v>
                </c:pt>
                <c:pt idx="36">
                  <c:v>4.0599999999999996</c:v>
                </c:pt>
                <c:pt idx="37">
                  <c:v>3.88</c:v>
                </c:pt>
                <c:pt idx="38">
                  <c:v>4.03</c:v>
                </c:pt>
                <c:pt idx="39">
                  <c:v>4.07</c:v>
                </c:pt>
                <c:pt idx="40">
                  <c:v>4.07</c:v>
                </c:pt>
                <c:pt idx="41">
                  <c:v>4.12</c:v>
                </c:pt>
                <c:pt idx="42">
                  <c:v>3.96</c:v>
                </c:pt>
                <c:pt idx="43">
                  <c:v>4.05</c:v>
                </c:pt>
                <c:pt idx="44">
                  <c:v>4.1100000000000003</c:v>
                </c:pt>
                <c:pt idx="45">
                  <c:v>4.05</c:v>
                </c:pt>
                <c:pt idx="46">
                  <c:v>4.12</c:v>
                </c:pt>
                <c:pt idx="47">
                  <c:v>4.01</c:v>
                </c:pt>
                <c:pt idx="48">
                  <c:v>4.0199999999999996</c:v>
                </c:pt>
                <c:pt idx="49">
                  <c:v>4.1399999999999997</c:v>
                </c:pt>
                <c:pt idx="50">
                  <c:v>4.05</c:v>
                </c:pt>
                <c:pt idx="51">
                  <c:v>4.13</c:v>
                </c:pt>
                <c:pt idx="52">
                  <c:v>4.04</c:v>
                </c:pt>
                <c:pt idx="53">
                  <c:v>4.0599999999999996</c:v>
                </c:pt>
                <c:pt idx="54">
                  <c:v>4.09</c:v>
                </c:pt>
                <c:pt idx="55">
                  <c:v>3.91</c:v>
                </c:pt>
                <c:pt idx="56">
                  <c:v>4.0599999999999996</c:v>
                </c:pt>
                <c:pt idx="57">
                  <c:v>4.12</c:v>
                </c:pt>
                <c:pt idx="58">
                  <c:v>4.0599999999999996</c:v>
                </c:pt>
                <c:pt idx="59">
                  <c:v>4.07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491840"/>
        <c:axId val="105498112"/>
      </c:scatterChart>
      <c:valAx>
        <c:axId val="105491840"/>
        <c:scaling>
          <c:orientation val="minMax"/>
          <c:max val="18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05498112"/>
        <c:crosses val="autoZero"/>
        <c:crossBetween val="midCat"/>
      </c:valAx>
      <c:valAx>
        <c:axId val="105498112"/>
        <c:scaling>
          <c:orientation val="minMax"/>
          <c:min val="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54918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422401928522426"/>
          <c:y val="0.26576826118079111"/>
          <c:w val="0.16843653046656848"/>
          <c:h val="0.36563090680858562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Behavior of Fouling in WSAE </a:t>
            </a:r>
            <a:r>
              <a:rPr lang="en-US" baseline="0"/>
              <a:t>Electrolysis 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07289422551896E-2"/>
          <c:y val="0.11087630844563402"/>
          <c:w val="0.75347672744123173"/>
          <c:h val="0.7476700590291826"/>
        </c:manualLayout>
      </c:layout>
      <c:scatterChart>
        <c:scatterStyle val="lineMarker"/>
        <c:varyColors val="0"/>
        <c:ser>
          <c:idx val="0"/>
          <c:order val="0"/>
          <c:tx>
            <c:strRef>
              <c:f>'Fouling Behavior'!$B$1</c:f>
              <c:strCache>
                <c:ptCount val="1"/>
                <c:pt idx="0">
                  <c:v>Fresh WSAE, Clean Electrodes</c:v>
                </c:pt>
              </c:strCache>
            </c:strRef>
          </c:tx>
          <c:spPr>
            <a:ln w="28575">
              <a:noFill/>
            </a:ln>
          </c:spPr>
          <c:xVal>
            <c:numRef>
              <c:f>'Fouling Behavior'!$A$2:$A$61</c:f>
              <c:numCache>
                <c:formatCode>General</c:formatCode>
                <c:ptCount val="6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  <c:pt idx="40">
                  <c:v>1230</c:v>
                </c:pt>
                <c:pt idx="41">
                  <c:v>1260</c:v>
                </c:pt>
                <c:pt idx="42">
                  <c:v>1290</c:v>
                </c:pt>
                <c:pt idx="43">
                  <c:v>1320</c:v>
                </c:pt>
                <c:pt idx="44">
                  <c:v>1350</c:v>
                </c:pt>
                <c:pt idx="45">
                  <c:v>1380</c:v>
                </c:pt>
                <c:pt idx="46">
                  <c:v>1410</c:v>
                </c:pt>
                <c:pt idx="47">
                  <c:v>1440</c:v>
                </c:pt>
                <c:pt idx="48">
                  <c:v>1470</c:v>
                </c:pt>
                <c:pt idx="49">
                  <c:v>1500</c:v>
                </c:pt>
                <c:pt idx="50">
                  <c:v>1530</c:v>
                </c:pt>
                <c:pt idx="51">
                  <c:v>1560</c:v>
                </c:pt>
                <c:pt idx="52">
                  <c:v>1590</c:v>
                </c:pt>
                <c:pt idx="53">
                  <c:v>1620</c:v>
                </c:pt>
                <c:pt idx="54">
                  <c:v>1650</c:v>
                </c:pt>
                <c:pt idx="55">
                  <c:v>1680</c:v>
                </c:pt>
                <c:pt idx="56">
                  <c:v>1710</c:v>
                </c:pt>
                <c:pt idx="57">
                  <c:v>1740</c:v>
                </c:pt>
                <c:pt idx="58">
                  <c:v>1770</c:v>
                </c:pt>
                <c:pt idx="59">
                  <c:v>1800</c:v>
                </c:pt>
              </c:numCache>
            </c:numRef>
          </c:xVal>
          <c:yVal>
            <c:numRef>
              <c:f>'Fouling Behavior'!$B$2:$B$61</c:f>
              <c:numCache>
                <c:formatCode>General</c:formatCode>
                <c:ptCount val="60"/>
                <c:pt idx="0">
                  <c:v>2.79</c:v>
                </c:pt>
                <c:pt idx="1">
                  <c:v>2.94</c:v>
                </c:pt>
                <c:pt idx="2">
                  <c:v>3.03</c:v>
                </c:pt>
                <c:pt idx="3">
                  <c:v>3.14</c:v>
                </c:pt>
                <c:pt idx="4">
                  <c:v>3.87</c:v>
                </c:pt>
                <c:pt idx="5">
                  <c:v>3.81</c:v>
                </c:pt>
                <c:pt idx="6">
                  <c:v>4</c:v>
                </c:pt>
                <c:pt idx="7">
                  <c:v>3.92</c:v>
                </c:pt>
                <c:pt idx="8">
                  <c:v>4</c:v>
                </c:pt>
                <c:pt idx="9">
                  <c:v>3.99</c:v>
                </c:pt>
                <c:pt idx="10">
                  <c:v>3.95</c:v>
                </c:pt>
                <c:pt idx="11">
                  <c:v>3.87</c:v>
                </c:pt>
                <c:pt idx="12">
                  <c:v>3.9</c:v>
                </c:pt>
                <c:pt idx="13">
                  <c:v>3.85</c:v>
                </c:pt>
                <c:pt idx="14">
                  <c:v>3.87</c:v>
                </c:pt>
                <c:pt idx="15">
                  <c:v>3.89</c:v>
                </c:pt>
                <c:pt idx="16">
                  <c:v>3.97</c:v>
                </c:pt>
                <c:pt idx="17">
                  <c:v>3.89</c:v>
                </c:pt>
                <c:pt idx="18">
                  <c:v>3.97</c:v>
                </c:pt>
                <c:pt idx="19">
                  <c:v>4</c:v>
                </c:pt>
                <c:pt idx="20">
                  <c:v>3.91</c:v>
                </c:pt>
                <c:pt idx="21">
                  <c:v>4.0199999999999996</c:v>
                </c:pt>
                <c:pt idx="22">
                  <c:v>3.96</c:v>
                </c:pt>
                <c:pt idx="23">
                  <c:v>4.01</c:v>
                </c:pt>
                <c:pt idx="24">
                  <c:v>3.91</c:v>
                </c:pt>
                <c:pt idx="25">
                  <c:v>4.03</c:v>
                </c:pt>
                <c:pt idx="26">
                  <c:v>4</c:v>
                </c:pt>
                <c:pt idx="27">
                  <c:v>3.99</c:v>
                </c:pt>
                <c:pt idx="28">
                  <c:v>4.01</c:v>
                </c:pt>
                <c:pt idx="29">
                  <c:v>3.94</c:v>
                </c:pt>
                <c:pt idx="30">
                  <c:v>3.95</c:v>
                </c:pt>
                <c:pt idx="31">
                  <c:v>4.05</c:v>
                </c:pt>
                <c:pt idx="32">
                  <c:v>4</c:v>
                </c:pt>
                <c:pt idx="33">
                  <c:v>4.08</c:v>
                </c:pt>
                <c:pt idx="34">
                  <c:v>4.01</c:v>
                </c:pt>
                <c:pt idx="35">
                  <c:v>4.07</c:v>
                </c:pt>
                <c:pt idx="36">
                  <c:v>3.83</c:v>
                </c:pt>
                <c:pt idx="37">
                  <c:v>3.96</c:v>
                </c:pt>
                <c:pt idx="38">
                  <c:v>4.04</c:v>
                </c:pt>
                <c:pt idx="39">
                  <c:v>4.08</c:v>
                </c:pt>
                <c:pt idx="40">
                  <c:v>4</c:v>
                </c:pt>
                <c:pt idx="41">
                  <c:v>4.04</c:v>
                </c:pt>
                <c:pt idx="42">
                  <c:v>3.92</c:v>
                </c:pt>
                <c:pt idx="43">
                  <c:v>3.9</c:v>
                </c:pt>
                <c:pt idx="44">
                  <c:v>3.97</c:v>
                </c:pt>
                <c:pt idx="45">
                  <c:v>4.0999999999999996</c:v>
                </c:pt>
                <c:pt idx="46">
                  <c:v>4.08</c:v>
                </c:pt>
                <c:pt idx="47">
                  <c:v>3.94</c:v>
                </c:pt>
                <c:pt idx="48">
                  <c:v>3.94</c:v>
                </c:pt>
                <c:pt idx="49">
                  <c:v>4.16</c:v>
                </c:pt>
                <c:pt idx="50">
                  <c:v>3.96</c:v>
                </c:pt>
                <c:pt idx="51">
                  <c:v>4.05</c:v>
                </c:pt>
                <c:pt idx="52">
                  <c:v>4.0199999999999996</c:v>
                </c:pt>
                <c:pt idx="53">
                  <c:v>4.07</c:v>
                </c:pt>
                <c:pt idx="54">
                  <c:v>4.12</c:v>
                </c:pt>
                <c:pt idx="55">
                  <c:v>3.96</c:v>
                </c:pt>
                <c:pt idx="56">
                  <c:v>4.1100000000000003</c:v>
                </c:pt>
                <c:pt idx="57">
                  <c:v>4.0999999999999996</c:v>
                </c:pt>
                <c:pt idx="58">
                  <c:v>3.99</c:v>
                </c:pt>
                <c:pt idx="59">
                  <c:v>3.96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'Fouling Behavior'!$C$1</c:f>
              <c:strCache>
                <c:ptCount val="1"/>
                <c:pt idx="0">
                  <c:v>Old WSAE, Dirty Electrodes</c:v>
                </c:pt>
              </c:strCache>
            </c:strRef>
          </c:tx>
          <c:spPr>
            <a:ln w="28575">
              <a:noFill/>
            </a:ln>
          </c:spPr>
          <c:xVal>
            <c:numRef>
              <c:f>'Fouling Behavior'!$A$2:$A$61</c:f>
              <c:numCache>
                <c:formatCode>General</c:formatCode>
                <c:ptCount val="6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  <c:pt idx="40">
                  <c:v>1230</c:v>
                </c:pt>
                <c:pt idx="41">
                  <c:v>1260</c:v>
                </c:pt>
                <c:pt idx="42">
                  <c:v>1290</c:v>
                </c:pt>
                <c:pt idx="43">
                  <c:v>1320</c:v>
                </c:pt>
                <c:pt idx="44">
                  <c:v>1350</c:v>
                </c:pt>
                <c:pt idx="45">
                  <c:v>1380</c:v>
                </c:pt>
                <c:pt idx="46">
                  <c:v>1410</c:v>
                </c:pt>
                <c:pt idx="47">
                  <c:v>1440</c:v>
                </c:pt>
                <c:pt idx="48">
                  <c:v>1470</c:v>
                </c:pt>
                <c:pt idx="49">
                  <c:v>1500</c:v>
                </c:pt>
                <c:pt idx="50">
                  <c:v>1530</c:v>
                </c:pt>
                <c:pt idx="51">
                  <c:v>1560</c:v>
                </c:pt>
                <c:pt idx="52">
                  <c:v>1590</c:v>
                </c:pt>
                <c:pt idx="53">
                  <c:v>1620</c:v>
                </c:pt>
                <c:pt idx="54">
                  <c:v>1650</c:v>
                </c:pt>
                <c:pt idx="55">
                  <c:v>1680</c:v>
                </c:pt>
                <c:pt idx="56">
                  <c:v>1710</c:v>
                </c:pt>
                <c:pt idx="57">
                  <c:v>1740</c:v>
                </c:pt>
                <c:pt idx="58">
                  <c:v>1770</c:v>
                </c:pt>
                <c:pt idx="59">
                  <c:v>1800</c:v>
                </c:pt>
              </c:numCache>
            </c:numRef>
          </c:xVal>
          <c:yVal>
            <c:numRef>
              <c:f>'Fouling Behavior'!$C$2:$C$61</c:f>
              <c:numCache>
                <c:formatCode>General</c:formatCode>
                <c:ptCount val="60"/>
                <c:pt idx="0">
                  <c:v>3.85</c:v>
                </c:pt>
                <c:pt idx="1">
                  <c:v>3.77</c:v>
                </c:pt>
                <c:pt idx="2">
                  <c:v>3.93</c:v>
                </c:pt>
                <c:pt idx="3">
                  <c:v>3.78</c:v>
                </c:pt>
                <c:pt idx="4">
                  <c:v>3.78</c:v>
                </c:pt>
                <c:pt idx="5">
                  <c:v>3.92</c:v>
                </c:pt>
                <c:pt idx="6">
                  <c:v>3.95</c:v>
                </c:pt>
                <c:pt idx="7">
                  <c:v>3.96</c:v>
                </c:pt>
                <c:pt idx="8">
                  <c:v>3.98</c:v>
                </c:pt>
                <c:pt idx="9">
                  <c:v>3.91</c:v>
                </c:pt>
                <c:pt idx="10">
                  <c:v>3.99</c:v>
                </c:pt>
                <c:pt idx="11">
                  <c:v>3.95</c:v>
                </c:pt>
                <c:pt idx="12">
                  <c:v>3.95</c:v>
                </c:pt>
                <c:pt idx="13">
                  <c:v>4.01</c:v>
                </c:pt>
                <c:pt idx="14">
                  <c:v>3.99</c:v>
                </c:pt>
                <c:pt idx="15">
                  <c:v>3.94</c:v>
                </c:pt>
                <c:pt idx="16">
                  <c:v>3.94</c:v>
                </c:pt>
                <c:pt idx="17">
                  <c:v>3.92</c:v>
                </c:pt>
                <c:pt idx="18">
                  <c:v>3.93</c:v>
                </c:pt>
                <c:pt idx="19">
                  <c:v>3.92</c:v>
                </c:pt>
                <c:pt idx="20">
                  <c:v>4.03</c:v>
                </c:pt>
                <c:pt idx="21">
                  <c:v>4</c:v>
                </c:pt>
                <c:pt idx="22">
                  <c:v>3.99</c:v>
                </c:pt>
                <c:pt idx="23">
                  <c:v>4.0599999999999996</c:v>
                </c:pt>
                <c:pt idx="24">
                  <c:v>3.99</c:v>
                </c:pt>
                <c:pt idx="25">
                  <c:v>3.97</c:v>
                </c:pt>
                <c:pt idx="26">
                  <c:v>4.04</c:v>
                </c:pt>
                <c:pt idx="27">
                  <c:v>4.05</c:v>
                </c:pt>
                <c:pt idx="28">
                  <c:v>4.05</c:v>
                </c:pt>
                <c:pt idx="29">
                  <c:v>4.07</c:v>
                </c:pt>
                <c:pt idx="30">
                  <c:v>4.08</c:v>
                </c:pt>
                <c:pt idx="31">
                  <c:v>4.0599999999999996</c:v>
                </c:pt>
                <c:pt idx="32">
                  <c:v>4.12</c:v>
                </c:pt>
                <c:pt idx="33">
                  <c:v>3.97</c:v>
                </c:pt>
                <c:pt idx="34">
                  <c:v>4.18</c:v>
                </c:pt>
                <c:pt idx="35">
                  <c:v>3.98</c:v>
                </c:pt>
                <c:pt idx="36">
                  <c:v>3.99</c:v>
                </c:pt>
                <c:pt idx="37">
                  <c:v>4.04</c:v>
                </c:pt>
                <c:pt idx="38">
                  <c:v>4.09</c:v>
                </c:pt>
                <c:pt idx="39">
                  <c:v>4.05</c:v>
                </c:pt>
                <c:pt idx="40">
                  <c:v>4.07</c:v>
                </c:pt>
                <c:pt idx="41">
                  <c:v>3.99</c:v>
                </c:pt>
                <c:pt idx="42">
                  <c:v>3.96</c:v>
                </c:pt>
                <c:pt idx="43">
                  <c:v>4.12</c:v>
                </c:pt>
                <c:pt idx="44">
                  <c:v>3.96</c:v>
                </c:pt>
                <c:pt idx="45">
                  <c:v>4.2</c:v>
                </c:pt>
                <c:pt idx="46">
                  <c:v>4.04</c:v>
                </c:pt>
                <c:pt idx="47">
                  <c:v>4.17</c:v>
                </c:pt>
                <c:pt idx="48">
                  <c:v>4.13</c:v>
                </c:pt>
                <c:pt idx="49">
                  <c:v>3.98</c:v>
                </c:pt>
                <c:pt idx="50">
                  <c:v>4.08</c:v>
                </c:pt>
                <c:pt idx="51">
                  <c:v>4</c:v>
                </c:pt>
                <c:pt idx="52">
                  <c:v>4.0999999999999996</c:v>
                </c:pt>
                <c:pt idx="53">
                  <c:v>4.04</c:v>
                </c:pt>
                <c:pt idx="54">
                  <c:v>4.18</c:v>
                </c:pt>
                <c:pt idx="55">
                  <c:v>4.0599999999999996</c:v>
                </c:pt>
                <c:pt idx="56">
                  <c:v>4.05</c:v>
                </c:pt>
                <c:pt idx="57">
                  <c:v>4.0999999999999996</c:v>
                </c:pt>
                <c:pt idx="58">
                  <c:v>4.1399999999999997</c:v>
                </c:pt>
                <c:pt idx="59">
                  <c:v>4.1100000000000003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'Fouling Behavior'!$E$1</c:f>
              <c:strCache>
                <c:ptCount val="1"/>
                <c:pt idx="0">
                  <c:v>Fresh WSAE, Dirty Electrodes</c:v>
                </c:pt>
              </c:strCache>
            </c:strRef>
          </c:tx>
          <c:spPr>
            <a:ln w="28575">
              <a:noFill/>
            </a:ln>
          </c:spPr>
          <c:xVal>
            <c:numRef>
              <c:f>'Fouling Behavior'!$A$2:$A$61</c:f>
              <c:numCache>
                <c:formatCode>General</c:formatCode>
                <c:ptCount val="6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  <c:pt idx="40">
                  <c:v>1230</c:v>
                </c:pt>
                <c:pt idx="41">
                  <c:v>1260</c:v>
                </c:pt>
                <c:pt idx="42">
                  <c:v>1290</c:v>
                </c:pt>
                <c:pt idx="43">
                  <c:v>1320</c:v>
                </c:pt>
                <c:pt idx="44">
                  <c:v>1350</c:v>
                </c:pt>
                <c:pt idx="45">
                  <c:v>1380</c:v>
                </c:pt>
                <c:pt idx="46">
                  <c:v>1410</c:v>
                </c:pt>
                <c:pt idx="47">
                  <c:v>1440</c:v>
                </c:pt>
                <c:pt idx="48">
                  <c:v>1470</c:v>
                </c:pt>
                <c:pt idx="49">
                  <c:v>1500</c:v>
                </c:pt>
                <c:pt idx="50">
                  <c:v>1530</c:v>
                </c:pt>
                <c:pt idx="51">
                  <c:v>1560</c:v>
                </c:pt>
                <c:pt idx="52">
                  <c:v>1590</c:v>
                </c:pt>
                <c:pt idx="53">
                  <c:v>1620</c:v>
                </c:pt>
                <c:pt idx="54">
                  <c:v>1650</c:v>
                </c:pt>
                <c:pt idx="55">
                  <c:v>1680</c:v>
                </c:pt>
                <c:pt idx="56">
                  <c:v>1710</c:v>
                </c:pt>
                <c:pt idx="57">
                  <c:v>1740</c:v>
                </c:pt>
                <c:pt idx="58">
                  <c:v>1770</c:v>
                </c:pt>
                <c:pt idx="59">
                  <c:v>1800</c:v>
                </c:pt>
              </c:numCache>
            </c:numRef>
          </c:xVal>
          <c:yVal>
            <c:numRef>
              <c:f>'Fouling Behavior'!$E$2:$E$61</c:f>
              <c:numCache>
                <c:formatCode>General</c:formatCode>
                <c:ptCount val="60"/>
                <c:pt idx="0">
                  <c:v>3.87</c:v>
                </c:pt>
                <c:pt idx="1">
                  <c:v>3.89</c:v>
                </c:pt>
                <c:pt idx="2">
                  <c:v>3.81</c:v>
                </c:pt>
                <c:pt idx="3">
                  <c:v>3.89</c:v>
                </c:pt>
                <c:pt idx="4">
                  <c:v>3.91</c:v>
                </c:pt>
                <c:pt idx="5">
                  <c:v>3.94</c:v>
                </c:pt>
                <c:pt idx="6">
                  <c:v>4.05</c:v>
                </c:pt>
                <c:pt idx="7">
                  <c:v>4.0199999999999996</c:v>
                </c:pt>
                <c:pt idx="8">
                  <c:v>3.94</c:v>
                </c:pt>
                <c:pt idx="9">
                  <c:v>3.96</c:v>
                </c:pt>
                <c:pt idx="10">
                  <c:v>3.92</c:v>
                </c:pt>
                <c:pt idx="11">
                  <c:v>3.98</c:v>
                </c:pt>
                <c:pt idx="12">
                  <c:v>4.04</c:v>
                </c:pt>
                <c:pt idx="13">
                  <c:v>4.0199999999999996</c:v>
                </c:pt>
                <c:pt idx="14">
                  <c:v>4.0199999999999996</c:v>
                </c:pt>
                <c:pt idx="15">
                  <c:v>4.12</c:v>
                </c:pt>
                <c:pt idx="16">
                  <c:v>3.84</c:v>
                </c:pt>
                <c:pt idx="17">
                  <c:v>3.98</c:v>
                </c:pt>
                <c:pt idx="18">
                  <c:v>3.93</c:v>
                </c:pt>
                <c:pt idx="19">
                  <c:v>3.84</c:v>
                </c:pt>
                <c:pt idx="20">
                  <c:v>3.95</c:v>
                </c:pt>
                <c:pt idx="21">
                  <c:v>4.03</c:v>
                </c:pt>
                <c:pt idx="22">
                  <c:v>3.93</c:v>
                </c:pt>
                <c:pt idx="23">
                  <c:v>4</c:v>
                </c:pt>
                <c:pt idx="24">
                  <c:v>3.95</c:v>
                </c:pt>
                <c:pt idx="25">
                  <c:v>3.87</c:v>
                </c:pt>
                <c:pt idx="26">
                  <c:v>3.99</c:v>
                </c:pt>
                <c:pt idx="27">
                  <c:v>4.01</c:v>
                </c:pt>
                <c:pt idx="28">
                  <c:v>3.88</c:v>
                </c:pt>
                <c:pt idx="29">
                  <c:v>4.01</c:v>
                </c:pt>
                <c:pt idx="30">
                  <c:v>4.04</c:v>
                </c:pt>
                <c:pt idx="31">
                  <c:v>3.96</c:v>
                </c:pt>
                <c:pt idx="32">
                  <c:v>3.93</c:v>
                </c:pt>
                <c:pt idx="33">
                  <c:v>4.2</c:v>
                </c:pt>
                <c:pt idx="34">
                  <c:v>4.0599999999999996</c:v>
                </c:pt>
                <c:pt idx="35">
                  <c:v>4</c:v>
                </c:pt>
                <c:pt idx="36">
                  <c:v>4.0599999999999996</c:v>
                </c:pt>
                <c:pt idx="37">
                  <c:v>3.88</c:v>
                </c:pt>
                <c:pt idx="38">
                  <c:v>4.03</c:v>
                </c:pt>
                <c:pt idx="39">
                  <c:v>4.07</c:v>
                </c:pt>
                <c:pt idx="40">
                  <c:v>4.07</c:v>
                </c:pt>
                <c:pt idx="41">
                  <c:v>4.12</c:v>
                </c:pt>
                <c:pt idx="42">
                  <c:v>3.96</c:v>
                </c:pt>
                <c:pt idx="43">
                  <c:v>4.05</c:v>
                </c:pt>
                <c:pt idx="44">
                  <c:v>4.1100000000000003</c:v>
                </c:pt>
                <c:pt idx="45">
                  <c:v>4.05</c:v>
                </c:pt>
                <c:pt idx="46">
                  <c:v>4.12</c:v>
                </c:pt>
                <c:pt idx="47">
                  <c:v>4.01</c:v>
                </c:pt>
                <c:pt idx="48">
                  <c:v>4.0199999999999996</c:v>
                </c:pt>
                <c:pt idx="49">
                  <c:v>4.1399999999999997</c:v>
                </c:pt>
                <c:pt idx="50">
                  <c:v>4.05</c:v>
                </c:pt>
                <c:pt idx="51">
                  <c:v>4.13</c:v>
                </c:pt>
                <c:pt idx="52">
                  <c:v>4.04</c:v>
                </c:pt>
                <c:pt idx="53">
                  <c:v>4.0599999999999996</c:v>
                </c:pt>
                <c:pt idx="54">
                  <c:v>4.09</c:v>
                </c:pt>
                <c:pt idx="55">
                  <c:v>3.91</c:v>
                </c:pt>
                <c:pt idx="56">
                  <c:v>4.0599999999999996</c:v>
                </c:pt>
                <c:pt idx="57">
                  <c:v>4.12</c:v>
                </c:pt>
                <c:pt idx="58">
                  <c:v>4.0599999999999996</c:v>
                </c:pt>
                <c:pt idx="59">
                  <c:v>4.07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248064"/>
        <c:axId val="104249984"/>
      </c:scatterChart>
      <c:valAx>
        <c:axId val="104248064"/>
        <c:scaling>
          <c:orientation val="minMax"/>
          <c:max val="18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04249984"/>
        <c:crosses val="autoZero"/>
        <c:crossBetween val="midCat"/>
      </c:valAx>
      <c:valAx>
        <c:axId val="104249984"/>
        <c:scaling>
          <c:orientation val="minMax"/>
          <c:min val="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42480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422401928522426"/>
          <c:y val="0.26576826118079111"/>
          <c:w val="0.16843653046656848"/>
          <c:h val="0.36563090680858562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Behavior of Fouling in WSAE </a:t>
            </a:r>
            <a:r>
              <a:rPr lang="en-US" baseline="0"/>
              <a:t>Electrolysis 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07289422551896E-2"/>
          <c:y val="0.11087630844563402"/>
          <c:w val="0.75347672744123173"/>
          <c:h val="0.7476700590291826"/>
        </c:manualLayout>
      </c:layout>
      <c:scatterChart>
        <c:scatterStyle val="lineMarker"/>
        <c:varyColors val="0"/>
        <c:ser>
          <c:idx val="0"/>
          <c:order val="0"/>
          <c:tx>
            <c:strRef>
              <c:f>'Fouling Behavior'!$B$1</c:f>
              <c:strCache>
                <c:ptCount val="1"/>
                <c:pt idx="0">
                  <c:v>Fresh WSAE, Clean Electrodes</c:v>
                </c:pt>
              </c:strCache>
            </c:strRef>
          </c:tx>
          <c:spPr>
            <a:ln w="28575">
              <a:noFill/>
            </a:ln>
          </c:spPr>
          <c:xVal>
            <c:numRef>
              <c:f>'Fouling Behavior'!$A$2:$A$61</c:f>
              <c:numCache>
                <c:formatCode>General</c:formatCode>
                <c:ptCount val="6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  <c:pt idx="40">
                  <c:v>1230</c:v>
                </c:pt>
                <c:pt idx="41">
                  <c:v>1260</c:v>
                </c:pt>
                <c:pt idx="42">
                  <c:v>1290</c:v>
                </c:pt>
                <c:pt idx="43">
                  <c:v>1320</c:v>
                </c:pt>
                <c:pt idx="44">
                  <c:v>1350</c:v>
                </c:pt>
                <c:pt idx="45">
                  <c:v>1380</c:v>
                </c:pt>
                <c:pt idx="46">
                  <c:v>1410</c:v>
                </c:pt>
                <c:pt idx="47">
                  <c:v>1440</c:v>
                </c:pt>
                <c:pt idx="48">
                  <c:v>1470</c:v>
                </c:pt>
                <c:pt idx="49">
                  <c:v>1500</c:v>
                </c:pt>
                <c:pt idx="50">
                  <c:v>1530</c:v>
                </c:pt>
                <c:pt idx="51">
                  <c:v>1560</c:v>
                </c:pt>
                <c:pt idx="52">
                  <c:v>1590</c:v>
                </c:pt>
                <c:pt idx="53">
                  <c:v>1620</c:v>
                </c:pt>
                <c:pt idx="54">
                  <c:v>1650</c:v>
                </c:pt>
                <c:pt idx="55">
                  <c:v>1680</c:v>
                </c:pt>
                <c:pt idx="56">
                  <c:v>1710</c:v>
                </c:pt>
                <c:pt idx="57">
                  <c:v>1740</c:v>
                </c:pt>
                <c:pt idx="58">
                  <c:v>1770</c:v>
                </c:pt>
                <c:pt idx="59">
                  <c:v>1800</c:v>
                </c:pt>
              </c:numCache>
            </c:numRef>
          </c:xVal>
          <c:yVal>
            <c:numRef>
              <c:f>'Fouling Behavior'!$B$2:$B$61</c:f>
              <c:numCache>
                <c:formatCode>General</c:formatCode>
                <c:ptCount val="60"/>
                <c:pt idx="0">
                  <c:v>2.79</c:v>
                </c:pt>
                <c:pt idx="1">
                  <c:v>2.94</c:v>
                </c:pt>
                <c:pt idx="2">
                  <c:v>3.03</c:v>
                </c:pt>
                <c:pt idx="3">
                  <c:v>3.14</c:v>
                </c:pt>
                <c:pt idx="4">
                  <c:v>3.87</c:v>
                </c:pt>
                <c:pt idx="5">
                  <c:v>3.81</c:v>
                </c:pt>
                <c:pt idx="6">
                  <c:v>4</c:v>
                </c:pt>
                <c:pt idx="7">
                  <c:v>3.92</c:v>
                </c:pt>
                <c:pt idx="8">
                  <c:v>4</c:v>
                </c:pt>
                <c:pt idx="9">
                  <c:v>3.99</c:v>
                </c:pt>
                <c:pt idx="10">
                  <c:v>3.95</c:v>
                </c:pt>
                <c:pt idx="11">
                  <c:v>3.87</c:v>
                </c:pt>
                <c:pt idx="12">
                  <c:v>3.9</c:v>
                </c:pt>
                <c:pt idx="13">
                  <c:v>3.85</c:v>
                </c:pt>
                <c:pt idx="14">
                  <c:v>3.87</c:v>
                </c:pt>
                <c:pt idx="15">
                  <c:v>3.89</c:v>
                </c:pt>
                <c:pt idx="16">
                  <c:v>3.97</c:v>
                </c:pt>
                <c:pt idx="17">
                  <c:v>3.89</c:v>
                </c:pt>
                <c:pt idx="18">
                  <c:v>3.97</c:v>
                </c:pt>
                <c:pt idx="19">
                  <c:v>4</c:v>
                </c:pt>
                <c:pt idx="20">
                  <c:v>3.91</c:v>
                </c:pt>
                <c:pt idx="21">
                  <c:v>4.0199999999999996</c:v>
                </c:pt>
                <c:pt idx="22">
                  <c:v>3.96</c:v>
                </c:pt>
                <c:pt idx="23">
                  <c:v>4.01</c:v>
                </c:pt>
                <c:pt idx="24">
                  <c:v>3.91</c:v>
                </c:pt>
                <c:pt idx="25">
                  <c:v>4.03</c:v>
                </c:pt>
                <c:pt idx="26">
                  <c:v>4</c:v>
                </c:pt>
                <c:pt idx="27">
                  <c:v>3.99</c:v>
                </c:pt>
                <c:pt idx="28">
                  <c:v>4.01</c:v>
                </c:pt>
                <c:pt idx="29">
                  <c:v>3.94</c:v>
                </c:pt>
                <c:pt idx="30">
                  <c:v>3.95</c:v>
                </c:pt>
                <c:pt idx="31">
                  <c:v>4.05</c:v>
                </c:pt>
                <c:pt idx="32">
                  <c:v>4</c:v>
                </c:pt>
                <c:pt idx="33">
                  <c:v>4.08</c:v>
                </c:pt>
                <c:pt idx="34">
                  <c:v>4.01</c:v>
                </c:pt>
                <c:pt idx="35">
                  <c:v>4.07</c:v>
                </c:pt>
                <c:pt idx="36">
                  <c:v>3.83</c:v>
                </c:pt>
                <c:pt idx="37">
                  <c:v>3.96</c:v>
                </c:pt>
                <c:pt idx="38">
                  <c:v>4.04</c:v>
                </c:pt>
                <c:pt idx="39">
                  <c:v>4.08</c:v>
                </c:pt>
                <c:pt idx="40">
                  <c:v>4</c:v>
                </c:pt>
                <c:pt idx="41">
                  <c:v>4.04</c:v>
                </c:pt>
                <c:pt idx="42">
                  <c:v>3.92</c:v>
                </c:pt>
                <c:pt idx="43">
                  <c:v>3.9</c:v>
                </c:pt>
                <c:pt idx="44">
                  <c:v>3.97</c:v>
                </c:pt>
                <c:pt idx="45">
                  <c:v>4.0999999999999996</c:v>
                </c:pt>
                <c:pt idx="46">
                  <c:v>4.08</c:v>
                </c:pt>
                <c:pt idx="47">
                  <c:v>3.94</c:v>
                </c:pt>
                <c:pt idx="48">
                  <c:v>3.94</c:v>
                </c:pt>
                <c:pt idx="49">
                  <c:v>4.16</c:v>
                </c:pt>
                <c:pt idx="50">
                  <c:v>3.96</c:v>
                </c:pt>
                <c:pt idx="51">
                  <c:v>4.05</c:v>
                </c:pt>
                <c:pt idx="52">
                  <c:v>4.0199999999999996</c:v>
                </c:pt>
                <c:pt idx="53">
                  <c:v>4.07</c:v>
                </c:pt>
                <c:pt idx="54">
                  <c:v>4.12</c:v>
                </c:pt>
                <c:pt idx="55">
                  <c:v>3.96</c:v>
                </c:pt>
                <c:pt idx="56">
                  <c:v>4.1100000000000003</c:v>
                </c:pt>
                <c:pt idx="57">
                  <c:v>4.0999999999999996</c:v>
                </c:pt>
                <c:pt idx="58">
                  <c:v>3.99</c:v>
                </c:pt>
                <c:pt idx="59">
                  <c:v>3.96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'Fouling Behavior'!$C$1</c:f>
              <c:strCache>
                <c:ptCount val="1"/>
                <c:pt idx="0">
                  <c:v>Old WSAE, Dirty Electrodes</c:v>
                </c:pt>
              </c:strCache>
            </c:strRef>
          </c:tx>
          <c:spPr>
            <a:ln w="28575">
              <a:noFill/>
            </a:ln>
          </c:spPr>
          <c:xVal>
            <c:numRef>
              <c:f>'Fouling Behavior'!$A$2:$A$61</c:f>
              <c:numCache>
                <c:formatCode>General</c:formatCode>
                <c:ptCount val="6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  <c:pt idx="40">
                  <c:v>1230</c:v>
                </c:pt>
                <c:pt idx="41">
                  <c:v>1260</c:v>
                </c:pt>
                <c:pt idx="42">
                  <c:v>1290</c:v>
                </c:pt>
                <c:pt idx="43">
                  <c:v>1320</c:v>
                </c:pt>
                <c:pt idx="44">
                  <c:v>1350</c:v>
                </c:pt>
                <c:pt idx="45">
                  <c:v>1380</c:v>
                </c:pt>
                <c:pt idx="46">
                  <c:v>1410</c:v>
                </c:pt>
                <c:pt idx="47">
                  <c:v>1440</c:v>
                </c:pt>
                <c:pt idx="48">
                  <c:v>1470</c:v>
                </c:pt>
                <c:pt idx="49">
                  <c:v>1500</c:v>
                </c:pt>
                <c:pt idx="50">
                  <c:v>1530</c:v>
                </c:pt>
                <c:pt idx="51">
                  <c:v>1560</c:v>
                </c:pt>
                <c:pt idx="52">
                  <c:v>1590</c:v>
                </c:pt>
                <c:pt idx="53">
                  <c:v>1620</c:v>
                </c:pt>
                <c:pt idx="54">
                  <c:v>1650</c:v>
                </c:pt>
                <c:pt idx="55">
                  <c:v>1680</c:v>
                </c:pt>
                <c:pt idx="56">
                  <c:v>1710</c:v>
                </c:pt>
                <c:pt idx="57">
                  <c:v>1740</c:v>
                </c:pt>
                <c:pt idx="58">
                  <c:v>1770</c:v>
                </c:pt>
                <c:pt idx="59">
                  <c:v>1800</c:v>
                </c:pt>
              </c:numCache>
            </c:numRef>
          </c:xVal>
          <c:yVal>
            <c:numRef>
              <c:f>'Fouling Behavior'!$C$2:$C$61</c:f>
              <c:numCache>
                <c:formatCode>General</c:formatCode>
                <c:ptCount val="60"/>
                <c:pt idx="0">
                  <c:v>3.85</c:v>
                </c:pt>
                <c:pt idx="1">
                  <c:v>3.77</c:v>
                </c:pt>
                <c:pt idx="2">
                  <c:v>3.93</c:v>
                </c:pt>
                <c:pt idx="3">
                  <c:v>3.78</c:v>
                </c:pt>
                <c:pt idx="4">
                  <c:v>3.78</c:v>
                </c:pt>
                <c:pt idx="5">
                  <c:v>3.92</c:v>
                </c:pt>
                <c:pt idx="6">
                  <c:v>3.95</c:v>
                </c:pt>
                <c:pt idx="7">
                  <c:v>3.96</c:v>
                </c:pt>
                <c:pt idx="8">
                  <c:v>3.98</c:v>
                </c:pt>
                <c:pt idx="9">
                  <c:v>3.91</c:v>
                </c:pt>
                <c:pt idx="10">
                  <c:v>3.99</c:v>
                </c:pt>
                <c:pt idx="11">
                  <c:v>3.95</c:v>
                </c:pt>
                <c:pt idx="12">
                  <c:v>3.95</c:v>
                </c:pt>
                <c:pt idx="13">
                  <c:v>4.01</c:v>
                </c:pt>
                <c:pt idx="14">
                  <c:v>3.99</c:v>
                </c:pt>
                <c:pt idx="15">
                  <c:v>3.94</c:v>
                </c:pt>
                <c:pt idx="16">
                  <c:v>3.94</c:v>
                </c:pt>
                <c:pt idx="17">
                  <c:v>3.92</c:v>
                </c:pt>
                <c:pt idx="18">
                  <c:v>3.93</c:v>
                </c:pt>
                <c:pt idx="19">
                  <c:v>3.92</c:v>
                </c:pt>
                <c:pt idx="20">
                  <c:v>4.03</c:v>
                </c:pt>
                <c:pt idx="21">
                  <c:v>4</c:v>
                </c:pt>
                <c:pt idx="22">
                  <c:v>3.99</c:v>
                </c:pt>
                <c:pt idx="23">
                  <c:v>4.0599999999999996</c:v>
                </c:pt>
                <c:pt idx="24">
                  <c:v>3.99</c:v>
                </c:pt>
                <c:pt idx="25">
                  <c:v>3.97</c:v>
                </c:pt>
                <c:pt idx="26">
                  <c:v>4.04</c:v>
                </c:pt>
                <c:pt idx="27">
                  <c:v>4.05</c:v>
                </c:pt>
                <c:pt idx="28">
                  <c:v>4.05</c:v>
                </c:pt>
                <c:pt idx="29">
                  <c:v>4.07</c:v>
                </c:pt>
                <c:pt idx="30">
                  <c:v>4.08</c:v>
                </c:pt>
                <c:pt idx="31">
                  <c:v>4.0599999999999996</c:v>
                </c:pt>
                <c:pt idx="32">
                  <c:v>4.12</c:v>
                </c:pt>
                <c:pt idx="33">
                  <c:v>3.97</c:v>
                </c:pt>
                <c:pt idx="34">
                  <c:v>4.18</c:v>
                </c:pt>
                <c:pt idx="35">
                  <c:v>3.98</c:v>
                </c:pt>
                <c:pt idx="36">
                  <c:v>3.99</c:v>
                </c:pt>
                <c:pt idx="37">
                  <c:v>4.04</c:v>
                </c:pt>
                <c:pt idx="38">
                  <c:v>4.09</c:v>
                </c:pt>
                <c:pt idx="39">
                  <c:v>4.05</c:v>
                </c:pt>
                <c:pt idx="40">
                  <c:v>4.07</c:v>
                </c:pt>
                <c:pt idx="41">
                  <c:v>3.99</c:v>
                </c:pt>
                <c:pt idx="42">
                  <c:v>3.96</c:v>
                </c:pt>
                <c:pt idx="43">
                  <c:v>4.12</c:v>
                </c:pt>
                <c:pt idx="44">
                  <c:v>3.96</c:v>
                </c:pt>
                <c:pt idx="45">
                  <c:v>4.2</c:v>
                </c:pt>
                <c:pt idx="46">
                  <c:v>4.04</c:v>
                </c:pt>
                <c:pt idx="47">
                  <c:v>4.17</c:v>
                </c:pt>
                <c:pt idx="48">
                  <c:v>4.13</c:v>
                </c:pt>
                <c:pt idx="49">
                  <c:v>3.98</c:v>
                </c:pt>
                <c:pt idx="50">
                  <c:v>4.08</c:v>
                </c:pt>
                <c:pt idx="51">
                  <c:v>4</c:v>
                </c:pt>
                <c:pt idx="52">
                  <c:v>4.0999999999999996</c:v>
                </c:pt>
                <c:pt idx="53">
                  <c:v>4.04</c:v>
                </c:pt>
                <c:pt idx="54">
                  <c:v>4.18</c:v>
                </c:pt>
                <c:pt idx="55">
                  <c:v>4.0599999999999996</c:v>
                </c:pt>
                <c:pt idx="56">
                  <c:v>4.05</c:v>
                </c:pt>
                <c:pt idx="57">
                  <c:v>4.0999999999999996</c:v>
                </c:pt>
                <c:pt idx="58">
                  <c:v>4.1399999999999997</c:v>
                </c:pt>
                <c:pt idx="59">
                  <c:v>4.1100000000000003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'Fouling Behavior'!$E$1</c:f>
              <c:strCache>
                <c:ptCount val="1"/>
                <c:pt idx="0">
                  <c:v>Fresh WSAE, Dirty Electrodes</c:v>
                </c:pt>
              </c:strCache>
            </c:strRef>
          </c:tx>
          <c:spPr>
            <a:ln w="28575">
              <a:noFill/>
            </a:ln>
          </c:spPr>
          <c:xVal>
            <c:numRef>
              <c:f>'Fouling Behavior'!$A$2:$A$61</c:f>
              <c:numCache>
                <c:formatCode>General</c:formatCode>
                <c:ptCount val="6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  <c:pt idx="40">
                  <c:v>1230</c:v>
                </c:pt>
                <c:pt idx="41">
                  <c:v>1260</c:v>
                </c:pt>
                <c:pt idx="42">
                  <c:v>1290</c:v>
                </c:pt>
                <c:pt idx="43">
                  <c:v>1320</c:v>
                </c:pt>
                <c:pt idx="44">
                  <c:v>1350</c:v>
                </c:pt>
                <c:pt idx="45">
                  <c:v>1380</c:v>
                </c:pt>
                <c:pt idx="46">
                  <c:v>1410</c:v>
                </c:pt>
                <c:pt idx="47">
                  <c:v>1440</c:v>
                </c:pt>
                <c:pt idx="48">
                  <c:v>1470</c:v>
                </c:pt>
                <c:pt idx="49">
                  <c:v>1500</c:v>
                </c:pt>
                <c:pt idx="50">
                  <c:v>1530</c:v>
                </c:pt>
                <c:pt idx="51">
                  <c:v>1560</c:v>
                </c:pt>
                <c:pt idx="52">
                  <c:v>1590</c:v>
                </c:pt>
                <c:pt idx="53">
                  <c:v>1620</c:v>
                </c:pt>
                <c:pt idx="54">
                  <c:v>1650</c:v>
                </c:pt>
                <c:pt idx="55">
                  <c:v>1680</c:v>
                </c:pt>
                <c:pt idx="56">
                  <c:v>1710</c:v>
                </c:pt>
                <c:pt idx="57">
                  <c:v>1740</c:v>
                </c:pt>
                <c:pt idx="58">
                  <c:v>1770</c:v>
                </c:pt>
                <c:pt idx="59">
                  <c:v>1800</c:v>
                </c:pt>
              </c:numCache>
            </c:numRef>
          </c:xVal>
          <c:yVal>
            <c:numRef>
              <c:f>'Fouling Behavior'!$E$2:$E$61</c:f>
              <c:numCache>
                <c:formatCode>General</c:formatCode>
                <c:ptCount val="60"/>
                <c:pt idx="0">
                  <c:v>3.87</c:v>
                </c:pt>
                <c:pt idx="1">
                  <c:v>3.89</c:v>
                </c:pt>
                <c:pt idx="2">
                  <c:v>3.81</c:v>
                </c:pt>
                <c:pt idx="3">
                  <c:v>3.89</c:v>
                </c:pt>
                <c:pt idx="4">
                  <c:v>3.91</c:v>
                </c:pt>
                <c:pt idx="5">
                  <c:v>3.94</c:v>
                </c:pt>
                <c:pt idx="6">
                  <c:v>4.05</c:v>
                </c:pt>
                <c:pt idx="7">
                  <c:v>4.0199999999999996</c:v>
                </c:pt>
                <c:pt idx="8">
                  <c:v>3.94</c:v>
                </c:pt>
                <c:pt idx="9">
                  <c:v>3.96</c:v>
                </c:pt>
                <c:pt idx="10">
                  <c:v>3.92</c:v>
                </c:pt>
                <c:pt idx="11">
                  <c:v>3.98</c:v>
                </c:pt>
                <c:pt idx="12">
                  <c:v>4.04</c:v>
                </c:pt>
                <c:pt idx="13">
                  <c:v>4.0199999999999996</c:v>
                </c:pt>
                <c:pt idx="14">
                  <c:v>4.0199999999999996</c:v>
                </c:pt>
                <c:pt idx="15">
                  <c:v>4.12</c:v>
                </c:pt>
                <c:pt idx="16">
                  <c:v>3.84</c:v>
                </c:pt>
                <c:pt idx="17">
                  <c:v>3.98</c:v>
                </c:pt>
                <c:pt idx="18">
                  <c:v>3.93</c:v>
                </c:pt>
                <c:pt idx="19">
                  <c:v>3.84</c:v>
                </c:pt>
                <c:pt idx="20">
                  <c:v>3.95</c:v>
                </c:pt>
                <c:pt idx="21">
                  <c:v>4.03</c:v>
                </c:pt>
                <c:pt idx="22">
                  <c:v>3.93</c:v>
                </c:pt>
                <c:pt idx="23">
                  <c:v>4</c:v>
                </c:pt>
                <c:pt idx="24">
                  <c:v>3.95</c:v>
                </c:pt>
                <c:pt idx="25">
                  <c:v>3.87</c:v>
                </c:pt>
                <c:pt idx="26">
                  <c:v>3.99</c:v>
                </c:pt>
                <c:pt idx="27">
                  <c:v>4.01</c:v>
                </c:pt>
                <c:pt idx="28">
                  <c:v>3.88</c:v>
                </c:pt>
                <c:pt idx="29">
                  <c:v>4.01</c:v>
                </c:pt>
                <c:pt idx="30">
                  <c:v>4.04</c:v>
                </c:pt>
                <c:pt idx="31">
                  <c:v>3.96</c:v>
                </c:pt>
                <c:pt idx="32">
                  <c:v>3.93</c:v>
                </c:pt>
                <c:pt idx="33">
                  <c:v>4.2</c:v>
                </c:pt>
                <c:pt idx="34">
                  <c:v>4.0599999999999996</c:v>
                </c:pt>
                <c:pt idx="35">
                  <c:v>4</c:v>
                </c:pt>
                <c:pt idx="36">
                  <c:v>4.0599999999999996</c:v>
                </c:pt>
                <c:pt idx="37">
                  <c:v>3.88</c:v>
                </c:pt>
                <c:pt idx="38">
                  <c:v>4.03</c:v>
                </c:pt>
                <c:pt idx="39">
                  <c:v>4.07</c:v>
                </c:pt>
                <c:pt idx="40">
                  <c:v>4.07</c:v>
                </c:pt>
                <c:pt idx="41">
                  <c:v>4.12</c:v>
                </c:pt>
                <c:pt idx="42">
                  <c:v>3.96</c:v>
                </c:pt>
                <c:pt idx="43">
                  <c:v>4.05</c:v>
                </c:pt>
                <c:pt idx="44">
                  <c:v>4.1100000000000003</c:v>
                </c:pt>
                <c:pt idx="45">
                  <c:v>4.05</c:v>
                </c:pt>
                <c:pt idx="46">
                  <c:v>4.12</c:v>
                </c:pt>
                <c:pt idx="47">
                  <c:v>4.01</c:v>
                </c:pt>
                <c:pt idx="48">
                  <c:v>4.0199999999999996</c:v>
                </c:pt>
                <c:pt idx="49">
                  <c:v>4.1399999999999997</c:v>
                </c:pt>
                <c:pt idx="50">
                  <c:v>4.05</c:v>
                </c:pt>
                <c:pt idx="51">
                  <c:v>4.13</c:v>
                </c:pt>
                <c:pt idx="52">
                  <c:v>4.04</c:v>
                </c:pt>
                <c:pt idx="53">
                  <c:v>4.0599999999999996</c:v>
                </c:pt>
                <c:pt idx="54">
                  <c:v>4.09</c:v>
                </c:pt>
                <c:pt idx="55">
                  <c:v>3.91</c:v>
                </c:pt>
                <c:pt idx="56">
                  <c:v>4.0599999999999996</c:v>
                </c:pt>
                <c:pt idx="57">
                  <c:v>4.12</c:v>
                </c:pt>
                <c:pt idx="58">
                  <c:v>4.0599999999999996</c:v>
                </c:pt>
                <c:pt idx="59">
                  <c:v>4.07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466880"/>
        <c:axId val="104326272"/>
      </c:scatterChart>
      <c:valAx>
        <c:axId val="105466880"/>
        <c:scaling>
          <c:orientation val="minMax"/>
          <c:max val="18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04326272"/>
        <c:crosses val="autoZero"/>
        <c:crossBetween val="midCat"/>
      </c:valAx>
      <c:valAx>
        <c:axId val="104326272"/>
        <c:scaling>
          <c:orientation val="minMax"/>
          <c:min val="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54668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422401928522426"/>
          <c:y val="0.26576826118079111"/>
          <c:w val="0.16843653046656848"/>
          <c:h val="0.36563090680858562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0.0614</cdr:x>
      <cdr:y>0.29863</cdr:y>
    </cdr:from>
    <cdr:to>
      <cdr:x>0.12281</cdr:x>
      <cdr:y>0.81729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533399" y="1447802"/>
          <a:ext cx="533400" cy="251459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0.0614</cdr:x>
      <cdr:y>0.29863</cdr:y>
    </cdr:from>
    <cdr:to>
      <cdr:x>0.12281</cdr:x>
      <cdr:y>0.81729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533399" y="1447802"/>
          <a:ext cx="533400" cy="251459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0.0614</cdr:x>
      <cdr:y>0.22004</cdr:y>
    </cdr:from>
    <cdr:to>
      <cdr:x>0.81579</cdr:x>
      <cdr:y>0.29862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533399" y="1066800"/>
          <a:ext cx="6553200" cy="38100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0786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88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901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043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240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994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467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740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233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547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407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32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901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901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309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774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8183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767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901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would like you</a:t>
            </a:r>
            <a:r>
              <a:rPr lang="en-US" baseline="0" dirty="0" smtClean="0"/>
              <a:t> to have a clear picture after separation of these two phases</a:t>
            </a:r>
            <a:endParaRPr lang="en-US" dirty="0" smtClean="0"/>
          </a:p>
          <a:p>
            <a:r>
              <a:rPr lang="en-US" dirty="0" smtClean="0"/>
              <a:t>Next</a:t>
            </a:r>
            <a:r>
              <a:rPr lang="en-US" baseline="0" dirty="0" smtClean="0"/>
              <a:t> slide remove soluble insoluble along with hemi and lignin</a:t>
            </a:r>
            <a:endParaRPr lang="en-US" dirty="0" smtClean="0"/>
          </a:p>
          <a:p>
            <a:r>
              <a:rPr lang="en-US" dirty="0" smtClean="0"/>
              <a:t>Some lignins are  broken</a:t>
            </a:r>
            <a:r>
              <a:rPr lang="en-US" baseline="0" dirty="0" smtClean="0"/>
              <a:t> down become small fractions soluble in alkali, hemicellulose is hydrolyze b</a:t>
            </a:r>
            <a:endParaRPr lang="en-US" dirty="0" smtClean="0"/>
          </a:p>
          <a:p>
            <a:r>
              <a:rPr lang="th-TH" dirty="0" smtClean="0"/>
              <a:t>บอกด้วยว่า</a:t>
            </a:r>
            <a:r>
              <a:rPr lang="th-TH" baseline="0" dirty="0" smtClean="0"/>
              <a:t> ลิกนิน กะ เฮ เหลือ เซล อยู่ในของแบ็ง ทีนี้จะบอกว่า อะไรบ้างที่ไปใน </a:t>
            </a:r>
            <a:r>
              <a:rPr lang="en-US" baseline="0" dirty="0" smtClean="0"/>
              <a:t>solution Structural </a:t>
            </a:r>
            <a:r>
              <a:rPr lang="en-US" sz="1200" dirty="0"/>
              <a:t>glucan or cellulose is more resistant to alkali because its low reactivity to alkali and high crystallinity of cellulose</a:t>
            </a:r>
          </a:p>
          <a:p>
            <a:r>
              <a:rPr lang="en-US" dirty="0" smtClean="0"/>
              <a:t>What alkali do with lignin?</a:t>
            </a:r>
          </a:p>
          <a:p>
            <a:r>
              <a:rPr lang="en-US" dirty="0" smtClean="0"/>
              <a:t>Lignin showed outer line</a:t>
            </a:r>
            <a:r>
              <a:rPr lang="en-US" baseline="0" dirty="0" smtClean="0"/>
              <a:t> after pretreatment it is broken down into small fractions, cell wall is open up</a:t>
            </a:r>
          </a:p>
          <a:p>
            <a:r>
              <a:rPr lang="en-US" baseline="0" dirty="0" smtClean="0"/>
              <a:t>General concept of pretreatment is to open up cell wall structure by solubilize hemicellulose and lignin </a:t>
            </a:r>
          </a:p>
          <a:p>
            <a:r>
              <a:rPr lang="en-US" sz="1200" dirty="0"/>
              <a:t>to make cellulose more accessible to the enzymes</a:t>
            </a:r>
          </a:p>
          <a:p>
            <a:r>
              <a:rPr lang="en-US" sz="1200" dirty="0"/>
              <a:t>The goal is to break the lignin seal and disrupt the crystalline structure of cellulose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440"/>
            <a:ext cx="2972421" cy="457987"/>
          </a:xfrm>
          <a:prstGeom prst="rect">
            <a:avLst/>
          </a:prstGeom>
        </p:spPr>
        <p:txBody>
          <a:bodyPr lIns="90132" tIns="45066" rIns="90132" bIns="45066"/>
          <a:lstStyle/>
          <a:p>
            <a:fld id="{2024AE93-5F20-422A-A042-566ABD21BB0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61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research studies</a:t>
            </a:r>
            <a:r>
              <a:rPr lang="en-US" baseline="0" dirty="0" smtClean="0"/>
              <a:t> are focused on lignin recovered from alkali solution. So let’s see what components are in this solution?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 Next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reomve</a:t>
            </a:r>
            <a:r>
              <a:rPr lang="en-US" baseline="0" dirty="0" smtClean="0"/>
              <a:t> soluble insoluble </a:t>
            </a:r>
            <a:r>
              <a:rPr lang="en-US" baseline="0" dirty="0" err="1" smtClean="0"/>
              <a:t>aling</a:t>
            </a:r>
            <a:r>
              <a:rPr lang="en-US" baseline="0" dirty="0" smtClean="0"/>
              <a:t> with hemi and lignin</a:t>
            </a:r>
            <a:endParaRPr lang="en-US" dirty="0" smtClean="0"/>
          </a:p>
          <a:p>
            <a:r>
              <a:rPr lang="th-TH" dirty="0" smtClean="0"/>
              <a:t>บอกด้วยว่า</a:t>
            </a:r>
            <a:r>
              <a:rPr lang="th-TH" baseline="0" dirty="0" smtClean="0"/>
              <a:t> ลิกนิน กะ เฮ เหลือ เซล อยู่ในของแบ็ง ทีนี้จะบอกว่า อะไรบ้างที่ไปใน </a:t>
            </a:r>
            <a:r>
              <a:rPr lang="en-US" baseline="0" dirty="0" smtClean="0"/>
              <a:t>solution</a:t>
            </a:r>
          </a:p>
          <a:p>
            <a:r>
              <a:rPr lang="en-US" baseline="0" dirty="0" smtClean="0"/>
              <a:t>My research has emphasis 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During separation process, when the solid phase was extracted it had cellulose but also residue lignin and hemicellulose</a:t>
            </a:r>
          </a:p>
          <a:p>
            <a:r>
              <a:rPr lang="en-US" baseline="0" dirty="0" smtClean="0"/>
              <a:t>The liquid phase only has lignin and hemicellulose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440"/>
            <a:ext cx="2972421" cy="457987"/>
          </a:xfrm>
          <a:prstGeom prst="rect">
            <a:avLst/>
          </a:prstGeom>
        </p:spPr>
        <p:txBody>
          <a:bodyPr lIns="90132" tIns="45066" rIns="90132" bIns="45066"/>
          <a:lstStyle/>
          <a:p>
            <a:fld id="{2024AE93-5F20-422A-A042-566ABD21BB0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61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901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26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824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7742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2278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9014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5585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7359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7359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7359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901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6104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90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210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8955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9964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2106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5964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32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383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781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490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562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63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686050"/>
            <a:ext cx="3962400" cy="16002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085850"/>
            <a:ext cx="3962400" cy="16002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9" y="4819651"/>
            <a:ext cx="2819399" cy="95249"/>
          </a:xfrm>
        </p:spPr>
        <p:txBody>
          <a:bodyPr/>
          <a:lstStyle/>
          <a:p>
            <a:fld id="{B5A35987-D1C2-4926-8D19-72EE560A4516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4800600"/>
            <a:ext cx="457200" cy="114300"/>
          </a:xfrm>
        </p:spPr>
        <p:txBody>
          <a:bodyPr/>
          <a:lstStyle>
            <a:lvl1pPr algn="r">
              <a:defRPr/>
            </a:lvl1pPr>
          </a:lstStyle>
          <a:p>
            <a:fld id="{6F58D0BC-69FB-4E4D-AEEA-19D04E5AF0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1" y="4722186"/>
            <a:ext cx="2820987" cy="1143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987-D1C2-4926-8D19-72EE560A4516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8D0BC-69FB-4E4D-AEEA-19D04E5AF0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987-D1C2-4926-8D19-72EE560A4516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8D0BC-69FB-4E4D-AEEA-19D04E5AF0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 indent="457200">
              <a:spcBef>
                <a:spcPts val="0"/>
              </a:spcBef>
              <a:defRPr/>
            </a:lvl2pPr>
            <a:lvl3pPr indent="914400">
              <a:spcBef>
                <a:spcPts val="0"/>
              </a:spcBef>
              <a:defRPr/>
            </a:lvl3pPr>
            <a:lvl4pPr indent="1371600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1"/>
            <a:ext cx="3657600" cy="428624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987-D1C2-4926-8D19-72EE560A4516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8D0BC-69FB-4E4D-AEEA-19D04E5AF0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51435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9" y="4819651"/>
            <a:ext cx="2819399" cy="95249"/>
          </a:xfrm>
        </p:spPr>
        <p:txBody>
          <a:bodyPr/>
          <a:lstStyle/>
          <a:p>
            <a:fld id="{B5A35987-D1C2-4926-8D19-72EE560A4516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4800600"/>
            <a:ext cx="533400" cy="114300"/>
          </a:xfrm>
        </p:spPr>
        <p:txBody>
          <a:bodyPr/>
          <a:lstStyle/>
          <a:p>
            <a:fld id="{6F58D0BC-69FB-4E4D-AEEA-19D04E5AF0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1" y="4722186"/>
            <a:ext cx="2820987" cy="1143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200400" cy="131445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683668"/>
            <a:ext cx="3200645" cy="1094825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71750"/>
            <a:ext cx="3124200" cy="200025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"/>
            <a:ext cx="3124200" cy="200025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342901"/>
            <a:ext cx="2819400" cy="4286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987-D1C2-4926-8D19-72EE560A4516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8D0BC-69FB-4E4D-AEEA-19D04E5AF0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428"/>
            <a:ext cx="3581400" cy="30837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06466"/>
            <a:ext cx="3581400" cy="1893834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2571750"/>
            <a:ext cx="3581400" cy="30837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2880121"/>
            <a:ext cx="3581400" cy="1886399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342901"/>
            <a:ext cx="2819400" cy="4286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987-D1C2-4926-8D19-72EE560A4516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8D0BC-69FB-4E4D-AEEA-19D04E5AF0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42900"/>
            <a:ext cx="3962400" cy="4286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987-D1C2-4926-8D19-72EE560A4516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8D0BC-69FB-4E4D-AEEA-19D04E5AF0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987-D1C2-4926-8D19-72EE560A4516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8D0BC-69FB-4E4D-AEEA-19D04E5AF0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257300"/>
            <a:ext cx="2514600" cy="1406128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7300"/>
            <a:ext cx="4700016" cy="26289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664279"/>
            <a:ext cx="2209800" cy="1221921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987-D1C2-4926-8D19-72EE560A4516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8D0BC-69FB-4E4D-AEEA-19D04E5AF0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1" y="1257300"/>
            <a:ext cx="4696967" cy="262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257300"/>
            <a:ext cx="2514600" cy="1406979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664279"/>
            <a:ext cx="2209800" cy="1221921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987-D1C2-4926-8D19-72EE560A4516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8D0BC-69FB-4E4D-AEEA-19D04E5AF08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4" y="0"/>
            <a:ext cx="32030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342900"/>
            <a:ext cx="2819400" cy="428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2901"/>
            <a:ext cx="3657600" cy="42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4800600"/>
            <a:ext cx="533400" cy="11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58D0BC-69FB-4E4D-AEEA-19D04E5AF0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2" y="4819651"/>
            <a:ext cx="2819399" cy="95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A35987-D1C2-4926-8D19-72EE560A4516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4" y="4722186"/>
            <a:ext cx="2820987" cy="114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tspace.library.utoronto.ca/bitstream/1807/18247/6/Chang_JinHyun_200911_MASc_Thesis.pdf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dspace.mit.edu/bitstream/handle/1721.1/68297/32114654.pdf?sequence=1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sea.org/Curriculum/7_12/electrolysis/electrolysis.htm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mandpplabs.nscee.edu/cool/temporary/doors/toolbox/batteries.htm" TargetMode="External"/><Relationship Id="rId5" Type="http://schemas.openxmlformats.org/officeDocument/2006/relationships/hyperlink" Target="http://www.education.com/science-fair/article/water-electrolysis/" TargetMode="External"/><Relationship Id="rId4" Type="http://schemas.openxmlformats.org/officeDocument/2006/relationships/hyperlink" Target="http://www.bbc.co.uk/schools/gcsebitesize/science/triple_ocr_gateway/chemistry_out_there/electrolysis/revision/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2438400" y="1733550"/>
            <a:ext cx="3962400" cy="16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Anthony Dulaney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6019800" cy="1600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Final Undergraduate Research Report</a:t>
            </a:r>
          </a:p>
        </p:txBody>
      </p:sp>
      <p:sp>
        <p:nvSpPr>
          <p:cNvPr id="4" name="Shape 23"/>
          <p:cNvSpPr txBox="1">
            <a:spLocks/>
          </p:cNvSpPr>
          <p:nvPr/>
        </p:nvSpPr>
        <p:spPr>
          <a:xfrm>
            <a:off x="539839" y="2266950"/>
            <a:ext cx="6019800" cy="16002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000" dirty="0"/>
              <a:t>The Role of </a:t>
            </a:r>
            <a:r>
              <a:rPr lang="en-US" sz="2000" dirty="0" err="1"/>
              <a:t>Phenolics</a:t>
            </a:r>
            <a:r>
              <a:rPr lang="en-US" sz="2000" dirty="0"/>
              <a:t> in Anode Fouling During Electrolysis of Aqueous Alkali Byproduct Streams from Food and Agricultural Processing</a:t>
            </a:r>
            <a:endParaRPr lang="en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How </a:t>
            </a:r>
            <a:r>
              <a:rPr lang="en" dirty="0" smtClean="0"/>
              <a:t>do we approach a research problem?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rabicPeriod"/>
            </a:pPr>
            <a:r>
              <a:rPr lang="en" sz="2800" dirty="0"/>
              <a:t>Identify end goals</a:t>
            </a:r>
          </a:p>
          <a:p>
            <a:pPr marL="457200" lvl="0" indent="-4064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rabicPeriod"/>
            </a:pPr>
            <a:r>
              <a:rPr lang="en" sz="2800" dirty="0"/>
              <a:t>Engineer a path from from what we want to know to what we currently know with special consideration of where our competencies lie</a:t>
            </a:r>
          </a:p>
          <a:p>
            <a:pPr marL="457200" lvl="0" indent="-4064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rabicPeriod"/>
            </a:pPr>
            <a:r>
              <a:rPr lang="en" sz="2800" dirty="0"/>
              <a:t>Gradually increase the difficulty of the experiments</a:t>
            </a:r>
          </a:p>
          <a:p>
            <a:pPr marL="914400" lvl="1" indent="-3429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lphaLcPeriod"/>
            </a:pPr>
            <a:r>
              <a:rPr lang="en" sz="1800" dirty="0"/>
              <a:t>“Science Fair Experiment”</a:t>
            </a:r>
          </a:p>
          <a:p>
            <a:pPr marL="914400" lvl="1" indent="-3429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lphaLcPeriod"/>
            </a:pPr>
            <a:r>
              <a:rPr lang="en" sz="1800" dirty="0"/>
              <a:t>Intermediate Step-Alkali electrolysis</a:t>
            </a:r>
          </a:p>
          <a:p>
            <a:pPr marL="914400" lvl="1" indent="-34290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lphaLcPeriod"/>
            </a:pPr>
            <a:r>
              <a:rPr lang="en" sz="1800" dirty="0"/>
              <a:t>Meeting goals-MAE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118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Special Considerations for “Science Fair Experiment”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Understanding why certain reactions are taking place at the electrodes (competing reactions)</a:t>
            </a:r>
          </a:p>
          <a:p>
            <a:pPr marL="457200" lvl="0" indent="-4191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How to use gas capture as an analytical tool (hydrogen and oxygen production and efficiency)</a:t>
            </a:r>
          </a:p>
          <a:p>
            <a:pPr marL="457200" lvl="0" indent="-4191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Basic electrical theories (efficiency)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3058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Special Considerations for WSAE Electrolysis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WSAE is a complex system (competing anodic reactions)</a:t>
            </a:r>
          </a:p>
          <a:p>
            <a:pPr marL="457200" lvl="0" indent="-4191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 smtClean="0"/>
              <a:t>Alkali lignin </a:t>
            </a:r>
            <a:r>
              <a:rPr lang="en" dirty="0"/>
              <a:t>adsorption (anode fouling)</a:t>
            </a:r>
          </a:p>
          <a:p>
            <a:pPr marL="457200" lvl="0" indent="-4191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Amount of hydrogen produced (hydrogen production and efficiency)</a:t>
            </a:r>
          </a:p>
          <a:p>
            <a:pPr marL="457200" lvl="0" indent="-41910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Studies say very little oxygen is produced </a:t>
            </a:r>
            <a:r>
              <a:rPr lang="en-US" dirty="0" smtClean="0"/>
              <a:t>in Weak Black Liquor which is very similar to our WSAE </a:t>
            </a:r>
            <a:r>
              <a:rPr lang="en" dirty="0" smtClean="0"/>
              <a:t>(oxygen </a:t>
            </a:r>
            <a:r>
              <a:rPr lang="en" dirty="0"/>
              <a:t>production and efficiency)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Agenda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1: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Introductory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b="1" dirty="0" smtClean="0"/>
              <a:t>Background Information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Initial Findings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2: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Wheat Straw Alkali Extract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Gas Produced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Electrode Fouling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3: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Measuring </a:t>
            </a:r>
            <a:r>
              <a:rPr lang="en-US" dirty="0" err="1" smtClean="0"/>
              <a:t>Phenolics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Removing </a:t>
            </a:r>
            <a:r>
              <a:rPr lang="en-US" dirty="0" err="1" smtClean="0"/>
              <a:t>Phenolics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00529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Electrical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Shape 113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457200" lvl="0" indent="-419100" rtl="0">
                  <a:spcBef>
                    <a:spcPts val="0"/>
                  </a:spcBef>
                  <a:buClr>
                    <a:schemeClr val="bg1">
                      <a:lumMod val="50000"/>
                    </a:schemeClr>
                  </a:buClr>
                  <a:buSzPct val="100000"/>
                </a:pPr>
                <a:r>
                  <a:rPr lang="en-US" dirty="0" smtClean="0"/>
                  <a:t>Charge=1 coulomb=equivalent to the charge of 6.241*10</a:t>
                </a:r>
                <a:r>
                  <a:rPr lang="en-US" baseline="30000" dirty="0" smtClean="0"/>
                  <a:t>18</a:t>
                </a:r>
                <a:r>
                  <a:rPr lang="en-US" dirty="0" smtClean="0"/>
                  <a:t> </a:t>
                </a:r>
                <a:r>
                  <a:rPr lang="en-US" dirty="0"/>
                  <a:t>electrons</a:t>
                </a:r>
              </a:p>
              <a:p>
                <a:pPr marL="457200" lvl="0" indent="-419100" rtl="0">
                  <a:spcBef>
                    <a:spcPts val="0"/>
                  </a:spcBef>
                  <a:buClr>
                    <a:schemeClr val="bg1">
                      <a:lumMod val="50000"/>
                    </a:schemeClr>
                  </a:buClr>
                  <a:buSzPct val="100000"/>
                </a:pPr>
                <a:r>
                  <a:rPr lang="en-US" dirty="0"/>
                  <a:t>Current=1 amp=1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" i="1" dirty="0" smtClean="0">
                            <a:latin typeface="Cambria Math"/>
                          </a:rPr>
                          <m:t>𝑐𝑜𝑢𝑙𝑜𝑚𝑏</m:t>
                        </m:r>
                      </m:num>
                      <m:den>
                        <m:r>
                          <a:rPr lang="en" i="1" dirty="0" smtClean="0">
                            <a:latin typeface="Cambria Math"/>
                          </a:rPr>
                          <m:t>𝑠𝑒𝑐𝑜𝑛𝑑</m:t>
                        </m:r>
                      </m:den>
                    </m:f>
                  </m:oMath>
                </a14:m>
                <a:endParaRPr lang="en" dirty="0"/>
              </a:p>
              <a:p>
                <a:pPr marL="457200" lvl="0" indent="-419100" rtl="0">
                  <a:spcBef>
                    <a:spcPts val="0"/>
                  </a:spcBef>
                  <a:buClr>
                    <a:schemeClr val="bg1">
                      <a:lumMod val="50000"/>
                    </a:schemeClr>
                  </a:buClr>
                  <a:buSzPct val="100000"/>
                </a:pPr>
                <a:r>
                  <a:rPr lang="en-US" dirty="0" smtClean="0"/>
                  <a:t>Work/unit </a:t>
                </a:r>
                <a:r>
                  <a:rPr lang="en-US" dirty="0"/>
                  <a:t>of time=1 watt=1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𝐽𝑜𝑢𝑙𝑒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𝑒𝑐𝑜𝑛𝑑</m:t>
                        </m:r>
                      </m:den>
                    </m:f>
                  </m:oMath>
                </a14:m>
                <a:endParaRPr lang="en-US" dirty="0"/>
              </a:p>
              <a:p>
                <a:pPr marL="457200" lvl="0" indent="-419100" rtl="0">
                  <a:spcBef>
                    <a:spcPts val="0"/>
                  </a:spcBef>
                  <a:buClr>
                    <a:schemeClr val="bg1">
                      <a:lumMod val="50000"/>
                    </a:schemeClr>
                  </a:buClr>
                  <a:buSzPct val="100000"/>
                </a:pPr>
                <a:r>
                  <a:rPr lang="en-US" dirty="0"/>
                  <a:t>Work/unit charge=Voltage=</a:t>
                </a:r>
              </a:p>
              <a:p>
                <a:pPr marL="914400" lvl="1" indent="-381000" rtl="0">
                  <a:spcBef>
                    <a:spcPts val="0"/>
                  </a:spcBef>
                  <a:buClr>
                    <a:schemeClr val="bg1">
                      <a:lumMod val="50000"/>
                    </a:schemeClr>
                  </a:buClr>
                  <a:buSzPct val="80000"/>
                </a:pPr>
                <a:r>
                  <a:rPr lang="en-US" dirty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𝐽𝑜𝑢𝑙𝑒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𝑐𝑜𝑢𝑙𝑜𝑚𝑏</m:t>
                        </m:r>
                      </m:den>
                    </m:f>
                  </m:oMath>
                </a14:m>
                <a:endParaRPr lang="en-US" dirty="0"/>
              </a:p>
              <a:p>
                <a:pPr marL="914400" lvl="1" indent="-381000" rtl="0">
                  <a:spcBef>
                    <a:spcPts val="0"/>
                  </a:spcBef>
                  <a:buClr>
                    <a:schemeClr val="bg1">
                      <a:lumMod val="50000"/>
                    </a:schemeClr>
                  </a:buClr>
                  <a:buSzPct val="800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𝑘𝑔</m:t>
                        </m:r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𝑎𝑚𝑝𝑠</m:t>
                        </m:r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914400" lvl="1" indent="-381000" rtl="0">
                  <a:spcBef>
                    <a:spcPts val="0"/>
                  </a:spcBef>
                  <a:buClr>
                    <a:schemeClr val="bg1">
                      <a:lumMod val="50000"/>
                    </a:schemeClr>
                  </a:buClr>
                  <a:buSzPct val="80000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𝑎𝑚𝑝𝑠</m:t>
                    </m:r>
                    <m:r>
                      <a:rPr lang="en-US" i="1" dirty="0" smtClean="0">
                        <a:latin typeface="Cambria Math"/>
                      </a:rPr>
                      <m:t>∗</m:t>
                    </m:r>
                    <m:r>
                      <a:rPr lang="en-US" i="1" dirty="0" smtClean="0">
                        <a:latin typeface="Cambria Math"/>
                      </a:rPr>
                      <m:t>𝑜h𝑚𝑠</m:t>
                    </m:r>
                  </m:oMath>
                </a14:m>
                <a:endParaRPr lang="en-US" dirty="0"/>
              </a:p>
              <a:p>
                <a:pPr lvl="0" rtl="0">
                  <a:spcBef>
                    <a:spcPts val="0"/>
                  </a:spcBef>
                  <a:buClr>
                    <a:schemeClr val="bg1">
                      <a:lumMod val="50000"/>
                    </a:schemeClr>
                  </a:buClr>
                </a:pPr>
                <a:endParaRPr lang="en-US" dirty="0"/>
              </a:p>
              <a:p>
                <a:pPr marL="0" lvl="0" indent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</mc:Choice>
        <mc:Fallback>
          <p:sp>
            <p:nvSpPr>
              <p:cNvPr id="113" name="Shape 11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 rotWithShape="1">
                <a:blip r:embed="rId3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Understanding Reduction Potential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Represented as a reduction half-reaction followed by an E/V value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 smtClean="0"/>
              <a:t>M</a:t>
            </a:r>
            <a:r>
              <a:rPr lang="en" baseline="30000" dirty="0" smtClean="0"/>
              <a:t>+</a:t>
            </a:r>
            <a:r>
              <a:rPr lang="en" dirty="0" smtClean="0"/>
              <a:t>+e-</a:t>
            </a:r>
            <a:r>
              <a:rPr lang="en" dirty="0"/>
              <a:t>-&gt;</a:t>
            </a:r>
            <a:r>
              <a:rPr lang="en" dirty="0" smtClean="0"/>
              <a:t>M</a:t>
            </a:r>
            <a:r>
              <a:rPr lang="en" baseline="30000" dirty="0" smtClean="0"/>
              <a:t>0 </a:t>
            </a:r>
            <a:r>
              <a:rPr lang="en" dirty="0"/>
              <a:t>(example half-reaction</a:t>
            </a:r>
            <a:r>
              <a:rPr lang="en" dirty="0" smtClean="0"/>
              <a:t>)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endParaRPr lang="en" dirty="0"/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E/V Value is the </a:t>
            </a:r>
            <a:r>
              <a:rPr lang="en" dirty="0" smtClean="0"/>
              <a:t>ease of </a:t>
            </a:r>
            <a:r>
              <a:rPr lang="en" dirty="0"/>
              <a:t>a half-reaction to </a:t>
            </a:r>
            <a:r>
              <a:rPr lang="en" dirty="0" smtClean="0"/>
              <a:t>take place </a:t>
            </a:r>
            <a:r>
              <a:rPr lang="en" dirty="0"/>
              <a:t>measured in volts (CRC)</a:t>
            </a:r>
          </a:p>
          <a:p>
            <a:pPr marL="914400" lvl="1" indent="-38100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Cathode is a reduction site thus the highest reduction potential happens </a:t>
            </a:r>
            <a:r>
              <a:rPr lang="en" dirty="0" smtClean="0"/>
              <a:t>first</a:t>
            </a:r>
            <a:endParaRPr lang="en" b="1" dirty="0" smtClean="0"/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 smtClean="0"/>
              <a:t>Anode is actually an oxidation site so the lowest </a:t>
            </a:r>
            <a:r>
              <a:rPr lang="en" dirty="0"/>
              <a:t>reduction potential happens </a:t>
            </a:r>
            <a:r>
              <a:rPr lang="en" dirty="0" smtClean="0"/>
              <a:t>first (highest oxidation potential)</a:t>
            </a:r>
            <a:endParaRPr lang="en" dirty="0"/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Cathodic Reactions in Water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" dirty="0"/>
              <a:t>2H</a:t>
            </a:r>
            <a:r>
              <a:rPr lang="en" baseline="30000" dirty="0"/>
              <a:t>+</a:t>
            </a:r>
            <a:r>
              <a:rPr lang="en" dirty="0"/>
              <a:t>+2e</a:t>
            </a:r>
            <a:r>
              <a:rPr lang="en" baseline="30000" dirty="0"/>
              <a:t>-</a:t>
            </a:r>
            <a:r>
              <a:rPr lang="en" dirty="0"/>
              <a:t> -&gt;H</a:t>
            </a:r>
            <a:r>
              <a:rPr lang="en" baseline="-25000" dirty="0"/>
              <a:t>2</a:t>
            </a:r>
            <a:r>
              <a:rPr lang="en" dirty="0"/>
              <a:t>					E/V=0.000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 smtClean="0"/>
              <a:t>2H</a:t>
            </a:r>
            <a:r>
              <a:rPr lang="en" baseline="-25000" dirty="0" smtClean="0"/>
              <a:t>2</a:t>
            </a:r>
            <a:r>
              <a:rPr lang="en" dirty="0" smtClean="0"/>
              <a:t>O+2e</a:t>
            </a:r>
            <a:r>
              <a:rPr lang="en" baseline="30000" dirty="0" smtClean="0"/>
              <a:t>-</a:t>
            </a:r>
            <a:r>
              <a:rPr lang="en" dirty="0" smtClean="0"/>
              <a:t> </a:t>
            </a:r>
            <a:r>
              <a:rPr lang="en" dirty="0"/>
              <a:t>-&gt; </a:t>
            </a:r>
            <a:r>
              <a:rPr lang="en" dirty="0" smtClean="0"/>
              <a:t>2OH</a:t>
            </a:r>
            <a:r>
              <a:rPr lang="en" baseline="30000" dirty="0" smtClean="0"/>
              <a:t>-</a:t>
            </a:r>
            <a:r>
              <a:rPr lang="en" dirty="0" smtClean="0"/>
              <a:t>+</a:t>
            </a:r>
            <a:r>
              <a:rPr lang="en" dirty="0"/>
              <a:t>H</a:t>
            </a:r>
            <a:r>
              <a:rPr lang="en" baseline="-25000" dirty="0"/>
              <a:t>2</a:t>
            </a:r>
            <a:r>
              <a:rPr lang="en" dirty="0"/>
              <a:t>		</a:t>
            </a:r>
            <a:r>
              <a:rPr lang="en" dirty="0" smtClean="0"/>
              <a:t>		E/V</a:t>
            </a:r>
            <a:r>
              <a:rPr lang="en" dirty="0"/>
              <a:t>=-0.8277</a:t>
            </a:r>
          </a:p>
          <a:p>
            <a:pPr lvl="0">
              <a:spcBef>
                <a:spcPts val="0"/>
              </a:spcBef>
              <a:buNone/>
            </a:pPr>
            <a:endParaRPr lang="en" dirty="0" smtClean="0"/>
          </a:p>
          <a:p>
            <a:pPr lvl="0">
              <a:spcBef>
                <a:spcPts val="0"/>
              </a:spcBef>
              <a:buNone/>
            </a:pPr>
            <a:endParaRPr lang="en" dirty="0" smtClean="0"/>
          </a:p>
          <a:p>
            <a:pPr lvl="0">
              <a:spcBef>
                <a:spcPts val="0"/>
              </a:spcBef>
              <a:buNone/>
            </a:pPr>
            <a:endParaRPr lang="en" dirty="0" smtClean="0"/>
          </a:p>
          <a:p>
            <a:pPr lvl="0">
              <a:spcBef>
                <a:spcPts val="0"/>
              </a:spcBef>
              <a:buNone/>
            </a:pPr>
            <a:endParaRPr lang="en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>Reactions are based on two things:</a:t>
            </a:r>
            <a:endParaRPr lang="en" dirty="0"/>
          </a:p>
          <a:p>
            <a:pPr marL="571500" lvl="1" indent="-342900">
              <a:buFont typeface="+mj-lt"/>
              <a:buAutoNum type="arabicPeriod"/>
            </a:pPr>
            <a:r>
              <a:rPr lang="en" b="1" dirty="0" smtClean="0"/>
              <a:t>E/V</a:t>
            </a:r>
          </a:p>
          <a:p>
            <a:pPr marL="571500" lvl="1" indent="-342900">
              <a:buFont typeface="+mj-lt"/>
              <a:buAutoNum type="arabicPeriod"/>
            </a:pPr>
            <a:r>
              <a:rPr lang="en" dirty="0" smtClean="0"/>
              <a:t>Concentration</a:t>
            </a:r>
          </a:p>
          <a:p>
            <a:pPr marL="571500" lvl="1" indent="-342900">
              <a:buFont typeface="+mj-lt"/>
              <a:buAutoNum type="arabicPeriod"/>
            </a:pP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Anodic Reactions in Water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Anode </a:t>
            </a:r>
            <a:r>
              <a:rPr lang="en" dirty="0"/>
              <a:t>reaction is actually an oxidation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4OH</a:t>
            </a:r>
            <a:r>
              <a:rPr lang="en" baseline="30000" dirty="0" smtClean="0"/>
              <a:t>-</a:t>
            </a:r>
            <a:r>
              <a:rPr lang="en" dirty="0" smtClean="0"/>
              <a:t>-&gt;O</a:t>
            </a:r>
            <a:r>
              <a:rPr lang="en" baseline="-25000" dirty="0" smtClean="0"/>
              <a:t>2</a:t>
            </a:r>
            <a:r>
              <a:rPr lang="en" dirty="0" smtClean="0"/>
              <a:t>+2H</a:t>
            </a:r>
            <a:r>
              <a:rPr lang="en" baseline="-25000" dirty="0" smtClean="0"/>
              <a:t>2</a:t>
            </a:r>
            <a:r>
              <a:rPr lang="en" dirty="0" smtClean="0"/>
              <a:t>O+4e</a:t>
            </a:r>
            <a:r>
              <a:rPr lang="en" baseline="30000" dirty="0" smtClean="0"/>
              <a:t>-</a:t>
            </a:r>
            <a:r>
              <a:rPr lang="en" dirty="0"/>
              <a:t>			</a:t>
            </a:r>
            <a:r>
              <a:rPr lang="en" dirty="0" smtClean="0"/>
              <a:t>	E/V</a:t>
            </a:r>
            <a:r>
              <a:rPr lang="en" dirty="0"/>
              <a:t>=-0.401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dirty="0"/>
              <a:t>2H</a:t>
            </a:r>
            <a:r>
              <a:rPr lang="en" baseline="-25000" dirty="0"/>
              <a:t>2</a:t>
            </a:r>
            <a:r>
              <a:rPr lang="en" dirty="0"/>
              <a:t>O-&gt;</a:t>
            </a:r>
            <a:r>
              <a:rPr lang="en" dirty="0" smtClean="0"/>
              <a:t>O</a:t>
            </a:r>
            <a:r>
              <a:rPr lang="en" baseline="-25000" dirty="0" smtClean="0"/>
              <a:t>2</a:t>
            </a:r>
            <a:r>
              <a:rPr lang="en" dirty="0" smtClean="0"/>
              <a:t>+4H</a:t>
            </a:r>
            <a:r>
              <a:rPr lang="en" baseline="30000" dirty="0" smtClean="0"/>
              <a:t>+</a:t>
            </a:r>
            <a:r>
              <a:rPr lang="en" dirty="0" smtClean="0"/>
              <a:t>+4e</a:t>
            </a:r>
            <a:r>
              <a:rPr lang="en" baseline="30000" dirty="0" smtClean="0"/>
              <a:t>-</a:t>
            </a:r>
            <a:r>
              <a:rPr lang="en" dirty="0"/>
              <a:t>				</a:t>
            </a:r>
            <a:r>
              <a:rPr lang="en" dirty="0" smtClean="0"/>
              <a:t>	E/V</a:t>
            </a:r>
            <a:r>
              <a:rPr lang="en" dirty="0"/>
              <a:t>=-</a:t>
            </a:r>
            <a:r>
              <a:rPr lang="en" dirty="0" smtClean="0"/>
              <a:t>1.229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en" dirty="0" smtClean="0"/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en" dirty="0"/>
          </a:p>
          <a:p>
            <a:pPr lvl="0">
              <a:buClr>
                <a:schemeClr val="dk1"/>
              </a:buClr>
              <a:buSzPct val="36666"/>
              <a:buNone/>
            </a:pPr>
            <a:r>
              <a:rPr lang="en" dirty="0"/>
              <a:t>Anodic reactions represented as:</a:t>
            </a:r>
          </a:p>
          <a:p>
            <a:pPr lvl="0">
              <a:buClr>
                <a:schemeClr val="dk1"/>
              </a:buClr>
              <a:buSzPct val="36666"/>
              <a:buNone/>
            </a:pPr>
            <a:r>
              <a:rPr lang="en" dirty="0" smtClean="0"/>
              <a:t>O</a:t>
            </a:r>
            <a:r>
              <a:rPr lang="en" baseline="-25000" dirty="0" smtClean="0"/>
              <a:t>2</a:t>
            </a:r>
            <a:r>
              <a:rPr lang="en" dirty="0" smtClean="0"/>
              <a:t>+2H</a:t>
            </a:r>
            <a:r>
              <a:rPr lang="en" baseline="-25000" dirty="0" smtClean="0"/>
              <a:t>2</a:t>
            </a:r>
            <a:r>
              <a:rPr lang="en" dirty="0" smtClean="0"/>
              <a:t>O+4e</a:t>
            </a:r>
            <a:r>
              <a:rPr lang="en" baseline="30000" dirty="0" smtClean="0"/>
              <a:t>-</a:t>
            </a:r>
            <a:r>
              <a:rPr lang="en" dirty="0" smtClean="0"/>
              <a:t> </a:t>
            </a:r>
            <a:r>
              <a:rPr lang="en" dirty="0"/>
              <a:t>-&gt; </a:t>
            </a:r>
            <a:r>
              <a:rPr lang="en" dirty="0" smtClean="0"/>
              <a:t>4OH</a:t>
            </a:r>
            <a:r>
              <a:rPr lang="en" baseline="30000" dirty="0" smtClean="0"/>
              <a:t>-</a:t>
            </a:r>
            <a:r>
              <a:rPr lang="en" dirty="0"/>
              <a:t>			</a:t>
            </a:r>
            <a:r>
              <a:rPr lang="en" dirty="0" smtClean="0"/>
              <a:t>	E/V=0.401</a:t>
            </a:r>
            <a:endParaRPr lang="en" dirty="0"/>
          </a:p>
          <a:p>
            <a:pPr lvl="0">
              <a:buNone/>
            </a:pPr>
            <a:r>
              <a:rPr lang="en" dirty="0" smtClean="0"/>
              <a:t>O</a:t>
            </a:r>
            <a:r>
              <a:rPr lang="en" baseline="-25000" dirty="0" smtClean="0"/>
              <a:t>2</a:t>
            </a:r>
            <a:r>
              <a:rPr lang="en" dirty="0" smtClean="0"/>
              <a:t>+4H</a:t>
            </a:r>
            <a:r>
              <a:rPr lang="en" baseline="30000" dirty="0" smtClean="0"/>
              <a:t>+</a:t>
            </a:r>
            <a:r>
              <a:rPr lang="en" dirty="0" smtClean="0"/>
              <a:t>+4e</a:t>
            </a:r>
            <a:r>
              <a:rPr lang="en" baseline="30000" dirty="0" smtClean="0"/>
              <a:t>-</a:t>
            </a:r>
            <a:r>
              <a:rPr lang="en" dirty="0" smtClean="0"/>
              <a:t> </a:t>
            </a:r>
            <a:r>
              <a:rPr lang="en" dirty="0"/>
              <a:t>-&gt; 2H</a:t>
            </a:r>
            <a:r>
              <a:rPr lang="en" baseline="-25000" dirty="0"/>
              <a:t>2</a:t>
            </a:r>
            <a:r>
              <a:rPr lang="en" dirty="0"/>
              <a:t>O				</a:t>
            </a:r>
            <a:r>
              <a:rPr lang="en" dirty="0" smtClean="0"/>
              <a:t>E/V=1.229</a:t>
            </a:r>
          </a:p>
          <a:p>
            <a:pPr lvl="0">
              <a:buNone/>
            </a:pPr>
            <a:endParaRPr lang="en" dirty="0"/>
          </a:p>
          <a:p>
            <a:pPr marL="0" lvl="0" indent="0">
              <a:buNone/>
            </a:pPr>
            <a:r>
              <a:rPr lang="en" dirty="0"/>
              <a:t>Reactions are based on two things:</a:t>
            </a:r>
          </a:p>
          <a:p>
            <a:pPr marL="571500" lvl="1" indent="-342900">
              <a:buFont typeface="+mj-lt"/>
              <a:buAutoNum type="arabicPeriod"/>
            </a:pPr>
            <a:r>
              <a:rPr lang="en" dirty="0"/>
              <a:t>E/V</a:t>
            </a:r>
          </a:p>
          <a:p>
            <a:pPr marL="571500" lvl="1" indent="-342900">
              <a:buFont typeface="+mj-lt"/>
              <a:buAutoNum type="arabicPeriod"/>
            </a:pPr>
            <a:r>
              <a:rPr lang="en" b="1" dirty="0" smtClean="0"/>
              <a:t>Concentration</a:t>
            </a:r>
            <a:endParaRPr lang="en" b="1"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Autoionization of </a:t>
            </a:r>
            <a:r>
              <a:rPr lang="en" dirty="0" smtClean="0"/>
              <a:t>Water</a:t>
            </a:r>
            <a:endParaRPr lang="en" dirty="0"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K</a:t>
            </a:r>
            <a:r>
              <a:rPr lang="en" baseline="-25000" dirty="0"/>
              <a:t>w</a:t>
            </a:r>
            <a:r>
              <a:rPr lang="en" dirty="0"/>
              <a:t>=[H</a:t>
            </a:r>
            <a:r>
              <a:rPr lang="en" baseline="30000" dirty="0"/>
              <a:t>+</a:t>
            </a:r>
            <a:r>
              <a:rPr lang="en" dirty="0"/>
              <a:t>][OH</a:t>
            </a:r>
            <a:r>
              <a:rPr lang="en" baseline="30000" dirty="0"/>
              <a:t>-</a:t>
            </a:r>
            <a:r>
              <a:rPr lang="en" dirty="0"/>
              <a:t>]=</a:t>
            </a:r>
            <a:r>
              <a:rPr lang="en" dirty="0" smtClean="0"/>
              <a:t>1.0*10</a:t>
            </a:r>
            <a:r>
              <a:rPr lang="en" baseline="30000" dirty="0" smtClean="0"/>
              <a:t>-14</a:t>
            </a:r>
            <a:endParaRPr lang="en" baseline="30000" dirty="0"/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[H</a:t>
            </a:r>
            <a:r>
              <a:rPr lang="en" baseline="30000" dirty="0"/>
              <a:t>+</a:t>
            </a:r>
            <a:r>
              <a:rPr lang="en" dirty="0"/>
              <a:t>]=</a:t>
            </a:r>
            <a:r>
              <a:rPr lang="en" dirty="0" smtClean="0"/>
              <a:t>1.0*10</a:t>
            </a:r>
            <a:r>
              <a:rPr lang="en" baseline="30000" dirty="0" smtClean="0"/>
              <a:t>-7</a:t>
            </a:r>
            <a:endParaRPr lang="en" baseline="30000" dirty="0"/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[OH</a:t>
            </a:r>
            <a:r>
              <a:rPr lang="en" baseline="30000" dirty="0"/>
              <a:t>-</a:t>
            </a:r>
            <a:r>
              <a:rPr lang="en" dirty="0"/>
              <a:t>]=</a:t>
            </a:r>
            <a:r>
              <a:rPr lang="en" dirty="0" smtClean="0"/>
              <a:t>1.0*10</a:t>
            </a:r>
            <a:r>
              <a:rPr lang="en" baseline="30000" dirty="0" smtClean="0"/>
              <a:t>-7</a:t>
            </a:r>
            <a:endParaRPr lang="en" baseline="30000" dirty="0"/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</a:pPr>
            <a:endParaRPr dirty="0"/>
          </a:p>
          <a:p>
            <a:pPr marL="457200" lvl="0" indent="-41910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Very low concentration of </a:t>
            </a:r>
            <a:r>
              <a:rPr lang="en" dirty="0" smtClean="0"/>
              <a:t>ions</a:t>
            </a:r>
          </a:p>
          <a:p>
            <a:pPr marL="38100" lvl="0" indent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  <a:buNone/>
            </a:pPr>
            <a:endParaRPr lang="en" dirty="0"/>
          </a:p>
          <a:p>
            <a:pPr marL="457200" lvl="0" indent="-41910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 smtClean="0"/>
              <a:t>Ions are cruical for an aqueous electrolysis system</a:t>
            </a:r>
          </a:p>
          <a:p>
            <a:pPr marL="457200" lvl="0" indent="-41910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Electrolysis of H</a:t>
            </a:r>
            <a:r>
              <a:rPr lang="en" baseline="-25000" dirty="0"/>
              <a:t>2</a:t>
            </a:r>
            <a:r>
              <a:rPr lang="en" dirty="0"/>
              <a:t>O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The water ions (H</a:t>
            </a:r>
            <a:r>
              <a:rPr lang="en" baseline="30000" dirty="0"/>
              <a:t>+</a:t>
            </a:r>
            <a:r>
              <a:rPr lang="en" dirty="0"/>
              <a:t>, OH</a:t>
            </a:r>
            <a:r>
              <a:rPr lang="en" baseline="30000" dirty="0"/>
              <a:t>-</a:t>
            </a:r>
            <a:r>
              <a:rPr lang="en" dirty="0"/>
              <a:t>) react readily with the electrodes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Very low </a:t>
            </a:r>
            <a:r>
              <a:rPr lang="en" dirty="0" smtClean="0"/>
              <a:t>concentrations (10</a:t>
            </a:r>
            <a:r>
              <a:rPr lang="en" baseline="30000" dirty="0" smtClean="0"/>
              <a:t>-7</a:t>
            </a:r>
            <a:r>
              <a:rPr lang="en" dirty="0" smtClean="0"/>
              <a:t>M)</a:t>
            </a:r>
            <a:endParaRPr lang="en" dirty="0"/>
          </a:p>
          <a:p>
            <a:pPr marL="457200" lvl="0" indent="-41910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The water </a:t>
            </a:r>
            <a:r>
              <a:rPr lang="en" dirty="0" smtClean="0"/>
              <a:t>molecules (</a:t>
            </a:r>
            <a:r>
              <a:rPr lang="en" dirty="0"/>
              <a:t>H</a:t>
            </a:r>
            <a:r>
              <a:rPr lang="en" baseline="-25000" dirty="0"/>
              <a:t>2</a:t>
            </a:r>
            <a:r>
              <a:rPr lang="en" dirty="0"/>
              <a:t>O</a:t>
            </a:r>
            <a:r>
              <a:rPr lang="en" dirty="0" smtClean="0"/>
              <a:t>) </a:t>
            </a:r>
            <a:r>
              <a:rPr lang="en" dirty="0"/>
              <a:t>react </a:t>
            </a:r>
            <a:r>
              <a:rPr lang="en" dirty="0" smtClean="0"/>
              <a:t>more slowly </a:t>
            </a:r>
            <a:r>
              <a:rPr lang="en" dirty="0"/>
              <a:t>with the electrodes</a:t>
            </a:r>
          </a:p>
          <a:p>
            <a:pPr marL="914400" lvl="1" indent="-38100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Very </a:t>
            </a:r>
            <a:r>
              <a:rPr lang="en" dirty="0" smtClean="0"/>
              <a:t>high concentrations (55M</a:t>
            </a:r>
            <a:r>
              <a:rPr lang="en" dirty="0" smtClean="0"/>
              <a:t>)</a:t>
            </a:r>
            <a:endParaRPr lang="en" dirty="0"/>
          </a:p>
          <a:p>
            <a:pPr marL="914400" lvl="1" indent="-38100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80000"/>
            </a:pPr>
            <a:endParaRPr lang="en" dirty="0"/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 smtClean="0"/>
              <a:t>When </a:t>
            </a:r>
            <a:r>
              <a:rPr lang="en" dirty="0"/>
              <a:t>H</a:t>
            </a:r>
            <a:r>
              <a:rPr lang="en" baseline="-25000" dirty="0"/>
              <a:t>2</a:t>
            </a:r>
            <a:r>
              <a:rPr lang="en" dirty="0"/>
              <a:t>O reacts with electrodes, it leaves ions around the electrodes.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Anions around cathodes, cations around anodes</a:t>
            </a:r>
          </a:p>
          <a:p>
            <a:pPr marL="914400" lvl="1" indent="-38100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Becomes more and more energetically unfavorable to continue moving electrons to a charged area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1: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b="1" dirty="0" smtClean="0"/>
              <a:t>Introductory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Background Information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Initial Findings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2: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Wheat Straw Alkali Extract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Gas Produced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Electrode Fouling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3: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Measuring </a:t>
            </a:r>
            <a:r>
              <a:rPr lang="en-US" dirty="0" err="1" smtClean="0"/>
              <a:t>Phenolics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Removing </a:t>
            </a:r>
            <a:r>
              <a:rPr lang="en-US" dirty="0" err="1" smtClean="0"/>
              <a:t>Phenolics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Do Electrolytes Help?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814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Electrolytes are attracted to the electrodes causing a much higher concentration than throughout the water</a:t>
            </a:r>
          </a:p>
          <a:p>
            <a:pPr marL="914400" lvl="1" indent="-3810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Cations move toward the cathode</a:t>
            </a:r>
          </a:p>
          <a:p>
            <a:pPr marL="914400" lvl="1" indent="-3810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Anions move toward the anode</a:t>
            </a:r>
          </a:p>
          <a:p>
            <a:pPr lvl="0">
              <a:spcBef>
                <a:spcPts val="0"/>
              </a:spcBef>
              <a:buClr>
                <a:schemeClr val="bg1">
                  <a:lumMod val="50000"/>
                </a:schemeClr>
              </a:buClr>
            </a:pPr>
            <a:endParaRPr dirty="0"/>
          </a:p>
        </p:txBody>
      </p:sp>
      <p:pic>
        <p:nvPicPr>
          <p:cNvPr id="1026" name="Picture 2" descr="http://www.bbc.co.uk/schools/gcsebitesize/science/images/triple_science/308_bitesize_gcse_tschemistry_chemistryoutthere_aqueous_46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4950"/>
            <a:ext cx="3810000" cy="26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4324350"/>
            <a:ext cx="401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</a:t>
            </a:r>
            <a:r>
              <a:rPr lang="en-US" dirty="0"/>
              <a:t>from British Broadcasting Corporation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3" y="438150"/>
            <a:ext cx="8545896" cy="432465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Why Do Electrolytes Help?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4290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Electrolytes “buffer the charge” to reduce the back potential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Reduce the required voltage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Some electrolytes react with electrodes</a:t>
            </a:r>
          </a:p>
          <a:p>
            <a:pPr marL="1371600" lvl="2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E/V</a:t>
            </a:r>
          </a:p>
          <a:p>
            <a:pPr marL="1371600" lvl="2" indent="-38100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Concentration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9833" y="4324350"/>
            <a:ext cx="511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adapted from </a:t>
            </a:r>
            <a:r>
              <a:rPr lang="en-US" dirty="0"/>
              <a:t>National Supercomputing Center for Energy and the Environment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33" y="1290458"/>
            <a:ext cx="5114305" cy="286614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1: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Introductory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Background Information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b="1" dirty="0" smtClean="0"/>
              <a:t>Initial Findings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2: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Wheat Straw Alkali Extract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Gas Produced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Electrode Fouling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3: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Measuring </a:t>
            </a:r>
            <a:r>
              <a:rPr lang="en-US" dirty="0" err="1" smtClean="0"/>
              <a:t>Phenolics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Removing </a:t>
            </a:r>
            <a:r>
              <a:rPr lang="en-US" dirty="0" err="1" smtClean="0"/>
              <a:t>Phenolics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00529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Learning the Fundamentals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Ideation: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Electrolysis of Water Experiment (Education.com)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Hoffaman Apparatus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Brownlee Apparatus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Execution: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Power Supply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Electrodes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Inverted graduated cylinders</a:t>
            </a:r>
          </a:p>
          <a:p>
            <a:pPr marL="914400" lvl="1" indent="-38100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Solution reservoir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72500" y="2299712"/>
            <a:ext cx="1526575" cy="1526575"/>
          </a:xfrm>
          <a:prstGeom prst="rect">
            <a:avLst/>
          </a:prstGeom>
        </p:spPr>
      </p:pic>
      <p:pic>
        <p:nvPicPr>
          <p:cNvPr id="107" name="Shape 10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498073" y="2299724"/>
            <a:ext cx="1696975" cy="15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678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30" y="0"/>
            <a:ext cx="68863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034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Ideal and Assumptions?</a:t>
            </a:r>
            <a:endParaRPr lang="en" dirty="0"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 smtClean="0"/>
              <a:t>Ideal</a:t>
            </a:r>
          </a:p>
          <a:p>
            <a:pPr>
              <a:lnSpc>
                <a:spcPct val="150000"/>
              </a:lnSpc>
            </a:pPr>
            <a:r>
              <a:rPr lang="en" dirty="0" smtClean="0"/>
              <a:t>All electrons are going into hydrogen </a:t>
            </a:r>
            <a:r>
              <a:rPr lang="en" dirty="0" smtClean="0"/>
              <a:t>production</a:t>
            </a:r>
            <a:endParaRPr lang="en" dirty="0" smtClean="0"/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lang="en" dirty="0"/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 smtClean="0"/>
              <a:t>Assumptions</a:t>
            </a:r>
          </a:p>
          <a:p>
            <a:pPr>
              <a:lnSpc>
                <a:spcPct val="150000"/>
              </a:lnSpc>
            </a:pPr>
            <a:r>
              <a:rPr lang="en" dirty="0" smtClean="0"/>
              <a:t>All </a:t>
            </a:r>
            <a:r>
              <a:rPr lang="en" dirty="0"/>
              <a:t>cathodic reactions are producing H</a:t>
            </a:r>
            <a:r>
              <a:rPr lang="en" baseline="-25000" dirty="0"/>
              <a:t>2</a:t>
            </a:r>
          </a:p>
          <a:p>
            <a:pPr>
              <a:lnSpc>
                <a:spcPct val="150000"/>
              </a:lnSpc>
            </a:pPr>
            <a:r>
              <a:rPr lang="en" dirty="0"/>
              <a:t>Cathodic reactions are operating at 100% efficiency</a:t>
            </a:r>
          </a:p>
          <a:p>
            <a:pPr>
              <a:lnSpc>
                <a:spcPct val="150000"/>
              </a:lnSpc>
            </a:pPr>
            <a:r>
              <a:rPr lang="en" dirty="0"/>
              <a:t>H</a:t>
            </a:r>
            <a:r>
              <a:rPr lang="en" baseline="-25000" dirty="0"/>
              <a:t>2</a:t>
            </a:r>
            <a:r>
              <a:rPr lang="en" dirty="0"/>
              <a:t>:O</a:t>
            </a:r>
            <a:r>
              <a:rPr lang="en" baseline="-25000" dirty="0"/>
              <a:t>2</a:t>
            </a:r>
            <a:r>
              <a:rPr lang="en" dirty="0"/>
              <a:t> ratio ~2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Initial Findings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79084500"/>
              </p:ext>
            </p:extLst>
          </p:nvPr>
        </p:nvGraphicFramePr>
        <p:xfrm>
          <a:off x="381000" y="1200150"/>
          <a:ext cx="8305800" cy="34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1: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Introductory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Background Information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Initial Findings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2: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b="1" dirty="0" smtClean="0"/>
              <a:t>Wheat Straw Alkali Extract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Gas Produced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Electrode Fouling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3: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Measuring </a:t>
            </a:r>
            <a:r>
              <a:rPr lang="en-US" dirty="0" err="1" smtClean="0"/>
              <a:t>Phenolics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Removing </a:t>
            </a:r>
            <a:r>
              <a:rPr lang="en-US" dirty="0" err="1" smtClean="0"/>
              <a:t>Phenolics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00529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fld id="{244AE1FB-9613-42E1-AFCC-48639F10A3F9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874" y="4416877"/>
            <a:ext cx="868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 Mosier et al. 2005.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of promising technologies for pretreatment of lignocellulosic biomass.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Bioresource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Technology, 96, 673-686.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342900"/>
            <a:ext cx="7772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Wheat Straw Alkali Extract?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Alkali processing of plant cell wall materials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95400" y="1940113"/>
            <a:ext cx="0" cy="1879553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2000250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76400" y="2000250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8800" y="2000250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81200" y="2000250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3600" y="2000250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6000" y="2000250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52600" y="2000250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43752" y="2000250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96152" y="2000250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1501254" y="2456597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559256" y="2457451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13848" y="2457451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738952" y="2457451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787856" y="2457451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842448" y="2457451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953904" y="2457451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002290" y="2457451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057400" y="2457451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133600" y="2457451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182504" y="2457451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245056" y="2457451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1524000" y="2835322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828800" y="2835322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3600" y="2835322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86000" y="2835322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600200" y="2835322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752600" y="2835322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891352" y="2835322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043752" y="2835322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196152" y="2835322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>
            <a:off x="1503528" y="3291669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561530" y="3292522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616122" y="3292522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672468" y="3292522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741226" y="3292522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790130" y="3292522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844722" y="3292522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893626" y="3292522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956178" y="3292522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004564" y="3292522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059674" y="3292522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2135874" y="3292522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184778" y="3292522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2247330" y="3292522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2438400" y="1940112"/>
            <a:ext cx="0" cy="1879553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Freeform 72"/>
          <p:cNvSpPr/>
          <p:nvPr/>
        </p:nvSpPr>
        <p:spPr>
          <a:xfrm>
            <a:off x="1317536" y="1968750"/>
            <a:ext cx="351422" cy="1702498"/>
          </a:xfrm>
          <a:custGeom>
            <a:avLst/>
            <a:gdLst>
              <a:gd name="connsiteX0" fmla="*/ 13648 w 232012"/>
              <a:gd name="connsiteY0" fmla="*/ 0 h 2197290"/>
              <a:gd name="connsiteX1" fmla="*/ 81887 w 232012"/>
              <a:gd name="connsiteY1" fmla="*/ 13648 h 2197290"/>
              <a:gd name="connsiteX2" fmla="*/ 95534 w 232012"/>
              <a:gd name="connsiteY2" fmla="*/ 54592 h 2197290"/>
              <a:gd name="connsiteX3" fmla="*/ 136478 w 232012"/>
              <a:gd name="connsiteY3" fmla="*/ 136478 h 2197290"/>
              <a:gd name="connsiteX4" fmla="*/ 81887 w 232012"/>
              <a:gd name="connsiteY4" fmla="*/ 191069 h 2197290"/>
              <a:gd name="connsiteX5" fmla="*/ 13648 w 232012"/>
              <a:gd name="connsiteY5" fmla="*/ 313899 h 2197290"/>
              <a:gd name="connsiteX6" fmla="*/ 109182 w 232012"/>
              <a:gd name="connsiteY6" fmla="*/ 450377 h 2197290"/>
              <a:gd name="connsiteX7" fmla="*/ 122830 w 232012"/>
              <a:gd name="connsiteY7" fmla="*/ 491320 h 2197290"/>
              <a:gd name="connsiteX8" fmla="*/ 81887 w 232012"/>
              <a:gd name="connsiteY8" fmla="*/ 532263 h 2197290"/>
              <a:gd name="connsiteX9" fmla="*/ 40943 w 232012"/>
              <a:gd name="connsiteY9" fmla="*/ 545911 h 2197290"/>
              <a:gd name="connsiteX10" fmla="*/ 0 w 232012"/>
              <a:gd name="connsiteY10" fmla="*/ 627797 h 2197290"/>
              <a:gd name="connsiteX11" fmla="*/ 40943 w 232012"/>
              <a:gd name="connsiteY11" fmla="*/ 709684 h 2197290"/>
              <a:gd name="connsiteX12" fmla="*/ 122830 w 232012"/>
              <a:gd name="connsiteY12" fmla="*/ 764275 h 2197290"/>
              <a:gd name="connsiteX13" fmla="*/ 109182 w 232012"/>
              <a:gd name="connsiteY13" fmla="*/ 805218 h 2197290"/>
              <a:gd name="connsiteX14" fmla="*/ 54591 w 232012"/>
              <a:gd name="connsiteY14" fmla="*/ 887105 h 2197290"/>
              <a:gd name="connsiteX15" fmla="*/ 68239 w 232012"/>
              <a:gd name="connsiteY15" fmla="*/ 1023583 h 2197290"/>
              <a:gd name="connsiteX16" fmla="*/ 163773 w 232012"/>
              <a:gd name="connsiteY16" fmla="*/ 1132765 h 2197290"/>
              <a:gd name="connsiteX17" fmla="*/ 150126 w 232012"/>
              <a:gd name="connsiteY17" fmla="*/ 1187356 h 2197290"/>
              <a:gd name="connsiteX18" fmla="*/ 191069 w 232012"/>
              <a:gd name="connsiteY18" fmla="*/ 1310186 h 2197290"/>
              <a:gd name="connsiteX19" fmla="*/ 232012 w 232012"/>
              <a:gd name="connsiteY19" fmla="*/ 1446663 h 2197290"/>
              <a:gd name="connsiteX20" fmla="*/ 218364 w 232012"/>
              <a:gd name="connsiteY20" fmla="*/ 1569493 h 2197290"/>
              <a:gd name="connsiteX21" fmla="*/ 177421 w 232012"/>
              <a:gd name="connsiteY21" fmla="*/ 1583141 h 2197290"/>
              <a:gd name="connsiteX22" fmla="*/ 109182 w 232012"/>
              <a:gd name="connsiteY22" fmla="*/ 1665027 h 2197290"/>
              <a:gd name="connsiteX23" fmla="*/ 68239 w 232012"/>
              <a:gd name="connsiteY23" fmla="*/ 1705971 h 2197290"/>
              <a:gd name="connsiteX24" fmla="*/ 40943 w 232012"/>
              <a:gd name="connsiteY24" fmla="*/ 1774209 h 2197290"/>
              <a:gd name="connsiteX25" fmla="*/ 54591 w 232012"/>
              <a:gd name="connsiteY25" fmla="*/ 1828800 h 2197290"/>
              <a:gd name="connsiteX26" fmla="*/ 81887 w 232012"/>
              <a:gd name="connsiteY26" fmla="*/ 1910687 h 2197290"/>
              <a:gd name="connsiteX27" fmla="*/ 95534 w 232012"/>
              <a:gd name="connsiteY27" fmla="*/ 1951630 h 2197290"/>
              <a:gd name="connsiteX28" fmla="*/ 136478 w 232012"/>
              <a:gd name="connsiteY28" fmla="*/ 1992574 h 2197290"/>
              <a:gd name="connsiteX29" fmla="*/ 95534 w 232012"/>
              <a:gd name="connsiteY29" fmla="*/ 2060812 h 2197290"/>
              <a:gd name="connsiteX30" fmla="*/ 81887 w 232012"/>
              <a:gd name="connsiteY30" fmla="*/ 2101756 h 2197290"/>
              <a:gd name="connsiteX31" fmla="*/ 95534 w 232012"/>
              <a:gd name="connsiteY31" fmla="*/ 2197290 h 21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2012" h="2197290">
                <a:moveTo>
                  <a:pt x="13648" y="0"/>
                </a:moveTo>
                <a:cubicBezTo>
                  <a:pt x="36394" y="4549"/>
                  <a:pt x="62586" y="781"/>
                  <a:pt x="81887" y="13648"/>
                </a:cubicBezTo>
                <a:cubicBezTo>
                  <a:pt x="93857" y="21628"/>
                  <a:pt x="89100" y="41725"/>
                  <a:pt x="95534" y="54592"/>
                </a:cubicBezTo>
                <a:cubicBezTo>
                  <a:pt x="148452" y="160429"/>
                  <a:pt x="102170" y="33557"/>
                  <a:pt x="136478" y="136478"/>
                </a:cubicBezTo>
                <a:cubicBezTo>
                  <a:pt x="100083" y="245660"/>
                  <a:pt x="154675" y="118280"/>
                  <a:pt x="81887" y="191069"/>
                </a:cubicBezTo>
                <a:cubicBezTo>
                  <a:pt x="34959" y="237997"/>
                  <a:pt x="30810" y="262414"/>
                  <a:pt x="13648" y="313899"/>
                </a:cubicBezTo>
                <a:cubicBezTo>
                  <a:pt x="32334" y="338814"/>
                  <a:pt x="102461" y="430214"/>
                  <a:pt x="109182" y="450377"/>
                </a:cubicBezTo>
                <a:lnTo>
                  <a:pt x="122830" y="491320"/>
                </a:lnTo>
                <a:cubicBezTo>
                  <a:pt x="109182" y="504968"/>
                  <a:pt x="97946" y="521557"/>
                  <a:pt x="81887" y="532263"/>
                </a:cubicBezTo>
                <a:cubicBezTo>
                  <a:pt x="69917" y="540243"/>
                  <a:pt x="52177" y="536924"/>
                  <a:pt x="40943" y="545911"/>
                </a:cubicBezTo>
                <a:cubicBezTo>
                  <a:pt x="16893" y="565151"/>
                  <a:pt x="8990" y="600826"/>
                  <a:pt x="0" y="627797"/>
                </a:cubicBezTo>
                <a:cubicBezTo>
                  <a:pt x="9735" y="657002"/>
                  <a:pt x="16043" y="687897"/>
                  <a:pt x="40943" y="709684"/>
                </a:cubicBezTo>
                <a:cubicBezTo>
                  <a:pt x="65631" y="731286"/>
                  <a:pt x="122830" y="764275"/>
                  <a:pt x="122830" y="764275"/>
                </a:cubicBezTo>
                <a:cubicBezTo>
                  <a:pt x="118281" y="777923"/>
                  <a:pt x="116168" y="792642"/>
                  <a:pt x="109182" y="805218"/>
                </a:cubicBezTo>
                <a:cubicBezTo>
                  <a:pt x="93250" y="833895"/>
                  <a:pt x="54591" y="887105"/>
                  <a:pt x="54591" y="887105"/>
                </a:cubicBezTo>
                <a:cubicBezTo>
                  <a:pt x="59140" y="932598"/>
                  <a:pt x="54602" y="979945"/>
                  <a:pt x="68239" y="1023583"/>
                </a:cubicBezTo>
                <a:cubicBezTo>
                  <a:pt x="89189" y="1090623"/>
                  <a:pt x="116905" y="1101519"/>
                  <a:pt x="163773" y="1132765"/>
                </a:cubicBezTo>
                <a:cubicBezTo>
                  <a:pt x="159224" y="1150962"/>
                  <a:pt x="150126" y="1168599"/>
                  <a:pt x="150126" y="1187356"/>
                </a:cubicBezTo>
                <a:cubicBezTo>
                  <a:pt x="150126" y="1252930"/>
                  <a:pt x="168867" y="1254682"/>
                  <a:pt x="191069" y="1310186"/>
                </a:cubicBezTo>
                <a:cubicBezTo>
                  <a:pt x="213218" y="1365559"/>
                  <a:pt x="218607" y="1393044"/>
                  <a:pt x="232012" y="1446663"/>
                </a:cubicBezTo>
                <a:cubicBezTo>
                  <a:pt x="227463" y="1487606"/>
                  <a:pt x="233664" y="1531244"/>
                  <a:pt x="218364" y="1569493"/>
                </a:cubicBezTo>
                <a:cubicBezTo>
                  <a:pt x="213021" y="1582850"/>
                  <a:pt x="189391" y="1575161"/>
                  <a:pt x="177421" y="1583141"/>
                </a:cubicBezTo>
                <a:cubicBezTo>
                  <a:pt x="132568" y="1613043"/>
                  <a:pt x="140651" y="1627265"/>
                  <a:pt x="109182" y="1665027"/>
                </a:cubicBezTo>
                <a:cubicBezTo>
                  <a:pt x="96826" y="1679854"/>
                  <a:pt x="81887" y="1692323"/>
                  <a:pt x="68239" y="1705971"/>
                </a:cubicBezTo>
                <a:cubicBezTo>
                  <a:pt x="59140" y="1728717"/>
                  <a:pt x="43648" y="1749861"/>
                  <a:pt x="40943" y="1774209"/>
                </a:cubicBezTo>
                <a:cubicBezTo>
                  <a:pt x="38872" y="1792851"/>
                  <a:pt x="49201" y="1810834"/>
                  <a:pt x="54591" y="1828800"/>
                </a:cubicBezTo>
                <a:cubicBezTo>
                  <a:pt x="62859" y="1856359"/>
                  <a:pt x="72789" y="1883391"/>
                  <a:pt x="81887" y="1910687"/>
                </a:cubicBezTo>
                <a:cubicBezTo>
                  <a:pt x="86436" y="1924335"/>
                  <a:pt x="85362" y="1941458"/>
                  <a:pt x="95534" y="1951630"/>
                </a:cubicBezTo>
                <a:lnTo>
                  <a:pt x="136478" y="1992574"/>
                </a:lnTo>
                <a:cubicBezTo>
                  <a:pt x="162523" y="2070706"/>
                  <a:pt x="154560" y="2001786"/>
                  <a:pt x="95534" y="2060812"/>
                </a:cubicBezTo>
                <a:cubicBezTo>
                  <a:pt x="85361" y="2070985"/>
                  <a:pt x="86436" y="2088108"/>
                  <a:pt x="81887" y="2101756"/>
                </a:cubicBezTo>
                <a:cubicBezTo>
                  <a:pt x="96282" y="2188129"/>
                  <a:pt x="95534" y="2155970"/>
                  <a:pt x="95534" y="2197290"/>
                </a:cubicBez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624612" y="2165672"/>
            <a:ext cx="813789" cy="1505575"/>
          </a:xfrm>
          <a:custGeom>
            <a:avLst/>
            <a:gdLst>
              <a:gd name="connsiteX0" fmla="*/ 63779 w 610365"/>
              <a:gd name="connsiteY0" fmla="*/ 0 h 2170000"/>
              <a:gd name="connsiteX1" fmla="*/ 9188 w 610365"/>
              <a:gd name="connsiteY1" fmla="*/ 81887 h 2170000"/>
              <a:gd name="connsiteX2" fmla="*/ 22836 w 610365"/>
              <a:gd name="connsiteY2" fmla="*/ 136478 h 2170000"/>
              <a:gd name="connsiteX3" fmla="*/ 132018 w 610365"/>
              <a:gd name="connsiteY3" fmla="*/ 177421 h 2170000"/>
              <a:gd name="connsiteX4" fmla="*/ 309439 w 610365"/>
              <a:gd name="connsiteY4" fmla="*/ 163773 h 2170000"/>
              <a:gd name="connsiteX5" fmla="*/ 268496 w 610365"/>
              <a:gd name="connsiteY5" fmla="*/ 136478 h 2170000"/>
              <a:gd name="connsiteX6" fmla="*/ 213905 w 610365"/>
              <a:gd name="connsiteY6" fmla="*/ 122830 h 2170000"/>
              <a:gd name="connsiteX7" fmla="*/ 132018 w 610365"/>
              <a:gd name="connsiteY7" fmla="*/ 136478 h 2170000"/>
              <a:gd name="connsiteX8" fmla="*/ 132018 w 610365"/>
              <a:gd name="connsiteY8" fmla="*/ 232012 h 2170000"/>
              <a:gd name="connsiteX9" fmla="*/ 213905 w 610365"/>
              <a:gd name="connsiteY9" fmla="*/ 286603 h 2170000"/>
              <a:gd name="connsiteX10" fmla="*/ 295791 w 610365"/>
              <a:gd name="connsiteY10" fmla="*/ 313899 h 2170000"/>
              <a:gd name="connsiteX11" fmla="*/ 377678 w 610365"/>
              <a:gd name="connsiteY11" fmla="*/ 300251 h 2170000"/>
              <a:gd name="connsiteX12" fmla="*/ 459565 w 610365"/>
              <a:gd name="connsiteY12" fmla="*/ 232012 h 2170000"/>
              <a:gd name="connsiteX13" fmla="*/ 445917 w 610365"/>
              <a:gd name="connsiteY13" fmla="*/ 177421 h 2170000"/>
              <a:gd name="connsiteX14" fmla="*/ 432269 w 610365"/>
              <a:gd name="connsiteY14" fmla="*/ 136478 h 2170000"/>
              <a:gd name="connsiteX15" fmla="*/ 459565 w 610365"/>
              <a:gd name="connsiteY15" fmla="*/ 81887 h 2170000"/>
              <a:gd name="connsiteX16" fmla="*/ 582394 w 610365"/>
              <a:gd name="connsiteY16" fmla="*/ 95534 h 2170000"/>
              <a:gd name="connsiteX17" fmla="*/ 596042 w 610365"/>
              <a:gd name="connsiteY17" fmla="*/ 204716 h 2170000"/>
              <a:gd name="connsiteX18" fmla="*/ 541451 w 610365"/>
              <a:gd name="connsiteY18" fmla="*/ 232012 h 2170000"/>
              <a:gd name="connsiteX19" fmla="*/ 500508 w 610365"/>
              <a:gd name="connsiteY19" fmla="*/ 259307 h 2170000"/>
              <a:gd name="connsiteX20" fmla="*/ 486860 w 610365"/>
              <a:gd name="connsiteY20" fmla="*/ 341194 h 2170000"/>
              <a:gd name="connsiteX21" fmla="*/ 527803 w 610365"/>
              <a:gd name="connsiteY21" fmla="*/ 354842 h 2170000"/>
              <a:gd name="connsiteX22" fmla="*/ 514156 w 610365"/>
              <a:gd name="connsiteY22" fmla="*/ 409433 h 2170000"/>
              <a:gd name="connsiteX23" fmla="*/ 432269 w 610365"/>
              <a:gd name="connsiteY23" fmla="*/ 450376 h 2170000"/>
              <a:gd name="connsiteX24" fmla="*/ 364030 w 610365"/>
              <a:gd name="connsiteY24" fmla="*/ 436728 h 2170000"/>
              <a:gd name="connsiteX25" fmla="*/ 323087 w 610365"/>
              <a:gd name="connsiteY25" fmla="*/ 423081 h 2170000"/>
              <a:gd name="connsiteX26" fmla="*/ 200257 w 610365"/>
              <a:gd name="connsiteY26" fmla="*/ 436728 h 2170000"/>
              <a:gd name="connsiteX27" fmla="*/ 159314 w 610365"/>
              <a:gd name="connsiteY27" fmla="*/ 450376 h 2170000"/>
              <a:gd name="connsiteX28" fmla="*/ 132018 w 610365"/>
              <a:gd name="connsiteY28" fmla="*/ 491319 h 2170000"/>
              <a:gd name="connsiteX29" fmla="*/ 213905 w 610365"/>
              <a:gd name="connsiteY29" fmla="*/ 559558 h 2170000"/>
              <a:gd name="connsiteX30" fmla="*/ 268496 w 610365"/>
              <a:gd name="connsiteY30" fmla="*/ 682388 h 2170000"/>
              <a:gd name="connsiteX31" fmla="*/ 186609 w 610365"/>
              <a:gd name="connsiteY31" fmla="*/ 764275 h 2170000"/>
              <a:gd name="connsiteX32" fmla="*/ 118370 w 610365"/>
              <a:gd name="connsiteY32" fmla="*/ 832513 h 2170000"/>
              <a:gd name="connsiteX33" fmla="*/ 77427 w 610365"/>
              <a:gd name="connsiteY33" fmla="*/ 818866 h 2170000"/>
              <a:gd name="connsiteX34" fmla="*/ 91075 w 610365"/>
              <a:gd name="connsiteY34" fmla="*/ 777922 h 2170000"/>
              <a:gd name="connsiteX35" fmla="*/ 104723 w 610365"/>
              <a:gd name="connsiteY35" fmla="*/ 873457 h 2170000"/>
              <a:gd name="connsiteX36" fmla="*/ 118370 w 610365"/>
              <a:gd name="connsiteY36" fmla="*/ 914400 h 2170000"/>
              <a:gd name="connsiteX37" fmla="*/ 132018 w 610365"/>
              <a:gd name="connsiteY37" fmla="*/ 968991 h 2170000"/>
              <a:gd name="connsiteX38" fmla="*/ 145666 w 610365"/>
              <a:gd name="connsiteY38" fmla="*/ 1050878 h 2170000"/>
              <a:gd name="connsiteX39" fmla="*/ 227553 w 610365"/>
              <a:gd name="connsiteY39" fmla="*/ 1105469 h 2170000"/>
              <a:gd name="connsiteX40" fmla="*/ 295791 w 610365"/>
              <a:gd name="connsiteY40" fmla="*/ 1078173 h 2170000"/>
              <a:gd name="connsiteX41" fmla="*/ 350382 w 610365"/>
              <a:gd name="connsiteY41" fmla="*/ 982639 h 2170000"/>
              <a:gd name="connsiteX42" fmla="*/ 391326 w 610365"/>
              <a:gd name="connsiteY42" fmla="*/ 928048 h 2170000"/>
              <a:gd name="connsiteX43" fmla="*/ 377678 w 610365"/>
              <a:gd name="connsiteY43" fmla="*/ 859809 h 2170000"/>
              <a:gd name="connsiteX44" fmla="*/ 309439 w 610365"/>
              <a:gd name="connsiteY44" fmla="*/ 777922 h 2170000"/>
              <a:gd name="connsiteX45" fmla="*/ 323087 w 610365"/>
              <a:gd name="connsiteY45" fmla="*/ 709684 h 2170000"/>
              <a:gd name="connsiteX46" fmla="*/ 418621 w 610365"/>
              <a:gd name="connsiteY46" fmla="*/ 668740 h 2170000"/>
              <a:gd name="connsiteX47" fmla="*/ 527803 w 610365"/>
              <a:gd name="connsiteY47" fmla="*/ 682388 h 2170000"/>
              <a:gd name="connsiteX48" fmla="*/ 514156 w 610365"/>
              <a:gd name="connsiteY48" fmla="*/ 641445 h 2170000"/>
              <a:gd name="connsiteX49" fmla="*/ 500508 w 610365"/>
              <a:gd name="connsiteY49" fmla="*/ 545910 h 2170000"/>
              <a:gd name="connsiteX50" fmla="*/ 459565 w 610365"/>
              <a:gd name="connsiteY50" fmla="*/ 532263 h 2170000"/>
              <a:gd name="connsiteX51" fmla="*/ 200257 w 610365"/>
              <a:gd name="connsiteY51" fmla="*/ 518615 h 2170000"/>
              <a:gd name="connsiteX52" fmla="*/ 50132 w 610365"/>
              <a:gd name="connsiteY52" fmla="*/ 504967 h 2170000"/>
              <a:gd name="connsiteX53" fmla="*/ 77427 w 610365"/>
              <a:gd name="connsiteY53" fmla="*/ 545910 h 2170000"/>
              <a:gd name="connsiteX54" fmla="*/ 213905 w 610365"/>
              <a:gd name="connsiteY54" fmla="*/ 586854 h 2170000"/>
              <a:gd name="connsiteX55" fmla="*/ 336735 w 610365"/>
              <a:gd name="connsiteY55" fmla="*/ 627797 h 2170000"/>
              <a:gd name="connsiteX56" fmla="*/ 377678 w 610365"/>
              <a:gd name="connsiteY56" fmla="*/ 641445 h 2170000"/>
              <a:gd name="connsiteX57" fmla="*/ 432269 w 610365"/>
              <a:gd name="connsiteY57" fmla="*/ 655093 h 2170000"/>
              <a:gd name="connsiteX58" fmla="*/ 473212 w 610365"/>
              <a:gd name="connsiteY58" fmla="*/ 682388 h 2170000"/>
              <a:gd name="connsiteX59" fmla="*/ 514156 w 610365"/>
              <a:gd name="connsiteY59" fmla="*/ 873457 h 2170000"/>
              <a:gd name="connsiteX60" fmla="*/ 500508 w 610365"/>
              <a:gd name="connsiteY60" fmla="*/ 1037230 h 2170000"/>
              <a:gd name="connsiteX61" fmla="*/ 459565 w 610365"/>
              <a:gd name="connsiteY61" fmla="*/ 1078173 h 2170000"/>
              <a:gd name="connsiteX62" fmla="*/ 445917 w 610365"/>
              <a:gd name="connsiteY62" fmla="*/ 1119116 h 2170000"/>
              <a:gd name="connsiteX63" fmla="*/ 323087 w 610365"/>
              <a:gd name="connsiteY63" fmla="*/ 1228299 h 2170000"/>
              <a:gd name="connsiteX64" fmla="*/ 186609 w 610365"/>
              <a:gd name="connsiteY64" fmla="*/ 1269242 h 2170000"/>
              <a:gd name="connsiteX65" fmla="*/ 9188 w 610365"/>
              <a:gd name="connsiteY65" fmla="*/ 1255594 h 2170000"/>
              <a:gd name="connsiteX66" fmla="*/ 22836 w 610365"/>
              <a:gd name="connsiteY66" fmla="*/ 1323833 h 2170000"/>
              <a:gd name="connsiteX67" fmla="*/ 63779 w 610365"/>
              <a:gd name="connsiteY67" fmla="*/ 1337481 h 2170000"/>
              <a:gd name="connsiteX68" fmla="*/ 132018 w 610365"/>
              <a:gd name="connsiteY68" fmla="*/ 1364776 h 2170000"/>
              <a:gd name="connsiteX69" fmla="*/ 241200 w 610365"/>
              <a:gd name="connsiteY69" fmla="*/ 1392072 h 2170000"/>
              <a:gd name="connsiteX70" fmla="*/ 282144 w 610365"/>
              <a:gd name="connsiteY70" fmla="*/ 1419367 h 2170000"/>
              <a:gd name="connsiteX71" fmla="*/ 404973 w 610365"/>
              <a:gd name="connsiteY71" fmla="*/ 1487606 h 2170000"/>
              <a:gd name="connsiteX72" fmla="*/ 364030 w 610365"/>
              <a:gd name="connsiteY72" fmla="*/ 1514901 h 2170000"/>
              <a:gd name="connsiteX73" fmla="*/ 336735 w 610365"/>
              <a:gd name="connsiteY73" fmla="*/ 1555845 h 2170000"/>
              <a:gd name="connsiteX74" fmla="*/ 254848 w 610365"/>
              <a:gd name="connsiteY74" fmla="*/ 1596788 h 2170000"/>
              <a:gd name="connsiteX75" fmla="*/ 213905 w 610365"/>
              <a:gd name="connsiteY75" fmla="*/ 1624084 h 2170000"/>
              <a:gd name="connsiteX76" fmla="*/ 200257 w 610365"/>
              <a:gd name="connsiteY76" fmla="*/ 1678675 h 2170000"/>
              <a:gd name="connsiteX77" fmla="*/ 186609 w 610365"/>
              <a:gd name="connsiteY77" fmla="*/ 1719618 h 2170000"/>
              <a:gd name="connsiteX78" fmla="*/ 200257 w 610365"/>
              <a:gd name="connsiteY78" fmla="*/ 1787857 h 2170000"/>
              <a:gd name="connsiteX79" fmla="*/ 227553 w 610365"/>
              <a:gd name="connsiteY79" fmla="*/ 1828800 h 2170000"/>
              <a:gd name="connsiteX80" fmla="*/ 241200 w 610365"/>
              <a:gd name="connsiteY80" fmla="*/ 1869743 h 2170000"/>
              <a:gd name="connsiteX81" fmla="*/ 213905 w 610365"/>
              <a:gd name="connsiteY81" fmla="*/ 1978925 h 2170000"/>
              <a:gd name="connsiteX82" fmla="*/ 227553 w 610365"/>
              <a:gd name="connsiteY82" fmla="*/ 2115403 h 2170000"/>
              <a:gd name="connsiteX83" fmla="*/ 172962 w 610365"/>
              <a:gd name="connsiteY83" fmla="*/ 2142699 h 2170000"/>
              <a:gd name="connsiteX84" fmla="*/ 213905 w 610365"/>
              <a:gd name="connsiteY84" fmla="*/ 2156346 h 2170000"/>
              <a:gd name="connsiteX85" fmla="*/ 172962 w 610365"/>
              <a:gd name="connsiteY85" fmla="*/ 2169994 h 21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10365" h="2170000">
                <a:moveTo>
                  <a:pt x="63779" y="0"/>
                </a:moveTo>
                <a:cubicBezTo>
                  <a:pt x="45582" y="27296"/>
                  <a:pt x="18614" y="50465"/>
                  <a:pt x="9188" y="81887"/>
                </a:cubicBezTo>
                <a:cubicBezTo>
                  <a:pt x="3798" y="99853"/>
                  <a:pt x="10828" y="122068"/>
                  <a:pt x="22836" y="136478"/>
                </a:cubicBezTo>
                <a:cubicBezTo>
                  <a:pt x="41616" y="159014"/>
                  <a:pt x="106173" y="170960"/>
                  <a:pt x="132018" y="177421"/>
                </a:cubicBezTo>
                <a:cubicBezTo>
                  <a:pt x="191158" y="172872"/>
                  <a:pt x="252625" y="180817"/>
                  <a:pt x="309439" y="163773"/>
                </a:cubicBezTo>
                <a:cubicBezTo>
                  <a:pt x="325150" y="159060"/>
                  <a:pt x="283572" y="142939"/>
                  <a:pt x="268496" y="136478"/>
                </a:cubicBezTo>
                <a:cubicBezTo>
                  <a:pt x="251256" y="129089"/>
                  <a:pt x="232102" y="127379"/>
                  <a:pt x="213905" y="122830"/>
                </a:cubicBezTo>
                <a:cubicBezTo>
                  <a:pt x="186609" y="127379"/>
                  <a:pt x="156044" y="122749"/>
                  <a:pt x="132018" y="136478"/>
                </a:cubicBezTo>
                <a:cubicBezTo>
                  <a:pt x="103610" y="152711"/>
                  <a:pt x="126392" y="218884"/>
                  <a:pt x="132018" y="232012"/>
                </a:cubicBezTo>
                <a:cubicBezTo>
                  <a:pt x="155784" y="287464"/>
                  <a:pt x="159337" y="270232"/>
                  <a:pt x="213905" y="286603"/>
                </a:cubicBezTo>
                <a:cubicBezTo>
                  <a:pt x="241463" y="294871"/>
                  <a:pt x="295791" y="313899"/>
                  <a:pt x="295791" y="313899"/>
                </a:cubicBezTo>
                <a:cubicBezTo>
                  <a:pt x="323087" y="309350"/>
                  <a:pt x="351426" y="309002"/>
                  <a:pt x="377678" y="300251"/>
                </a:cubicBezTo>
                <a:cubicBezTo>
                  <a:pt x="406177" y="290751"/>
                  <a:pt x="440562" y="251014"/>
                  <a:pt x="459565" y="232012"/>
                </a:cubicBezTo>
                <a:cubicBezTo>
                  <a:pt x="455016" y="213815"/>
                  <a:pt x="451070" y="195456"/>
                  <a:pt x="445917" y="177421"/>
                </a:cubicBezTo>
                <a:cubicBezTo>
                  <a:pt x="441965" y="163589"/>
                  <a:pt x="430234" y="150719"/>
                  <a:pt x="432269" y="136478"/>
                </a:cubicBezTo>
                <a:cubicBezTo>
                  <a:pt x="435146" y="116338"/>
                  <a:pt x="450466" y="100084"/>
                  <a:pt x="459565" y="81887"/>
                </a:cubicBezTo>
                <a:cubicBezTo>
                  <a:pt x="500508" y="86436"/>
                  <a:pt x="543679" y="81456"/>
                  <a:pt x="582394" y="95534"/>
                </a:cubicBezTo>
                <a:cubicBezTo>
                  <a:pt x="624093" y="110697"/>
                  <a:pt x="610735" y="184146"/>
                  <a:pt x="596042" y="204716"/>
                </a:cubicBezTo>
                <a:cubicBezTo>
                  <a:pt x="584217" y="221271"/>
                  <a:pt x="559115" y="221918"/>
                  <a:pt x="541451" y="232012"/>
                </a:cubicBezTo>
                <a:cubicBezTo>
                  <a:pt x="527210" y="240150"/>
                  <a:pt x="514156" y="250209"/>
                  <a:pt x="500508" y="259307"/>
                </a:cubicBezTo>
                <a:cubicBezTo>
                  <a:pt x="482412" y="286451"/>
                  <a:pt x="452957" y="307291"/>
                  <a:pt x="486860" y="341194"/>
                </a:cubicBezTo>
                <a:cubicBezTo>
                  <a:pt x="497032" y="351366"/>
                  <a:pt x="514155" y="350293"/>
                  <a:pt x="527803" y="354842"/>
                </a:cubicBezTo>
                <a:cubicBezTo>
                  <a:pt x="523254" y="373039"/>
                  <a:pt x="524561" y="393826"/>
                  <a:pt x="514156" y="409433"/>
                </a:cubicBezTo>
                <a:cubicBezTo>
                  <a:pt x="499039" y="432108"/>
                  <a:pt x="455623" y="442591"/>
                  <a:pt x="432269" y="450376"/>
                </a:cubicBezTo>
                <a:cubicBezTo>
                  <a:pt x="409523" y="445827"/>
                  <a:pt x="386534" y="442354"/>
                  <a:pt x="364030" y="436728"/>
                </a:cubicBezTo>
                <a:cubicBezTo>
                  <a:pt x="350074" y="433239"/>
                  <a:pt x="337473" y="423081"/>
                  <a:pt x="323087" y="423081"/>
                </a:cubicBezTo>
                <a:cubicBezTo>
                  <a:pt x="281892" y="423081"/>
                  <a:pt x="241200" y="432179"/>
                  <a:pt x="200257" y="436728"/>
                </a:cubicBezTo>
                <a:cubicBezTo>
                  <a:pt x="186609" y="441277"/>
                  <a:pt x="170548" y="441389"/>
                  <a:pt x="159314" y="450376"/>
                </a:cubicBezTo>
                <a:cubicBezTo>
                  <a:pt x="146506" y="460623"/>
                  <a:pt x="129321" y="475140"/>
                  <a:pt x="132018" y="491319"/>
                </a:cubicBezTo>
                <a:cubicBezTo>
                  <a:pt x="135302" y="511023"/>
                  <a:pt x="198763" y="549463"/>
                  <a:pt x="213905" y="559558"/>
                </a:cubicBezTo>
                <a:cubicBezTo>
                  <a:pt x="246387" y="657006"/>
                  <a:pt x="225240" y="617505"/>
                  <a:pt x="268496" y="682388"/>
                </a:cubicBezTo>
                <a:cubicBezTo>
                  <a:pt x="241200" y="709684"/>
                  <a:pt x="208021" y="732156"/>
                  <a:pt x="186609" y="764275"/>
                </a:cubicBezTo>
                <a:cubicBezTo>
                  <a:pt x="150216" y="818866"/>
                  <a:pt x="172962" y="796120"/>
                  <a:pt x="118370" y="832513"/>
                </a:cubicBezTo>
                <a:cubicBezTo>
                  <a:pt x="104722" y="827964"/>
                  <a:pt x="83860" y="831733"/>
                  <a:pt x="77427" y="818866"/>
                </a:cubicBezTo>
                <a:cubicBezTo>
                  <a:pt x="70993" y="805998"/>
                  <a:pt x="84641" y="765055"/>
                  <a:pt x="91075" y="777922"/>
                </a:cubicBezTo>
                <a:cubicBezTo>
                  <a:pt x="105461" y="806694"/>
                  <a:pt x="98414" y="841913"/>
                  <a:pt x="104723" y="873457"/>
                </a:cubicBezTo>
                <a:cubicBezTo>
                  <a:pt x="107544" y="887563"/>
                  <a:pt x="114418" y="900568"/>
                  <a:pt x="118370" y="914400"/>
                </a:cubicBezTo>
                <a:cubicBezTo>
                  <a:pt x="123523" y="932435"/>
                  <a:pt x="128339" y="950598"/>
                  <a:pt x="132018" y="968991"/>
                </a:cubicBezTo>
                <a:cubicBezTo>
                  <a:pt x="137445" y="996126"/>
                  <a:pt x="129797" y="1028208"/>
                  <a:pt x="145666" y="1050878"/>
                </a:cubicBezTo>
                <a:cubicBezTo>
                  <a:pt x="164479" y="1077753"/>
                  <a:pt x="227553" y="1105469"/>
                  <a:pt x="227553" y="1105469"/>
                </a:cubicBezTo>
                <a:cubicBezTo>
                  <a:pt x="250299" y="1096370"/>
                  <a:pt x="275856" y="1092412"/>
                  <a:pt x="295791" y="1078173"/>
                </a:cubicBezTo>
                <a:cubicBezTo>
                  <a:pt x="312759" y="1066053"/>
                  <a:pt x="342560" y="995154"/>
                  <a:pt x="350382" y="982639"/>
                </a:cubicBezTo>
                <a:cubicBezTo>
                  <a:pt x="362438" y="963350"/>
                  <a:pt x="377678" y="946245"/>
                  <a:pt x="391326" y="928048"/>
                </a:cubicBezTo>
                <a:cubicBezTo>
                  <a:pt x="386777" y="905302"/>
                  <a:pt x="389972" y="879480"/>
                  <a:pt x="377678" y="859809"/>
                </a:cubicBezTo>
                <a:cubicBezTo>
                  <a:pt x="271446" y="689838"/>
                  <a:pt x="355662" y="916591"/>
                  <a:pt x="309439" y="777922"/>
                </a:cubicBezTo>
                <a:cubicBezTo>
                  <a:pt x="313988" y="755176"/>
                  <a:pt x="309604" y="728560"/>
                  <a:pt x="323087" y="709684"/>
                </a:cubicBezTo>
                <a:cubicBezTo>
                  <a:pt x="333628" y="694927"/>
                  <a:pt x="398624" y="675406"/>
                  <a:pt x="418621" y="668740"/>
                </a:cubicBezTo>
                <a:cubicBezTo>
                  <a:pt x="455015" y="673289"/>
                  <a:pt x="492537" y="692464"/>
                  <a:pt x="527803" y="682388"/>
                </a:cubicBezTo>
                <a:cubicBezTo>
                  <a:pt x="541635" y="678436"/>
                  <a:pt x="516977" y="655551"/>
                  <a:pt x="514156" y="641445"/>
                </a:cubicBezTo>
                <a:cubicBezTo>
                  <a:pt x="507847" y="609901"/>
                  <a:pt x="514894" y="574682"/>
                  <a:pt x="500508" y="545910"/>
                </a:cubicBezTo>
                <a:cubicBezTo>
                  <a:pt x="494074" y="533043"/>
                  <a:pt x="473892" y="533565"/>
                  <a:pt x="459565" y="532263"/>
                </a:cubicBezTo>
                <a:cubicBezTo>
                  <a:pt x="373365" y="524427"/>
                  <a:pt x="286693" y="523164"/>
                  <a:pt x="200257" y="518615"/>
                </a:cubicBezTo>
                <a:cubicBezTo>
                  <a:pt x="96364" y="483984"/>
                  <a:pt x="146583" y="485676"/>
                  <a:pt x="50132" y="504967"/>
                </a:cubicBezTo>
                <a:cubicBezTo>
                  <a:pt x="59230" y="518615"/>
                  <a:pt x="63518" y="537217"/>
                  <a:pt x="77427" y="545910"/>
                </a:cubicBezTo>
                <a:cubicBezTo>
                  <a:pt x="107120" y="564468"/>
                  <a:pt x="177027" y="575791"/>
                  <a:pt x="213905" y="586854"/>
                </a:cubicBezTo>
                <a:cubicBezTo>
                  <a:pt x="213912" y="586856"/>
                  <a:pt x="316261" y="620972"/>
                  <a:pt x="336735" y="627797"/>
                </a:cubicBezTo>
                <a:cubicBezTo>
                  <a:pt x="350383" y="632346"/>
                  <a:pt x="363722" y="637956"/>
                  <a:pt x="377678" y="641445"/>
                </a:cubicBezTo>
                <a:lnTo>
                  <a:pt x="432269" y="655093"/>
                </a:lnTo>
                <a:cubicBezTo>
                  <a:pt x="445917" y="664191"/>
                  <a:pt x="461614" y="670790"/>
                  <a:pt x="473212" y="682388"/>
                </a:cubicBezTo>
                <a:cubicBezTo>
                  <a:pt x="525623" y="734798"/>
                  <a:pt x="507473" y="799946"/>
                  <a:pt x="514156" y="873457"/>
                </a:cubicBezTo>
                <a:cubicBezTo>
                  <a:pt x="509607" y="928048"/>
                  <a:pt x="514623" y="984299"/>
                  <a:pt x="500508" y="1037230"/>
                </a:cubicBezTo>
                <a:cubicBezTo>
                  <a:pt x="495535" y="1055879"/>
                  <a:pt x="470271" y="1062114"/>
                  <a:pt x="459565" y="1078173"/>
                </a:cubicBezTo>
                <a:cubicBezTo>
                  <a:pt x="451585" y="1090143"/>
                  <a:pt x="454749" y="1107760"/>
                  <a:pt x="445917" y="1119116"/>
                </a:cubicBezTo>
                <a:cubicBezTo>
                  <a:pt x="429604" y="1140090"/>
                  <a:pt x="363357" y="1210401"/>
                  <a:pt x="323087" y="1228299"/>
                </a:cubicBezTo>
                <a:cubicBezTo>
                  <a:pt x="280372" y="1247284"/>
                  <a:pt x="231976" y="1257900"/>
                  <a:pt x="186609" y="1269242"/>
                </a:cubicBezTo>
                <a:cubicBezTo>
                  <a:pt x="127469" y="1264693"/>
                  <a:pt x="65459" y="1236837"/>
                  <a:pt x="9188" y="1255594"/>
                </a:cubicBezTo>
                <a:cubicBezTo>
                  <a:pt x="-12818" y="1262929"/>
                  <a:pt x="9969" y="1304532"/>
                  <a:pt x="22836" y="1323833"/>
                </a:cubicBezTo>
                <a:cubicBezTo>
                  <a:pt x="30816" y="1335803"/>
                  <a:pt x="50309" y="1332430"/>
                  <a:pt x="63779" y="1337481"/>
                </a:cubicBezTo>
                <a:cubicBezTo>
                  <a:pt x="86718" y="1346083"/>
                  <a:pt x="108603" y="1357571"/>
                  <a:pt x="132018" y="1364776"/>
                </a:cubicBezTo>
                <a:cubicBezTo>
                  <a:pt x="167873" y="1375808"/>
                  <a:pt x="241200" y="1392072"/>
                  <a:pt x="241200" y="1392072"/>
                </a:cubicBezTo>
                <a:cubicBezTo>
                  <a:pt x="254848" y="1401170"/>
                  <a:pt x="266161" y="1415679"/>
                  <a:pt x="282144" y="1419367"/>
                </a:cubicBezTo>
                <a:cubicBezTo>
                  <a:pt x="338473" y="1432366"/>
                  <a:pt x="470249" y="1389693"/>
                  <a:pt x="404973" y="1487606"/>
                </a:cubicBezTo>
                <a:cubicBezTo>
                  <a:pt x="395875" y="1501254"/>
                  <a:pt x="377678" y="1505803"/>
                  <a:pt x="364030" y="1514901"/>
                </a:cubicBezTo>
                <a:cubicBezTo>
                  <a:pt x="354932" y="1528549"/>
                  <a:pt x="348333" y="1544247"/>
                  <a:pt x="336735" y="1555845"/>
                </a:cubicBezTo>
                <a:cubicBezTo>
                  <a:pt x="297624" y="1594956"/>
                  <a:pt x="299246" y="1574589"/>
                  <a:pt x="254848" y="1596788"/>
                </a:cubicBezTo>
                <a:cubicBezTo>
                  <a:pt x="240177" y="1604124"/>
                  <a:pt x="227553" y="1614985"/>
                  <a:pt x="213905" y="1624084"/>
                </a:cubicBezTo>
                <a:cubicBezTo>
                  <a:pt x="209356" y="1642281"/>
                  <a:pt x="205410" y="1660640"/>
                  <a:pt x="200257" y="1678675"/>
                </a:cubicBezTo>
                <a:cubicBezTo>
                  <a:pt x="196305" y="1692507"/>
                  <a:pt x="186609" y="1705232"/>
                  <a:pt x="186609" y="1719618"/>
                </a:cubicBezTo>
                <a:cubicBezTo>
                  <a:pt x="186609" y="1742815"/>
                  <a:pt x="192112" y="1766137"/>
                  <a:pt x="200257" y="1787857"/>
                </a:cubicBezTo>
                <a:cubicBezTo>
                  <a:pt x="206016" y="1803215"/>
                  <a:pt x="218454" y="1815152"/>
                  <a:pt x="227553" y="1828800"/>
                </a:cubicBezTo>
                <a:cubicBezTo>
                  <a:pt x="232102" y="1842448"/>
                  <a:pt x="241200" y="1855357"/>
                  <a:pt x="241200" y="1869743"/>
                </a:cubicBezTo>
                <a:cubicBezTo>
                  <a:pt x="241200" y="1902685"/>
                  <a:pt x="224676" y="1946614"/>
                  <a:pt x="213905" y="1978925"/>
                </a:cubicBezTo>
                <a:cubicBezTo>
                  <a:pt x="226039" y="2015327"/>
                  <a:pt x="261928" y="2074152"/>
                  <a:pt x="227553" y="2115403"/>
                </a:cubicBezTo>
                <a:cubicBezTo>
                  <a:pt x="214529" y="2131033"/>
                  <a:pt x="191159" y="2133600"/>
                  <a:pt x="172962" y="2142699"/>
                </a:cubicBezTo>
                <a:cubicBezTo>
                  <a:pt x="186610" y="2147248"/>
                  <a:pt x="213905" y="2141960"/>
                  <a:pt x="213905" y="2156346"/>
                </a:cubicBezTo>
                <a:cubicBezTo>
                  <a:pt x="213905" y="2170732"/>
                  <a:pt x="172962" y="2169994"/>
                  <a:pt x="172962" y="2169994"/>
                </a:cubicBez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433542" y="2000251"/>
            <a:ext cx="1004858" cy="647567"/>
          </a:xfrm>
          <a:custGeom>
            <a:avLst/>
            <a:gdLst>
              <a:gd name="connsiteX0" fmla="*/ 300250 w 848426"/>
              <a:gd name="connsiteY0" fmla="*/ 0 h 682440"/>
              <a:gd name="connsiteX1" fmla="*/ 245659 w 848426"/>
              <a:gd name="connsiteY1" fmla="*/ 68239 h 682440"/>
              <a:gd name="connsiteX2" fmla="*/ 272955 w 848426"/>
              <a:gd name="connsiteY2" fmla="*/ 136478 h 682440"/>
              <a:gd name="connsiteX3" fmla="*/ 354841 w 848426"/>
              <a:gd name="connsiteY3" fmla="*/ 191069 h 682440"/>
              <a:gd name="connsiteX4" fmla="*/ 409432 w 848426"/>
              <a:gd name="connsiteY4" fmla="*/ 218364 h 682440"/>
              <a:gd name="connsiteX5" fmla="*/ 491319 w 848426"/>
              <a:gd name="connsiteY5" fmla="*/ 163773 h 682440"/>
              <a:gd name="connsiteX6" fmla="*/ 450376 w 848426"/>
              <a:gd name="connsiteY6" fmla="*/ 122830 h 682440"/>
              <a:gd name="connsiteX7" fmla="*/ 150125 w 848426"/>
              <a:gd name="connsiteY7" fmla="*/ 136478 h 682440"/>
              <a:gd name="connsiteX8" fmla="*/ 95534 w 848426"/>
              <a:gd name="connsiteY8" fmla="*/ 150126 h 682440"/>
              <a:gd name="connsiteX9" fmla="*/ 54591 w 848426"/>
              <a:gd name="connsiteY9" fmla="*/ 177421 h 682440"/>
              <a:gd name="connsiteX10" fmla="*/ 27295 w 848426"/>
              <a:gd name="connsiteY10" fmla="*/ 232012 h 682440"/>
              <a:gd name="connsiteX11" fmla="*/ 109182 w 848426"/>
              <a:gd name="connsiteY11" fmla="*/ 286603 h 682440"/>
              <a:gd name="connsiteX12" fmla="*/ 150125 w 848426"/>
              <a:gd name="connsiteY12" fmla="*/ 368490 h 682440"/>
              <a:gd name="connsiteX13" fmla="*/ 218364 w 848426"/>
              <a:gd name="connsiteY13" fmla="*/ 395785 h 682440"/>
              <a:gd name="connsiteX14" fmla="*/ 409432 w 848426"/>
              <a:gd name="connsiteY14" fmla="*/ 368490 h 682440"/>
              <a:gd name="connsiteX15" fmla="*/ 313898 w 848426"/>
              <a:gd name="connsiteY15" fmla="*/ 259308 h 682440"/>
              <a:gd name="connsiteX16" fmla="*/ 259307 w 848426"/>
              <a:gd name="connsiteY16" fmla="*/ 259308 h 682440"/>
              <a:gd name="connsiteX17" fmla="*/ 150125 w 848426"/>
              <a:gd name="connsiteY17" fmla="*/ 272955 h 682440"/>
              <a:gd name="connsiteX18" fmla="*/ 68238 w 848426"/>
              <a:gd name="connsiteY18" fmla="*/ 354842 h 682440"/>
              <a:gd name="connsiteX19" fmla="*/ 0 w 848426"/>
              <a:gd name="connsiteY19" fmla="*/ 423081 h 682440"/>
              <a:gd name="connsiteX20" fmla="*/ 54591 w 848426"/>
              <a:gd name="connsiteY20" fmla="*/ 450376 h 682440"/>
              <a:gd name="connsiteX21" fmla="*/ 436728 w 848426"/>
              <a:gd name="connsiteY21" fmla="*/ 504967 h 682440"/>
              <a:gd name="connsiteX22" fmla="*/ 204716 w 848426"/>
              <a:gd name="connsiteY22" fmla="*/ 491320 h 682440"/>
              <a:gd name="connsiteX23" fmla="*/ 313898 w 848426"/>
              <a:gd name="connsiteY23" fmla="*/ 436729 h 682440"/>
              <a:gd name="connsiteX24" fmla="*/ 354841 w 848426"/>
              <a:gd name="connsiteY24" fmla="*/ 423081 h 682440"/>
              <a:gd name="connsiteX25" fmla="*/ 395785 w 848426"/>
              <a:gd name="connsiteY25" fmla="*/ 395785 h 682440"/>
              <a:gd name="connsiteX26" fmla="*/ 532262 w 848426"/>
              <a:gd name="connsiteY26" fmla="*/ 368490 h 682440"/>
              <a:gd name="connsiteX27" fmla="*/ 491319 w 848426"/>
              <a:gd name="connsiteY27" fmla="*/ 245660 h 682440"/>
              <a:gd name="connsiteX28" fmla="*/ 450376 w 848426"/>
              <a:gd name="connsiteY28" fmla="*/ 218364 h 682440"/>
              <a:gd name="connsiteX29" fmla="*/ 409432 w 848426"/>
              <a:gd name="connsiteY29" fmla="*/ 232012 h 682440"/>
              <a:gd name="connsiteX30" fmla="*/ 354841 w 848426"/>
              <a:gd name="connsiteY30" fmla="*/ 259308 h 682440"/>
              <a:gd name="connsiteX31" fmla="*/ 327546 w 848426"/>
              <a:gd name="connsiteY31" fmla="*/ 218364 h 682440"/>
              <a:gd name="connsiteX32" fmla="*/ 259307 w 848426"/>
              <a:gd name="connsiteY32" fmla="*/ 150126 h 682440"/>
              <a:gd name="connsiteX33" fmla="*/ 191068 w 848426"/>
              <a:gd name="connsiteY33" fmla="*/ 163773 h 682440"/>
              <a:gd name="connsiteX34" fmla="*/ 177420 w 848426"/>
              <a:gd name="connsiteY34" fmla="*/ 204717 h 682440"/>
              <a:gd name="connsiteX35" fmla="*/ 245659 w 848426"/>
              <a:gd name="connsiteY35" fmla="*/ 272955 h 682440"/>
              <a:gd name="connsiteX36" fmla="*/ 477671 w 848426"/>
              <a:gd name="connsiteY36" fmla="*/ 300251 h 682440"/>
              <a:gd name="connsiteX37" fmla="*/ 491319 w 848426"/>
              <a:gd name="connsiteY37" fmla="*/ 341194 h 682440"/>
              <a:gd name="connsiteX38" fmla="*/ 559558 w 848426"/>
              <a:gd name="connsiteY38" fmla="*/ 464024 h 682440"/>
              <a:gd name="connsiteX39" fmla="*/ 532262 w 848426"/>
              <a:gd name="connsiteY39" fmla="*/ 518615 h 682440"/>
              <a:gd name="connsiteX40" fmla="*/ 464023 w 848426"/>
              <a:gd name="connsiteY40" fmla="*/ 573206 h 682440"/>
              <a:gd name="connsiteX41" fmla="*/ 477671 w 848426"/>
              <a:gd name="connsiteY41" fmla="*/ 627797 h 682440"/>
              <a:gd name="connsiteX42" fmla="*/ 641444 w 848426"/>
              <a:gd name="connsiteY42" fmla="*/ 600502 h 682440"/>
              <a:gd name="connsiteX43" fmla="*/ 764274 w 848426"/>
              <a:gd name="connsiteY43" fmla="*/ 614149 h 682440"/>
              <a:gd name="connsiteX44" fmla="*/ 846161 w 848426"/>
              <a:gd name="connsiteY44" fmla="*/ 627797 h 682440"/>
              <a:gd name="connsiteX45" fmla="*/ 805217 w 848426"/>
              <a:gd name="connsiteY45" fmla="*/ 641445 h 682440"/>
              <a:gd name="connsiteX46" fmla="*/ 655092 w 848426"/>
              <a:gd name="connsiteY46" fmla="*/ 655093 h 682440"/>
              <a:gd name="connsiteX47" fmla="*/ 423080 w 848426"/>
              <a:gd name="connsiteY47" fmla="*/ 641445 h 682440"/>
              <a:gd name="connsiteX48" fmla="*/ 341194 w 848426"/>
              <a:gd name="connsiteY48" fmla="*/ 627797 h 682440"/>
              <a:gd name="connsiteX49" fmla="*/ 232012 w 848426"/>
              <a:gd name="connsiteY49" fmla="*/ 600502 h 682440"/>
              <a:gd name="connsiteX50" fmla="*/ 81886 w 848426"/>
              <a:gd name="connsiteY50" fmla="*/ 668741 h 682440"/>
              <a:gd name="connsiteX51" fmla="*/ 136477 w 848426"/>
              <a:gd name="connsiteY51" fmla="*/ 573206 h 682440"/>
              <a:gd name="connsiteX52" fmla="*/ 191068 w 848426"/>
              <a:gd name="connsiteY52" fmla="*/ 586854 h 682440"/>
              <a:gd name="connsiteX53" fmla="*/ 232012 w 848426"/>
              <a:gd name="connsiteY53" fmla="*/ 614149 h 682440"/>
              <a:gd name="connsiteX54" fmla="*/ 286603 w 848426"/>
              <a:gd name="connsiteY54" fmla="*/ 641445 h 682440"/>
              <a:gd name="connsiteX55" fmla="*/ 341194 w 848426"/>
              <a:gd name="connsiteY55" fmla="*/ 682388 h 68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48426" h="682440">
                <a:moveTo>
                  <a:pt x="300250" y="0"/>
                </a:moveTo>
                <a:cubicBezTo>
                  <a:pt x="282053" y="22746"/>
                  <a:pt x="251372" y="39675"/>
                  <a:pt x="245659" y="68239"/>
                </a:cubicBezTo>
                <a:cubicBezTo>
                  <a:pt x="240855" y="92262"/>
                  <a:pt x="261999" y="114566"/>
                  <a:pt x="272955" y="136478"/>
                </a:cubicBezTo>
                <a:cubicBezTo>
                  <a:pt x="303797" y="198163"/>
                  <a:pt x="292179" y="167571"/>
                  <a:pt x="354841" y="191069"/>
                </a:cubicBezTo>
                <a:cubicBezTo>
                  <a:pt x="373890" y="198212"/>
                  <a:pt x="391235" y="209266"/>
                  <a:pt x="409432" y="218364"/>
                </a:cubicBezTo>
                <a:cubicBezTo>
                  <a:pt x="428203" y="213671"/>
                  <a:pt x="498859" y="209014"/>
                  <a:pt x="491319" y="163773"/>
                </a:cubicBezTo>
                <a:cubicBezTo>
                  <a:pt x="488146" y="144735"/>
                  <a:pt x="464024" y="136478"/>
                  <a:pt x="450376" y="122830"/>
                </a:cubicBezTo>
                <a:cubicBezTo>
                  <a:pt x="350292" y="127379"/>
                  <a:pt x="250017" y="128794"/>
                  <a:pt x="150125" y="136478"/>
                </a:cubicBezTo>
                <a:cubicBezTo>
                  <a:pt x="131423" y="137917"/>
                  <a:pt x="112774" y="142737"/>
                  <a:pt x="95534" y="150126"/>
                </a:cubicBezTo>
                <a:cubicBezTo>
                  <a:pt x="80458" y="156587"/>
                  <a:pt x="68239" y="168323"/>
                  <a:pt x="54591" y="177421"/>
                </a:cubicBezTo>
                <a:cubicBezTo>
                  <a:pt x="45492" y="195618"/>
                  <a:pt x="27295" y="211667"/>
                  <a:pt x="27295" y="232012"/>
                </a:cubicBezTo>
                <a:cubicBezTo>
                  <a:pt x="27295" y="279136"/>
                  <a:pt x="81791" y="279755"/>
                  <a:pt x="109182" y="286603"/>
                </a:cubicBezTo>
                <a:cubicBezTo>
                  <a:pt x="117382" y="311203"/>
                  <a:pt x="126973" y="351953"/>
                  <a:pt x="150125" y="368490"/>
                </a:cubicBezTo>
                <a:cubicBezTo>
                  <a:pt x="170060" y="382729"/>
                  <a:pt x="195618" y="386687"/>
                  <a:pt x="218364" y="395785"/>
                </a:cubicBezTo>
                <a:cubicBezTo>
                  <a:pt x="282053" y="386687"/>
                  <a:pt x="359194" y="408680"/>
                  <a:pt x="409432" y="368490"/>
                </a:cubicBezTo>
                <a:cubicBezTo>
                  <a:pt x="445620" y="339539"/>
                  <a:pt x="332199" y="271508"/>
                  <a:pt x="313898" y="259308"/>
                </a:cubicBezTo>
                <a:cubicBezTo>
                  <a:pt x="249675" y="355644"/>
                  <a:pt x="323532" y="272153"/>
                  <a:pt x="259307" y="259308"/>
                </a:cubicBezTo>
                <a:cubicBezTo>
                  <a:pt x="223342" y="252115"/>
                  <a:pt x="186519" y="268406"/>
                  <a:pt x="150125" y="272955"/>
                </a:cubicBezTo>
                <a:cubicBezTo>
                  <a:pt x="122829" y="300251"/>
                  <a:pt x="89650" y="322723"/>
                  <a:pt x="68238" y="354842"/>
                </a:cubicBezTo>
                <a:cubicBezTo>
                  <a:pt x="31845" y="409433"/>
                  <a:pt x="54591" y="386686"/>
                  <a:pt x="0" y="423081"/>
                </a:cubicBezTo>
                <a:cubicBezTo>
                  <a:pt x="18197" y="432179"/>
                  <a:pt x="34316" y="448686"/>
                  <a:pt x="54591" y="450376"/>
                </a:cubicBezTo>
                <a:cubicBezTo>
                  <a:pt x="485338" y="486271"/>
                  <a:pt x="612322" y="373273"/>
                  <a:pt x="436728" y="504967"/>
                </a:cubicBezTo>
                <a:cubicBezTo>
                  <a:pt x="359391" y="500418"/>
                  <a:pt x="272438" y="528943"/>
                  <a:pt x="204716" y="491320"/>
                </a:cubicBezTo>
                <a:cubicBezTo>
                  <a:pt x="169147" y="471560"/>
                  <a:pt x="275296" y="449597"/>
                  <a:pt x="313898" y="436729"/>
                </a:cubicBezTo>
                <a:cubicBezTo>
                  <a:pt x="327546" y="432180"/>
                  <a:pt x="341974" y="429515"/>
                  <a:pt x="354841" y="423081"/>
                </a:cubicBezTo>
                <a:cubicBezTo>
                  <a:pt x="369512" y="415745"/>
                  <a:pt x="380107" y="400609"/>
                  <a:pt x="395785" y="395785"/>
                </a:cubicBezTo>
                <a:cubicBezTo>
                  <a:pt x="440127" y="382141"/>
                  <a:pt x="532262" y="368490"/>
                  <a:pt x="532262" y="368490"/>
                </a:cubicBezTo>
                <a:cubicBezTo>
                  <a:pt x="523112" y="313591"/>
                  <a:pt x="529699" y="284041"/>
                  <a:pt x="491319" y="245660"/>
                </a:cubicBezTo>
                <a:cubicBezTo>
                  <a:pt x="479721" y="234062"/>
                  <a:pt x="464024" y="227463"/>
                  <a:pt x="450376" y="218364"/>
                </a:cubicBezTo>
                <a:cubicBezTo>
                  <a:pt x="436728" y="222913"/>
                  <a:pt x="422655" y="226345"/>
                  <a:pt x="409432" y="232012"/>
                </a:cubicBezTo>
                <a:cubicBezTo>
                  <a:pt x="390732" y="240026"/>
                  <a:pt x="374909" y="262653"/>
                  <a:pt x="354841" y="259308"/>
                </a:cubicBezTo>
                <a:cubicBezTo>
                  <a:pt x="338662" y="256611"/>
                  <a:pt x="335684" y="232606"/>
                  <a:pt x="327546" y="218364"/>
                </a:cubicBezTo>
                <a:cubicBezTo>
                  <a:pt x="287865" y="148922"/>
                  <a:pt x="323759" y="171609"/>
                  <a:pt x="259307" y="150126"/>
                </a:cubicBezTo>
                <a:cubicBezTo>
                  <a:pt x="236561" y="154675"/>
                  <a:pt x="210369" y="150906"/>
                  <a:pt x="191068" y="163773"/>
                </a:cubicBezTo>
                <a:cubicBezTo>
                  <a:pt x="179098" y="171753"/>
                  <a:pt x="177420" y="190331"/>
                  <a:pt x="177420" y="204717"/>
                </a:cubicBezTo>
                <a:cubicBezTo>
                  <a:pt x="177420" y="248643"/>
                  <a:pt x="206601" y="262303"/>
                  <a:pt x="245659" y="272955"/>
                </a:cubicBezTo>
                <a:cubicBezTo>
                  <a:pt x="280594" y="282482"/>
                  <a:pt x="459639" y="298448"/>
                  <a:pt x="477671" y="300251"/>
                </a:cubicBezTo>
                <a:cubicBezTo>
                  <a:pt x="482220" y="313899"/>
                  <a:pt x="484333" y="328618"/>
                  <a:pt x="491319" y="341194"/>
                </a:cubicBezTo>
                <a:cubicBezTo>
                  <a:pt x="569533" y="481979"/>
                  <a:pt x="528676" y="371380"/>
                  <a:pt x="559558" y="464024"/>
                </a:cubicBezTo>
                <a:cubicBezTo>
                  <a:pt x="550459" y="482221"/>
                  <a:pt x="547891" y="505591"/>
                  <a:pt x="532262" y="518615"/>
                </a:cubicBezTo>
                <a:cubicBezTo>
                  <a:pt x="445259" y="591117"/>
                  <a:pt x="497757" y="472006"/>
                  <a:pt x="464023" y="573206"/>
                </a:cubicBezTo>
                <a:cubicBezTo>
                  <a:pt x="468572" y="591403"/>
                  <a:pt x="459876" y="621866"/>
                  <a:pt x="477671" y="627797"/>
                </a:cubicBezTo>
                <a:cubicBezTo>
                  <a:pt x="505053" y="636924"/>
                  <a:pt x="602622" y="610207"/>
                  <a:pt x="641444" y="600502"/>
                </a:cubicBezTo>
                <a:cubicBezTo>
                  <a:pt x="682387" y="605051"/>
                  <a:pt x="723440" y="608705"/>
                  <a:pt x="764274" y="614149"/>
                </a:cubicBezTo>
                <a:cubicBezTo>
                  <a:pt x="791703" y="617806"/>
                  <a:pt x="823137" y="612447"/>
                  <a:pt x="846161" y="627797"/>
                </a:cubicBezTo>
                <a:cubicBezTo>
                  <a:pt x="858131" y="635777"/>
                  <a:pt x="819459" y="639410"/>
                  <a:pt x="805217" y="641445"/>
                </a:cubicBezTo>
                <a:cubicBezTo>
                  <a:pt x="755474" y="648551"/>
                  <a:pt x="705134" y="650544"/>
                  <a:pt x="655092" y="655093"/>
                </a:cubicBezTo>
                <a:cubicBezTo>
                  <a:pt x="577755" y="650544"/>
                  <a:pt x="500260" y="648156"/>
                  <a:pt x="423080" y="641445"/>
                </a:cubicBezTo>
                <a:cubicBezTo>
                  <a:pt x="395512" y="639048"/>
                  <a:pt x="368419" y="632747"/>
                  <a:pt x="341194" y="627797"/>
                </a:cubicBezTo>
                <a:cubicBezTo>
                  <a:pt x="268731" y="614622"/>
                  <a:pt x="288833" y="619441"/>
                  <a:pt x="232012" y="600502"/>
                </a:cubicBezTo>
                <a:cubicBezTo>
                  <a:pt x="133722" y="698790"/>
                  <a:pt x="187977" y="689958"/>
                  <a:pt x="81886" y="668741"/>
                </a:cubicBezTo>
                <a:cubicBezTo>
                  <a:pt x="89562" y="630359"/>
                  <a:pt x="82730" y="580884"/>
                  <a:pt x="136477" y="573206"/>
                </a:cubicBezTo>
                <a:cubicBezTo>
                  <a:pt x="155046" y="570553"/>
                  <a:pt x="172871" y="582305"/>
                  <a:pt x="191068" y="586854"/>
                </a:cubicBezTo>
                <a:cubicBezTo>
                  <a:pt x="204716" y="595952"/>
                  <a:pt x="217770" y="606011"/>
                  <a:pt x="232012" y="614149"/>
                </a:cubicBezTo>
                <a:cubicBezTo>
                  <a:pt x="249676" y="624243"/>
                  <a:pt x="270048" y="629620"/>
                  <a:pt x="286603" y="641445"/>
                </a:cubicBezTo>
                <a:cubicBezTo>
                  <a:pt x="348426" y="685605"/>
                  <a:pt x="304082" y="682388"/>
                  <a:pt x="341194" y="682388"/>
                </a:cubicBez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1501270" y="2668138"/>
            <a:ext cx="909816" cy="817607"/>
          </a:xfrm>
          <a:custGeom>
            <a:avLst/>
            <a:gdLst>
              <a:gd name="connsiteX0" fmla="*/ 259307 w 682388"/>
              <a:gd name="connsiteY0" fmla="*/ 0 h 728637"/>
              <a:gd name="connsiteX1" fmla="*/ 136477 w 682388"/>
              <a:gd name="connsiteY1" fmla="*/ 13648 h 728637"/>
              <a:gd name="connsiteX2" fmla="*/ 27295 w 682388"/>
              <a:gd name="connsiteY2" fmla="*/ 27296 h 728637"/>
              <a:gd name="connsiteX3" fmla="*/ 0 w 682388"/>
              <a:gd name="connsiteY3" fmla="*/ 68239 h 728637"/>
              <a:gd name="connsiteX4" fmla="*/ 13648 w 682388"/>
              <a:gd name="connsiteY4" fmla="*/ 136478 h 728637"/>
              <a:gd name="connsiteX5" fmla="*/ 191068 w 682388"/>
              <a:gd name="connsiteY5" fmla="*/ 163773 h 728637"/>
              <a:gd name="connsiteX6" fmla="*/ 177421 w 682388"/>
              <a:gd name="connsiteY6" fmla="*/ 95534 h 728637"/>
              <a:gd name="connsiteX7" fmla="*/ 136477 w 682388"/>
              <a:gd name="connsiteY7" fmla="*/ 81887 h 728637"/>
              <a:gd name="connsiteX8" fmla="*/ 40943 w 682388"/>
              <a:gd name="connsiteY8" fmla="*/ 95534 h 728637"/>
              <a:gd name="connsiteX9" fmla="*/ 13648 w 682388"/>
              <a:gd name="connsiteY9" fmla="*/ 136478 h 728637"/>
              <a:gd name="connsiteX10" fmla="*/ 54591 w 682388"/>
              <a:gd name="connsiteY10" fmla="*/ 245660 h 728637"/>
              <a:gd name="connsiteX11" fmla="*/ 150125 w 682388"/>
              <a:gd name="connsiteY11" fmla="*/ 259308 h 728637"/>
              <a:gd name="connsiteX12" fmla="*/ 232012 w 682388"/>
              <a:gd name="connsiteY12" fmla="*/ 245660 h 728637"/>
              <a:gd name="connsiteX13" fmla="*/ 272955 w 682388"/>
              <a:gd name="connsiteY13" fmla="*/ 232012 h 728637"/>
              <a:gd name="connsiteX14" fmla="*/ 327546 w 682388"/>
              <a:gd name="connsiteY14" fmla="*/ 150126 h 728637"/>
              <a:gd name="connsiteX15" fmla="*/ 300251 w 682388"/>
              <a:gd name="connsiteY15" fmla="*/ 109182 h 728637"/>
              <a:gd name="connsiteX16" fmla="*/ 341194 w 682388"/>
              <a:gd name="connsiteY16" fmla="*/ 81887 h 728637"/>
              <a:gd name="connsiteX17" fmla="*/ 436728 w 682388"/>
              <a:gd name="connsiteY17" fmla="*/ 109182 h 728637"/>
              <a:gd name="connsiteX18" fmla="*/ 423080 w 682388"/>
              <a:gd name="connsiteY18" fmla="*/ 177421 h 728637"/>
              <a:gd name="connsiteX19" fmla="*/ 395785 w 682388"/>
              <a:gd name="connsiteY19" fmla="*/ 218364 h 728637"/>
              <a:gd name="connsiteX20" fmla="*/ 477671 w 682388"/>
              <a:gd name="connsiteY20" fmla="*/ 272955 h 728637"/>
              <a:gd name="connsiteX21" fmla="*/ 464024 w 682388"/>
              <a:gd name="connsiteY21" fmla="*/ 313899 h 728637"/>
              <a:gd name="connsiteX22" fmla="*/ 423080 w 682388"/>
              <a:gd name="connsiteY22" fmla="*/ 327546 h 728637"/>
              <a:gd name="connsiteX23" fmla="*/ 286603 w 682388"/>
              <a:gd name="connsiteY23" fmla="*/ 341194 h 728637"/>
              <a:gd name="connsiteX24" fmla="*/ 245659 w 682388"/>
              <a:gd name="connsiteY24" fmla="*/ 354842 h 728637"/>
              <a:gd name="connsiteX25" fmla="*/ 136477 w 682388"/>
              <a:gd name="connsiteY25" fmla="*/ 368490 h 728637"/>
              <a:gd name="connsiteX26" fmla="*/ 109182 w 682388"/>
              <a:gd name="connsiteY26" fmla="*/ 409433 h 728637"/>
              <a:gd name="connsiteX27" fmla="*/ 272955 w 682388"/>
              <a:gd name="connsiteY27" fmla="*/ 464024 h 728637"/>
              <a:gd name="connsiteX28" fmla="*/ 409433 w 682388"/>
              <a:gd name="connsiteY28" fmla="*/ 423081 h 728637"/>
              <a:gd name="connsiteX29" fmla="*/ 491319 w 682388"/>
              <a:gd name="connsiteY29" fmla="*/ 409433 h 728637"/>
              <a:gd name="connsiteX30" fmla="*/ 518615 w 682388"/>
              <a:gd name="connsiteY30" fmla="*/ 327546 h 728637"/>
              <a:gd name="connsiteX31" fmla="*/ 545910 w 682388"/>
              <a:gd name="connsiteY31" fmla="*/ 204717 h 728637"/>
              <a:gd name="connsiteX32" fmla="*/ 532262 w 682388"/>
              <a:gd name="connsiteY32" fmla="*/ 109182 h 728637"/>
              <a:gd name="connsiteX33" fmla="*/ 614149 w 682388"/>
              <a:gd name="connsiteY33" fmla="*/ 150126 h 728637"/>
              <a:gd name="connsiteX34" fmla="*/ 641445 w 682388"/>
              <a:gd name="connsiteY34" fmla="*/ 232012 h 728637"/>
              <a:gd name="connsiteX35" fmla="*/ 641445 w 682388"/>
              <a:gd name="connsiteY35" fmla="*/ 382137 h 728637"/>
              <a:gd name="connsiteX36" fmla="*/ 600501 w 682388"/>
              <a:gd name="connsiteY36" fmla="*/ 409433 h 728637"/>
              <a:gd name="connsiteX37" fmla="*/ 545910 w 682388"/>
              <a:gd name="connsiteY37" fmla="*/ 423081 h 728637"/>
              <a:gd name="connsiteX38" fmla="*/ 518615 w 682388"/>
              <a:gd name="connsiteY38" fmla="*/ 464024 h 728637"/>
              <a:gd name="connsiteX39" fmla="*/ 464024 w 682388"/>
              <a:gd name="connsiteY39" fmla="*/ 504967 h 728637"/>
              <a:gd name="connsiteX40" fmla="*/ 272955 w 682388"/>
              <a:gd name="connsiteY40" fmla="*/ 532263 h 728637"/>
              <a:gd name="connsiteX41" fmla="*/ 245659 w 682388"/>
              <a:gd name="connsiteY41" fmla="*/ 573206 h 728637"/>
              <a:gd name="connsiteX42" fmla="*/ 218364 w 682388"/>
              <a:gd name="connsiteY42" fmla="*/ 723331 h 728637"/>
              <a:gd name="connsiteX43" fmla="*/ 163773 w 682388"/>
              <a:gd name="connsiteY43" fmla="*/ 709684 h 728637"/>
              <a:gd name="connsiteX44" fmla="*/ 150125 w 682388"/>
              <a:gd name="connsiteY44" fmla="*/ 668740 h 728637"/>
              <a:gd name="connsiteX45" fmla="*/ 163773 w 682388"/>
              <a:gd name="connsiteY45" fmla="*/ 518615 h 728637"/>
              <a:gd name="connsiteX46" fmla="*/ 218364 w 682388"/>
              <a:gd name="connsiteY46" fmla="*/ 532263 h 728637"/>
              <a:gd name="connsiteX47" fmla="*/ 368489 w 682388"/>
              <a:gd name="connsiteY47" fmla="*/ 627797 h 728637"/>
              <a:gd name="connsiteX48" fmla="*/ 423080 w 682388"/>
              <a:gd name="connsiteY48" fmla="*/ 696036 h 728637"/>
              <a:gd name="connsiteX49" fmla="*/ 464024 w 682388"/>
              <a:gd name="connsiteY49" fmla="*/ 682388 h 728637"/>
              <a:gd name="connsiteX50" fmla="*/ 423080 w 682388"/>
              <a:gd name="connsiteY50" fmla="*/ 518615 h 728637"/>
              <a:gd name="connsiteX51" fmla="*/ 341194 w 682388"/>
              <a:gd name="connsiteY51" fmla="*/ 464024 h 728637"/>
              <a:gd name="connsiteX52" fmla="*/ 327546 w 682388"/>
              <a:gd name="connsiteY52" fmla="*/ 423081 h 728637"/>
              <a:gd name="connsiteX53" fmla="*/ 368489 w 682388"/>
              <a:gd name="connsiteY53" fmla="*/ 395785 h 728637"/>
              <a:gd name="connsiteX54" fmla="*/ 491319 w 682388"/>
              <a:gd name="connsiteY54" fmla="*/ 450376 h 728637"/>
              <a:gd name="connsiteX55" fmla="*/ 518615 w 682388"/>
              <a:gd name="connsiteY55" fmla="*/ 532263 h 728637"/>
              <a:gd name="connsiteX56" fmla="*/ 532262 w 682388"/>
              <a:gd name="connsiteY56" fmla="*/ 573206 h 728637"/>
              <a:gd name="connsiteX57" fmla="*/ 559558 w 682388"/>
              <a:gd name="connsiteY57" fmla="*/ 614149 h 728637"/>
              <a:gd name="connsiteX58" fmla="*/ 573206 w 682388"/>
              <a:gd name="connsiteY58" fmla="*/ 655093 h 728637"/>
              <a:gd name="connsiteX59" fmla="*/ 627797 w 682388"/>
              <a:gd name="connsiteY59" fmla="*/ 641445 h 728637"/>
              <a:gd name="connsiteX60" fmla="*/ 641445 w 682388"/>
              <a:gd name="connsiteY60" fmla="*/ 504967 h 728637"/>
              <a:gd name="connsiteX61" fmla="*/ 682388 w 682388"/>
              <a:gd name="connsiteY61" fmla="*/ 491320 h 7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82388" h="728637">
                <a:moveTo>
                  <a:pt x="259307" y="0"/>
                </a:moveTo>
                <a:lnTo>
                  <a:pt x="136477" y="13648"/>
                </a:lnTo>
                <a:cubicBezTo>
                  <a:pt x="100051" y="17933"/>
                  <a:pt x="61349" y="13674"/>
                  <a:pt x="27295" y="27296"/>
                </a:cubicBezTo>
                <a:cubicBezTo>
                  <a:pt x="12066" y="33388"/>
                  <a:pt x="9098" y="54591"/>
                  <a:pt x="0" y="68239"/>
                </a:cubicBezTo>
                <a:cubicBezTo>
                  <a:pt x="4549" y="90985"/>
                  <a:pt x="1354" y="116807"/>
                  <a:pt x="13648" y="136478"/>
                </a:cubicBezTo>
                <a:cubicBezTo>
                  <a:pt x="57706" y="206970"/>
                  <a:pt x="124394" y="171181"/>
                  <a:pt x="191068" y="163773"/>
                </a:cubicBezTo>
                <a:cubicBezTo>
                  <a:pt x="186519" y="141027"/>
                  <a:pt x="190288" y="114835"/>
                  <a:pt x="177421" y="95534"/>
                </a:cubicBezTo>
                <a:cubicBezTo>
                  <a:pt x="169441" y="83564"/>
                  <a:pt x="150863" y="81887"/>
                  <a:pt x="136477" y="81887"/>
                </a:cubicBezTo>
                <a:cubicBezTo>
                  <a:pt x="104309" y="81887"/>
                  <a:pt x="72788" y="90985"/>
                  <a:pt x="40943" y="95534"/>
                </a:cubicBezTo>
                <a:cubicBezTo>
                  <a:pt x="31845" y="109182"/>
                  <a:pt x="15683" y="120202"/>
                  <a:pt x="13648" y="136478"/>
                </a:cubicBezTo>
                <a:cubicBezTo>
                  <a:pt x="11650" y="152465"/>
                  <a:pt x="27765" y="233737"/>
                  <a:pt x="54591" y="245660"/>
                </a:cubicBezTo>
                <a:cubicBezTo>
                  <a:pt x="83986" y="258725"/>
                  <a:pt x="118280" y="254759"/>
                  <a:pt x="150125" y="259308"/>
                </a:cubicBezTo>
                <a:cubicBezTo>
                  <a:pt x="177421" y="254759"/>
                  <a:pt x="204999" y="251663"/>
                  <a:pt x="232012" y="245660"/>
                </a:cubicBezTo>
                <a:cubicBezTo>
                  <a:pt x="246055" y="242539"/>
                  <a:pt x="262783" y="242184"/>
                  <a:pt x="272955" y="232012"/>
                </a:cubicBezTo>
                <a:cubicBezTo>
                  <a:pt x="296152" y="208815"/>
                  <a:pt x="327546" y="150126"/>
                  <a:pt x="327546" y="150126"/>
                </a:cubicBezTo>
                <a:cubicBezTo>
                  <a:pt x="318448" y="136478"/>
                  <a:pt x="297034" y="125266"/>
                  <a:pt x="300251" y="109182"/>
                </a:cubicBezTo>
                <a:cubicBezTo>
                  <a:pt x="303468" y="93098"/>
                  <a:pt x="324956" y="84207"/>
                  <a:pt x="341194" y="81887"/>
                </a:cubicBezTo>
                <a:cubicBezTo>
                  <a:pt x="353193" y="80173"/>
                  <a:pt x="421362" y="104060"/>
                  <a:pt x="436728" y="109182"/>
                </a:cubicBezTo>
                <a:cubicBezTo>
                  <a:pt x="432179" y="131928"/>
                  <a:pt x="431225" y="155701"/>
                  <a:pt x="423080" y="177421"/>
                </a:cubicBezTo>
                <a:cubicBezTo>
                  <a:pt x="417321" y="192779"/>
                  <a:pt x="393088" y="202185"/>
                  <a:pt x="395785" y="218364"/>
                </a:cubicBezTo>
                <a:cubicBezTo>
                  <a:pt x="401799" y="254447"/>
                  <a:pt x="452033" y="264410"/>
                  <a:pt x="477671" y="272955"/>
                </a:cubicBezTo>
                <a:cubicBezTo>
                  <a:pt x="473122" y="286603"/>
                  <a:pt x="474197" y="303726"/>
                  <a:pt x="464024" y="313899"/>
                </a:cubicBezTo>
                <a:cubicBezTo>
                  <a:pt x="453851" y="324072"/>
                  <a:pt x="437299" y="325359"/>
                  <a:pt x="423080" y="327546"/>
                </a:cubicBezTo>
                <a:cubicBezTo>
                  <a:pt x="377892" y="334498"/>
                  <a:pt x="332095" y="336645"/>
                  <a:pt x="286603" y="341194"/>
                </a:cubicBezTo>
                <a:cubicBezTo>
                  <a:pt x="272955" y="345743"/>
                  <a:pt x="259813" y="352268"/>
                  <a:pt x="245659" y="354842"/>
                </a:cubicBezTo>
                <a:cubicBezTo>
                  <a:pt x="209573" y="361403"/>
                  <a:pt x="170531" y="354868"/>
                  <a:pt x="136477" y="368490"/>
                </a:cubicBezTo>
                <a:cubicBezTo>
                  <a:pt x="121248" y="374582"/>
                  <a:pt x="118280" y="395785"/>
                  <a:pt x="109182" y="409433"/>
                </a:cubicBezTo>
                <a:cubicBezTo>
                  <a:pt x="137293" y="493765"/>
                  <a:pt x="113487" y="464024"/>
                  <a:pt x="272955" y="464024"/>
                </a:cubicBezTo>
                <a:cubicBezTo>
                  <a:pt x="296682" y="464024"/>
                  <a:pt x="399912" y="424668"/>
                  <a:pt x="409433" y="423081"/>
                </a:cubicBezTo>
                <a:lnTo>
                  <a:pt x="491319" y="409433"/>
                </a:lnTo>
                <a:cubicBezTo>
                  <a:pt x="500418" y="382137"/>
                  <a:pt x="513885" y="355927"/>
                  <a:pt x="518615" y="327546"/>
                </a:cubicBezTo>
                <a:cubicBezTo>
                  <a:pt x="534627" y="231470"/>
                  <a:pt x="523511" y="271912"/>
                  <a:pt x="545910" y="204717"/>
                </a:cubicBezTo>
                <a:cubicBezTo>
                  <a:pt x="483339" y="110860"/>
                  <a:pt x="460197" y="133204"/>
                  <a:pt x="532262" y="109182"/>
                </a:cubicBezTo>
                <a:cubicBezTo>
                  <a:pt x="554572" y="116619"/>
                  <a:pt x="600224" y="127846"/>
                  <a:pt x="614149" y="150126"/>
                </a:cubicBezTo>
                <a:cubicBezTo>
                  <a:pt x="629398" y="174524"/>
                  <a:pt x="641445" y="232012"/>
                  <a:pt x="641445" y="232012"/>
                </a:cubicBezTo>
                <a:cubicBezTo>
                  <a:pt x="646925" y="270376"/>
                  <a:pt x="669202" y="340501"/>
                  <a:pt x="641445" y="382137"/>
                </a:cubicBezTo>
                <a:cubicBezTo>
                  <a:pt x="632346" y="395785"/>
                  <a:pt x="615578" y="402972"/>
                  <a:pt x="600501" y="409433"/>
                </a:cubicBezTo>
                <a:cubicBezTo>
                  <a:pt x="583261" y="416822"/>
                  <a:pt x="564107" y="418532"/>
                  <a:pt x="545910" y="423081"/>
                </a:cubicBezTo>
                <a:cubicBezTo>
                  <a:pt x="536812" y="436729"/>
                  <a:pt x="530213" y="452426"/>
                  <a:pt x="518615" y="464024"/>
                </a:cubicBezTo>
                <a:cubicBezTo>
                  <a:pt x="502531" y="480108"/>
                  <a:pt x="483773" y="493682"/>
                  <a:pt x="464024" y="504967"/>
                </a:cubicBezTo>
                <a:cubicBezTo>
                  <a:pt x="419318" y="530513"/>
                  <a:pt x="284049" y="531254"/>
                  <a:pt x="272955" y="532263"/>
                </a:cubicBezTo>
                <a:cubicBezTo>
                  <a:pt x="263856" y="545911"/>
                  <a:pt x="250165" y="557435"/>
                  <a:pt x="245659" y="573206"/>
                </a:cubicBezTo>
                <a:cubicBezTo>
                  <a:pt x="231686" y="622111"/>
                  <a:pt x="244532" y="679717"/>
                  <a:pt x="218364" y="723331"/>
                </a:cubicBezTo>
                <a:cubicBezTo>
                  <a:pt x="208714" y="739415"/>
                  <a:pt x="181970" y="714233"/>
                  <a:pt x="163773" y="709684"/>
                </a:cubicBezTo>
                <a:cubicBezTo>
                  <a:pt x="159224" y="696036"/>
                  <a:pt x="150125" y="683126"/>
                  <a:pt x="150125" y="668740"/>
                </a:cubicBezTo>
                <a:cubicBezTo>
                  <a:pt x="150125" y="618492"/>
                  <a:pt x="141301" y="563558"/>
                  <a:pt x="163773" y="518615"/>
                </a:cubicBezTo>
                <a:cubicBezTo>
                  <a:pt x="172161" y="501838"/>
                  <a:pt x="201050" y="525049"/>
                  <a:pt x="218364" y="532263"/>
                </a:cubicBezTo>
                <a:cubicBezTo>
                  <a:pt x="326746" y="577422"/>
                  <a:pt x="307342" y="566650"/>
                  <a:pt x="368489" y="627797"/>
                </a:cubicBezTo>
                <a:cubicBezTo>
                  <a:pt x="379134" y="659731"/>
                  <a:pt x="379505" y="688773"/>
                  <a:pt x="423080" y="696036"/>
                </a:cubicBezTo>
                <a:cubicBezTo>
                  <a:pt x="437271" y="698401"/>
                  <a:pt x="450376" y="686937"/>
                  <a:pt x="464024" y="682388"/>
                </a:cubicBezTo>
                <a:cubicBezTo>
                  <a:pt x="458252" y="630444"/>
                  <a:pt x="469370" y="559119"/>
                  <a:pt x="423080" y="518615"/>
                </a:cubicBezTo>
                <a:cubicBezTo>
                  <a:pt x="398392" y="497013"/>
                  <a:pt x="341194" y="464024"/>
                  <a:pt x="341194" y="464024"/>
                </a:cubicBezTo>
                <a:cubicBezTo>
                  <a:pt x="336645" y="450376"/>
                  <a:pt x="322203" y="436438"/>
                  <a:pt x="327546" y="423081"/>
                </a:cubicBezTo>
                <a:cubicBezTo>
                  <a:pt x="333638" y="407852"/>
                  <a:pt x="352086" y="395785"/>
                  <a:pt x="368489" y="395785"/>
                </a:cubicBezTo>
                <a:cubicBezTo>
                  <a:pt x="417212" y="395785"/>
                  <a:pt x="454213" y="425639"/>
                  <a:pt x="491319" y="450376"/>
                </a:cubicBezTo>
                <a:lnTo>
                  <a:pt x="518615" y="532263"/>
                </a:lnTo>
                <a:cubicBezTo>
                  <a:pt x="523164" y="545911"/>
                  <a:pt x="524282" y="561236"/>
                  <a:pt x="532262" y="573206"/>
                </a:cubicBezTo>
                <a:lnTo>
                  <a:pt x="559558" y="614149"/>
                </a:lnTo>
                <a:cubicBezTo>
                  <a:pt x="564107" y="627797"/>
                  <a:pt x="559849" y="649750"/>
                  <a:pt x="573206" y="655093"/>
                </a:cubicBezTo>
                <a:cubicBezTo>
                  <a:pt x="590621" y="662059"/>
                  <a:pt x="620035" y="658521"/>
                  <a:pt x="627797" y="641445"/>
                </a:cubicBezTo>
                <a:cubicBezTo>
                  <a:pt x="646716" y="599823"/>
                  <a:pt x="625821" y="547934"/>
                  <a:pt x="641445" y="504967"/>
                </a:cubicBezTo>
                <a:cubicBezTo>
                  <a:pt x="646361" y="491447"/>
                  <a:pt x="682388" y="491320"/>
                  <a:pt x="682388" y="491320"/>
                </a:cubicBez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5715000" y="1940111"/>
            <a:ext cx="0" cy="293857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715000" y="3418030"/>
            <a:ext cx="0" cy="311219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934200" y="1940110"/>
            <a:ext cx="0" cy="383924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934200" y="3032760"/>
            <a:ext cx="0" cy="291692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934200" y="3579939"/>
            <a:ext cx="0" cy="191962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957248" y="2011339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6246864" y="2011339"/>
            <a:ext cx="15184" cy="453872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414448" y="2011339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566848" y="2011339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719248" y="2011339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033448" y="2011339"/>
            <a:ext cx="0" cy="445258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185848" y="2011339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324600" y="2011339"/>
            <a:ext cx="0" cy="2286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477000" y="2011339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629400" y="2011339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0" name="Freeform 109"/>
          <p:cNvSpPr/>
          <p:nvPr/>
        </p:nvSpPr>
        <p:spPr>
          <a:xfrm flipH="1">
            <a:off x="5879331" y="2491333"/>
            <a:ext cx="151103" cy="316634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6033808" y="2492186"/>
            <a:ext cx="45719" cy="315780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6090153" y="2492186"/>
            <a:ext cx="95695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6207815" y="2492186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422249" y="2492186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6477359" y="2492186"/>
            <a:ext cx="125104" cy="343990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6602012" y="2492186"/>
            <a:ext cx="96493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5957248" y="2918460"/>
            <a:ext cx="9144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109648" y="2918459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155499" y="3048113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6414448" y="2918459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477282" y="2914650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719248" y="2918460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185848" y="2918460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endCxn id="148" idx="16"/>
          </p:cNvCxnSpPr>
          <p:nvPr/>
        </p:nvCxnSpPr>
        <p:spPr>
          <a:xfrm>
            <a:off x="6324600" y="2918459"/>
            <a:ext cx="28856" cy="450947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477000" y="2918460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6629400" y="2918459"/>
            <a:ext cx="0" cy="442073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6" name="Freeform 135"/>
          <p:cNvSpPr/>
          <p:nvPr/>
        </p:nvSpPr>
        <p:spPr>
          <a:xfrm>
            <a:off x="5956127" y="3375660"/>
            <a:ext cx="138104" cy="315780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6114080" y="3375660"/>
            <a:ext cx="45719" cy="315780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6208792" y="3375660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6312288" y="3375660"/>
            <a:ext cx="110938" cy="327812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6423226" y="3375660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6478336" y="3375660"/>
            <a:ext cx="125104" cy="343990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6603440" y="3375660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6644726" y="3375660"/>
            <a:ext cx="192985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5955438" y="2028639"/>
            <a:ext cx="647025" cy="842272"/>
          </a:xfrm>
          <a:custGeom>
            <a:avLst/>
            <a:gdLst>
              <a:gd name="connsiteX0" fmla="*/ 13648 w 232012"/>
              <a:gd name="connsiteY0" fmla="*/ 0 h 2197290"/>
              <a:gd name="connsiteX1" fmla="*/ 81887 w 232012"/>
              <a:gd name="connsiteY1" fmla="*/ 13648 h 2197290"/>
              <a:gd name="connsiteX2" fmla="*/ 95534 w 232012"/>
              <a:gd name="connsiteY2" fmla="*/ 54592 h 2197290"/>
              <a:gd name="connsiteX3" fmla="*/ 136478 w 232012"/>
              <a:gd name="connsiteY3" fmla="*/ 136478 h 2197290"/>
              <a:gd name="connsiteX4" fmla="*/ 81887 w 232012"/>
              <a:gd name="connsiteY4" fmla="*/ 191069 h 2197290"/>
              <a:gd name="connsiteX5" fmla="*/ 13648 w 232012"/>
              <a:gd name="connsiteY5" fmla="*/ 313899 h 2197290"/>
              <a:gd name="connsiteX6" fmla="*/ 109182 w 232012"/>
              <a:gd name="connsiteY6" fmla="*/ 450377 h 2197290"/>
              <a:gd name="connsiteX7" fmla="*/ 122830 w 232012"/>
              <a:gd name="connsiteY7" fmla="*/ 491320 h 2197290"/>
              <a:gd name="connsiteX8" fmla="*/ 81887 w 232012"/>
              <a:gd name="connsiteY8" fmla="*/ 532263 h 2197290"/>
              <a:gd name="connsiteX9" fmla="*/ 40943 w 232012"/>
              <a:gd name="connsiteY9" fmla="*/ 545911 h 2197290"/>
              <a:gd name="connsiteX10" fmla="*/ 0 w 232012"/>
              <a:gd name="connsiteY10" fmla="*/ 627797 h 2197290"/>
              <a:gd name="connsiteX11" fmla="*/ 40943 w 232012"/>
              <a:gd name="connsiteY11" fmla="*/ 709684 h 2197290"/>
              <a:gd name="connsiteX12" fmla="*/ 122830 w 232012"/>
              <a:gd name="connsiteY12" fmla="*/ 764275 h 2197290"/>
              <a:gd name="connsiteX13" fmla="*/ 109182 w 232012"/>
              <a:gd name="connsiteY13" fmla="*/ 805218 h 2197290"/>
              <a:gd name="connsiteX14" fmla="*/ 54591 w 232012"/>
              <a:gd name="connsiteY14" fmla="*/ 887105 h 2197290"/>
              <a:gd name="connsiteX15" fmla="*/ 68239 w 232012"/>
              <a:gd name="connsiteY15" fmla="*/ 1023583 h 2197290"/>
              <a:gd name="connsiteX16" fmla="*/ 163773 w 232012"/>
              <a:gd name="connsiteY16" fmla="*/ 1132765 h 2197290"/>
              <a:gd name="connsiteX17" fmla="*/ 150126 w 232012"/>
              <a:gd name="connsiteY17" fmla="*/ 1187356 h 2197290"/>
              <a:gd name="connsiteX18" fmla="*/ 191069 w 232012"/>
              <a:gd name="connsiteY18" fmla="*/ 1310186 h 2197290"/>
              <a:gd name="connsiteX19" fmla="*/ 232012 w 232012"/>
              <a:gd name="connsiteY19" fmla="*/ 1446663 h 2197290"/>
              <a:gd name="connsiteX20" fmla="*/ 218364 w 232012"/>
              <a:gd name="connsiteY20" fmla="*/ 1569493 h 2197290"/>
              <a:gd name="connsiteX21" fmla="*/ 177421 w 232012"/>
              <a:gd name="connsiteY21" fmla="*/ 1583141 h 2197290"/>
              <a:gd name="connsiteX22" fmla="*/ 109182 w 232012"/>
              <a:gd name="connsiteY22" fmla="*/ 1665027 h 2197290"/>
              <a:gd name="connsiteX23" fmla="*/ 68239 w 232012"/>
              <a:gd name="connsiteY23" fmla="*/ 1705971 h 2197290"/>
              <a:gd name="connsiteX24" fmla="*/ 40943 w 232012"/>
              <a:gd name="connsiteY24" fmla="*/ 1774209 h 2197290"/>
              <a:gd name="connsiteX25" fmla="*/ 54591 w 232012"/>
              <a:gd name="connsiteY25" fmla="*/ 1828800 h 2197290"/>
              <a:gd name="connsiteX26" fmla="*/ 81887 w 232012"/>
              <a:gd name="connsiteY26" fmla="*/ 1910687 h 2197290"/>
              <a:gd name="connsiteX27" fmla="*/ 95534 w 232012"/>
              <a:gd name="connsiteY27" fmla="*/ 1951630 h 2197290"/>
              <a:gd name="connsiteX28" fmla="*/ 136478 w 232012"/>
              <a:gd name="connsiteY28" fmla="*/ 1992574 h 2197290"/>
              <a:gd name="connsiteX29" fmla="*/ 95534 w 232012"/>
              <a:gd name="connsiteY29" fmla="*/ 2060812 h 2197290"/>
              <a:gd name="connsiteX30" fmla="*/ 81887 w 232012"/>
              <a:gd name="connsiteY30" fmla="*/ 2101756 h 2197290"/>
              <a:gd name="connsiteX31" fmla="*/ 95534 w 232012"/>
              <a:gd name="connsiteY31" fmla="*/ 2197290 h 21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2012" h="2197290">
                <a:moveTo>
                  <a:pt x="13648" y="0"/>
                </a:moveTo>
                <a:cubicBezTo>
                  <a:pt x="36394" y="4549"/>
                  <a:pt x="62586" y="781"/>
                  <a:pt x="81887" y="13648"/>
                </a:cubicBezTo>
                <a:cubicBezTo>
                  <a:pt x="93857" y="21628"/>
                  <a:pt x="89100" y="41725"/>
                  <a:pt x="95534" y="54592"/>
                </a:cubicBezTo>
                <a:cubicBezTo>
                  <a:pt x="148452" y="160429"/>
                  <a:pt x="102170" y="33557"/>
                  <a:pt x="136478" y="136478"/>
                </a:cubicBezTo>
                <a:cubicBezTo>
                  <a:pt x="100083" y="245660"/>
                  <a:pt x="154675" y="118280"/>
                  <a:pt x="81887" y="191069"/>
                </a:cubicBezTo>
                <a:cubicBezTo>
                  <a:pt x="34959" y="237997"/>
                  <a:pt x="30810" y="262414"/>
                  <a:pt x="13648" y="313899"/>
                </a:cubicBezTo>
                <a:cubicBezTo>
                  <a:pt x="32334" y="338814"/>
                  <a:pt x="102461" y="430214"/>
                  <a:pt x="109182" y="450377"/>
                </a:cubicBezTo>
                <a:lnTo>
                  <a:pt x="122830" y="491320"/>
                </a:lnTo>
                <a:cubicBezTo>
                  <a:pt x="109182" y="504968"/>
                  <a:pt x="97946" y="521557"/>
                  <a:pt x="81887" y="532263"/>
                </a:cubicBezTo>
                <a:cubicBezTo>
                  <a:pt x="69917" y="540243"/>
                  <a:pt x="52177" y="536924"/>
                  <a:pt x="40943" y="545911"/>
                </a:cubicBezTo>
                <a:cubicBezTo>
                  <a:pt x="16893" y="565151"/>
                  <a:pt x="8990" y="600826"/>
                  <a:pt x="0" y="627797"/>
                </a:cubicBezTo>
                <a:cubicBezTo>
                  <a:pt x="9735" y="657002"/>
                  <a:pt x="16043" y="687897"/>
                  <a:pt x="40943" y="709684"/>
                </a:cubicBezTo>
                <a:cubicBezTo>
                  <a:pt x="65631" y="731286"/>
                  <a:pt x="122830" y="764275"/>
                  <a:pt x="122830" y="764275"/>
                </a:cubicBezTo>
                <a:cubicBezTo>
                  <a:pt x="118281" y="777923"/>
                  <a:pt x="116168" y="792642"/>
                  <a:pt x="109182" y="805218"/>
                </a:cubicBezTo>
                <a:cubicBezTo>
                  <a:pt x="93250" y="833895"/>
                  <a:pt x="54591" y="887105"/>
                  <a:pt x="54591" y="887105"/>
                </a:cubicBezTo>
                <a:cubicBezTo>
                  <a:pt x="59140" y="932598"/>
                  <a:pt x="54602" y="979945"/>
                  <a:pt x="68239" y="1023583"/>
                </a:cubicBezTo>
                <a:cubicBezTo>
                  <a:pt x="89189" y="1090623"/>
                  <a:pt x="116905" y="1101519"/>
                  <a:pt x="163773" y="1132765"/>
                </a:cubicBezTo>
                <a:cubicBezTo>
                  <a:pt x="159224" y="1150962"/>
                  <a:pt x="150126" y="1168599"/>
                  <a:pt x="150126" y="1187356"/>
                </a:cubicBezTo>
                <a:cubicBezTo>
                  <a:pt x="150126" y="1252930"/>
                  <a:pt x="168867" y="1254682"/>
                  <a:pt x="191069" y="1310186"/>
                </a:cubicBezTo>
                <a:cubicBezTo>
                  <a:pt x="213218" y="1365559"/>
                  <a:pt x="218607" y="1393044"/>
                  <a:pt x="232012" y="1446663"/>
                </a:cubicBezTo>
                <a:cubicBezTo>
                  <a:pt x="227463" y="1487606"/>
                  <a:pt x="233664" y="1531244"/>
                  <a:pt x="218364" y="1569493"/>
                </a:cubicBezTo>
                <a:cubicBezTo>
                  <a:pt x="213021" y="1582850"/>
                  <a:pt x="189391" y="1575161"/>
                  <a:pt x="177421" y="1583141"/>
                </a:cubicBezTo>
                <a:cubicBezTo>
                  <a:pt x="132568" y="1613043"/>
                  <a:pt x="140651" y="1627265"/>
                  <a:pt x="109182" y="1665027"/>
                </a:cubicBezTo>
                <a:cubicBezTo>
                  <a:pt x="96826" y="1679854"/>
                  <a:pt x="81887" y="1692323"/>
                  <a:pt x="68239" y="1705971"/>
                </a:cubicBezTo>
                <a:cubicBezTo>
                  <a:pt x="59140" y="1728717"/>
                  <a:pt x="43648" y="1749861"/>
                  <a:pt x="40943" y="1774209"/>
                </a:cubicBezTo>
                <a:cubicBezTo>
                  <a:pt x="38872" y="1792851"/>
                  <a:pt x="49201" y="1810834"/>
                  <a:pt x="54591" y="1828800"/>
                </a:cubicBezTo>
                <a:cubicBezTo>
                  <a:pt x="62859" y="1856359"/>
                  <a:pt x="72789" y="1883391"/>
                  <a:pt x="81887" y="1910687"/>
                </a:cubicBezTo>
                <a:cubicBezTo>
                  <a:pt x="86436" y="1924335"/>
                  <a:pt x="85362" y="1941458"/>
                  <a:pt x="95534" y="1951630"/>
                </a:cubicBezTo>
                <a:lnTo>
                  <a:pt x="136478" y="1992574"/>
                </a:lnTo>
                <a:cubicBezTo>
                  <a:pt x="162523" y="2070706"/>
                  <a:pt x="154560" y="2001786"/>
                  <a:pt x="95534" y="2060812"/>
                </a:cubicBezTo>
                <a:cubicBezTo>
                  <a:pt x="85361" y="2070985"/>
                  <a:pt x="86436" y="2088108"/>
                  <a:pt x="81887" y="2101756"/>
                </a:cubicBezTo>
                <a:cubicBezTo>
                  <a:pt x="96282" y="2188129"/>
                  <a:pt x="95534" y="2155970"/>
                  <a:pt x="95534" y="2197290"/>
                </a:cubicBez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5987997" y="3074807"/>
            <a:ext cx="517734" cy="571451"/>
          </a:xfrm>
          <a:custGeom>
            <a:avLst/>
            <a:gdLst>
              <a:gd name="connsiteX0" fmla="*/ 13648 w 232012"/>
              <a:gd name="connsiteY0" fmla="*/ 0 h 2197290"/>
              <a:gd name="connsiteX1" fmla="*/ 81887 w 232012"/>
              <a:gd name="connsiteY1" fmla="*/ 13648 h 2197290"/>
              <a:gd name="connsiteX2" fmla="*/ 95534 w 232012"/>
              <a:gd name="connsiteY2" fmla="*/ 54592 h 2197290"/>
              <a:gd name="connsiteX3" fmla="*/ 136478 w 232012"/>
              <a:gd name="connsiteY3" fmla="*/ 136478 h 2197290"/>
              <a:gd name="connsiteX4" fmla="*/ 81887 w 232012"/>
              <a:gd name="connsiteY4" fmla="*/ 191069 h 2197290"/>
              <a:gd name="connsiteX5" fmla="*/ 13648 w 232012"/>
              <a:gd name="connsiteY5" fmla="*/ 313899 h 2197290"/>
              <a:gd name="connsiteX6" fmla="*/ 109182 w 232012"/>
              <a:gd name="connsiteY6" fmla="*/ 450377 h 2197290"/>
              <a:gd name="connsiteX7" fmla="*/ 122830 w 232012"/>
              <a:gd name="connsiteY7" fmla="*/ 491320 h 2197290"/>
              <a:gd name="connsiteX8" fmla="*/ 81887 w 232012"/>
              <a:gd name="connsiteY8" fmla="*/ 532263 h 2197290"/>
              <a:gd name="connsiteX9" fmla="*/ 40943 w 232012"/>
              <a:gd name="connsiteY9" fmla="*/ 545911 h 2197290"/>
              <a:gd name="connsiteX10" fmla="*/ 0 w 232012"/>
              <a:gd name="connsiteY10" fmla="*/ 627797 h 2197290"/>
              <a:gd name="connsiteX11" fmla="*/ 40943 w 232012"/>
              <a:gd name="connsiteY11" fmla="*/ 709684 h 2197290"/>
              <a:gd name="connsiteX12" fmla="*/ 122830 w 232012"/>
              <a:gd name="connsiteY12" fmla="*/ 764275 h 2197290"/>
              <a:gd name="connsiteX13" fmla="*/ 109182 w 232012"/>
              <a:gd name="connsiteY13" fmla="*/ 805218 h 2197290"/>
              <a:gd name="connsiteX14" fmla="*/ 54591 w 232012"/>
              <a:gd name="connsiteY14" fmla="*/ 887105 h 2197290"/>
              <a:gd name="connsiteX15" fmla="*/ 68239 w 232012"/>
              <a:gd name="connsiteY15" fmla="*/ 1023583 h 2197290"/>
              <a:gd name="connsiteX16" fmla="*/ 163773 w 232012"/>
              <a:gd name="connsiteY16" fmla="*/ 1132765 h 2197290"/>
              <a:gd name="connsiteX17" fmla="*/ 150126 w 232012"/>
              <a:gd name="connsiteY17" fmla="*/ 1187356 h 2197290"/>
              <a:gd name="connsiteX18" fmla="*/ 191069 w 232012"/>
              <a:gd name="connsiteY18" fmla="*/ 1310186 h 2197290"/>
              <a:gd name="connsiteX19" fmla="*/ 232012 w 232012"/>
              <a:gd name="connsiteY19" fmla="*/ 1446663 h 2197290"/>
              <a:gd name="connsiteX20" fmla="*/ 218364 w 232012"/>
              <a:gd name="connsiteY20" fmla="*/ 1569493 h 2197290"/>
              <a:gd name="connsiteX21" fmla="*/ 177421 w 232012"/>
              <a:gd name="connsiteY21" fmla="*/ 1583141 h 2197290"/>
              <a:gd name="connsiteX22" fmla="*/ 109182 w 232012"/>
              <a:gd name="connsiteY22" fmla="*/ 1665027 h 2197290"/>
              <a:gd name="connsiteX23" fmla="*/ 68239 w 232012"/>
              <a:gd name="connsiteY23" fmla="*/ 1705971 h 2197290"/>
              <a:gd name="connsiteX24" fmla="*/ 40943 w 232012"/>
              <a:gd name="connsiteY24" fmla="*/ 1774209 h 2197290"/>
              <a:gd name="connsiteX25" fmla="*/ 54591 w 232012"/>
              <a:gd name="connsiteY25" fmla="*/ 1828800 h 2197290"/>
              <a:gd name="connsiteX26" fmla="*/ 81887 w 232012"/>
              <a:gd name="connsiteY26" fmla="*/ 1910687 h 2197290"/>
              <a:gd name="connsiteX27" fmla="*/ 95534 w 232012"/>
              <a:gd name="connsiteY27" fmla="*/ 1951630 h 2197290"/>
              <a:gd name="connsiteX28" fmla="*/ 136478 w 232012"/>
              <a:gd name="connsiteY28" fmla="*/ 1992574 h 2197290"/>
              <a:gd name="connsiteX29" fmla="*/ 95534 w 232012"/>
              <a:gd name="connsiteY29" fmla="*/ 2060812 h 2197290"/>
              <a:gd name="connsiteX30" fmla="*/ 81887 w 232012"/>
              <a:gd name="connsiteY30" fmla="*/ 2101756 h 2197290"/>
              <a:gd name="connsiteX31" fmla="*/ 95534 w 232012"/>
              <a:gd name="connsiteY31" fmla="*/ 2197290 h 21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2012" h="2197290">
                <a:moveTo>
                  <a:pt x="13648" y="0"/>
                </a:moveTo>
                <a:cubicBezTo>
                  <a:pt x="36394" y="4549"/>
                  <a:pt x="62586" y="781"/>
                  <a:pt x="81887" y="13648"/>
                </a:cubicBezTo>
                <a:cubicBezTo>
                  <a:pt x="93857" y="21628"/>
                  <a:pt x="89100" y="41725"/>
                  <a:pt x="95534" y="54592"/>
                </a:cubicBezTo>
                <a:cubicBezTo>
                  <a:pt x="148452" y="160429"/>
                  <a:pt x="102170" y="33557"/>
                  <a:pt x="136478" y="136478"/>
                </a:cubicBezTo>
                <a:cubicBezTo>
                  <a:pt x="100083" y="245660"/>
                  <a:pt x="154675" y="118280"/>
                  <a:pt x="81887" y="191069"/>
                </a:cubicBezTo>
                <a:cubicBezTo>
                  <a:pt x="34959" y="237997"/>
                  <a:pt x="30810" y="262414"/>
                  <a:pt x="13648" y="313899"/>
                </a:cubicBezTo>
                <a:cubicBezTo>
                  <a:pt x="32334" y="338814"/>
                  <a:pt x="102461" y="430214"/>
                  <a:pt x="109182" y="450377"/>
                </a:cubicBezTo>
                <a:lnTo>
                  <a:pt x="122830" y="491320"/>
                </a:lnTo>
                <a:cubicBezTo>
                  <a:pt x="109182" y="504968"/>
                  <a:pt x="97946" y="521557"/>
                  <a:pt x="81887" y="532263"/>
                </a:cubicBezTo>
                <a:cubicBezTo>
                  <a:pt x="69917" y="540243"/>
                  <a:pt x="52177" y="536924"/>
                  <a:pt x="40943" y="545911"/>
                </a:cubicBezTo>
                <a:cubicBezTo>
                  <a:pt x="16893" y="565151"/>
                  <a:pt x="8990" y="600826"/>
                  <a:pt x="0" y="627797"/>
                </a:cubicBezTo>
                <a:cubicBezTo>
                  <a:pt x="9735" y="657002"/>
                  <a:pt x="16043" y="687897"/>
                  <a:pt x="40943" y="709684"/>
                </a:cubicBezTo>
                <a:cubicBezTo>
                  <a:pt x="65631" y="731286"/>
                  <a:pt x="122830" y="764275"/>
                  <a:pt x="122830" y="764275"/>
                </a:cubicBezTo>
                <a:cubicBezTo>
                  <a:pt x="118281" y="777923"/>
                  <a:pt x="116168" y="792642"/>
                  <a:pt x="109182" y="805218"/>
                </a:cubicBezTo>
                <a:cubicBezTo>
                  <a:pt x="93250" y="833895"/>
                  <a:pt x="54591" y="887105"/>
                  <a:pt x="54591" y="887105"/>
                </a:cubicBezTo>
                <a:cubicBezTo>
                  <a:pt x="59140" y="932598"/>
                  <a:pt x="54602" y="979945"/>
                  <a:pt x="68239" y="1023583"/>
                </a:cubicBezTo>
                <a:cubicBezTo>
                  <a:pt x="89189" y="1090623"/>
                  <a:pt x="116905" y="1101519"/>
                  <a:pt x="163773" y="1132765"/>
                </a:cubicBezTo>
                <a:cubicBezTo>
                  <a:pt x="159224" y="1150962"/>
                  <a:pt x="150126" y="1168599"/>
                  <a:pt x="150126" y="1187356"/>
                </a:cubicBezTo>
                <a:cubicBezTo>
                  <a:pt x="150126" y="1252930"/>
                  <a:pt x="168867" y="1254682"/>
                  <a:pt x="191069" y="1310186"/>
                </a:cubicBezTo>
                <a:cubicBezTo>
                  <a:pt x="213218" y="1365559"/>
                  <a:pt x="218607" y="1393044"/>
                  <a:pt x="232012" y="1446663"/>
                </a:cubicBezTo>
                <a:cubicBezTo>
                  <a:pt x="227463" y="1487606"/>
                  <a:pt x="233664" y="1531244"/>
                  <a:pt x="218364" y="1569493"/>
                </a:cubicBezTo>
                <a:cubicBezTo>
                  <a:pt x="213021" y="1582850"/>
                  <a:pt x="189391" y="1575161"/>
                  <a:pt x="177421" y="1583141"/>
                </a:cubicBezTo>
                <a:cubicBezTo>
                  <a:pt x="132568" y="1613043"/>
                  <a:pt x="140651" y="1627265"/>
                  <a:pt x="109182" y="1665027"/>
                </a:cubicBezTo>
                <a:cubicBezTo>
                  <a:pt x="96826" y="1679854"/>
                  <a:pt x="81887" y="1692323"/>
                  <a:pt x="68239" y="1705971"/>
                </a:cubicBezTo>
                <a:cubicBezTo>
                  <a:pt x="59140" y="1728717"/>
                  <a:pt x="43648" y="1749861"/>
                  <a:pt x="40943" y="1774209"/>
                </a:cubicBezTo>
                <a:cubicBezTo>
                  <a:pt x="38872" y="1792851"/>
                  <a:pt x="49201" y="1810834"/>
                  <a:pt x="54591" y="1828800"/>
                </a:cubicBezTo>
                <a:cubicBezTo>
                  <a:pt x="62859" y="1856359"/>
                  <a:pt x="72789" y="1883391"/>
                  <a:pt x="81887" y="1910687"/>
                </a:cubicBezTo>
                <a:cubicBezTo>
                  <a:pt x="86436" y="1924335"/>
                  <a:pt x="85362" y="1941458"/>
                  <a:pt x="95534" y="1951630"/>
                </a:cubicBezTo>
                <a:lnTo>
                  <a:pt x="136478" y="1992574"/>
                </a:lnTo>
                <a:cubicBezTo>
                  <a:pt x="162523" y="2070706"/>
                  <a:pt x="154560" y="2001786"/>
                  <a:pt x="95534" y="2060812"/>
                </a:cubicBezTo>
                <a:cubicBezTo>
                  <a:pt x="85361" y="2070985"/>
                  <a:pt x="86436" y="2088108"/>
                  <a:pt x="81887" y="2101756"/>
                </a:cubicBezTo>
                <a:cubicBezTo>
                  <a:pt x="96282" y="2188129"/>
                  <a:pt x="95534" y="2155970"/>
                  <a:pt x="95534" y="2197290"/>
                </a:cubicBez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4"/>
          <p:cNvSpPr/>
          <p:nvPr/>
        </p:nvSpPr>
        <p:spPr>
          <a:xfrm>
            <a:off x="5517328" y="2338033"/>
            <a:ext cx="81886" cy="71651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 flipH="1">
            <a:off x="5405872" y="2546775"/>
            <a:ext cx="193343" cy="71651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 226"/>
          <p:cNvSpPr/>
          <p:nvPr/>
        </p:nvSpPr>
        <p:spPr>
          <a:xfrm rot="16200000">
            <a:off x="5634567" y="2714718"/>
            <a:ext cx="202190" cy="140967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7"/>
          <p:cNvSpPr/>
          <p:nvPr/>
        </p:nvSpPr>
        <p:spPr>
          <a:xfrm rot="5400000">
            <a:off x="5679964" y="2506070"/>
            <a:ext cx="61415" cy="9553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5405872" y="2312207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5558271" y="2426507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5523925" y="2673020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reeform 233"/>
          <p:cNvSpPr/>
          <p:nvPr/>
        </p:nvSpPr>
        <p:spPr>
          <a:xfrm rot="16200000">
            <a:off x="5154899" y="2511330"/>
            <a:ext cx="34289" cy="326629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 234"/>
          <p:cNvSpPr/>
          <p:nvPr/>
        </p:nvSpPr>
        <p:spPr>
          <a:xfrm>
            <a:off x="5486401" y="2087039"/>
            <a:ext cx="159444" cy="168254"/>
          </a:xfrm>
          <a:custGeom>
            <a:avLst/>
            <a:gdLst>
              <a:gd name="connsiteX0" fmla="*/ 27778 w 96435"/>
              <a:gd name="connsiteY0" fmla="*/ 0 h 122830"/>
              <a:gd name="connsiteX1" fmla="*/ 483 w 96435"/>
              <a:gd name="connsiteY1" fmla="*/ 68239 h 122830"/>
              <a:gd name="connsiteX2" fmla="*/ 41426 w 96435"/>
              <a:gd name="connsiteY2" fmla="*/ 81886 h 122830"/>
              <a:gd name="connsiteX3" fmla="*/ 96017 w 96435"/>
              <a:gd name="connsiteY3" fmla="*/ 122830 h 12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5" h="122830">
                <a:moveTo>
                  <a:pt x="27778" y="0"/>
                </a:moveTo>
                <a:cubicBezTo>
                  <a:pt x="18680" y="22746"/>
                  <a:pt x="-3545" y="44074"/>
                  <a:pt x="483" y="68239"/>
                </a:cubicBezTo>
                <a:cubicBezTo>
                  <a:pt x="2848" y="82429"/>
                  <a:pt x="27594" y="77934"/>
                  <a:pt x="41426" y="81886"/>
                </a:cubicBezTo>
                <a:cubicBezTo>
                  <a:pt x="104844" y="100005"/>
                  <a:pt x="96017" y="75679"/>
                  <a:pt x="96017" y="122830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6858000" y="2377887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Freeform 246"/>
          <p:cNvSpPr/>
          <p:nvPr/>
        </p:nvSpPr>
        <p:spPr>
          <a:xfrm>
            <a:off x="5410201" y="2927446"/>
            <a:ext cx="193343" cy="14949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5410201" y="2901620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 269"/>
          <p:cNvSpPr/>
          <p:nvPr/>
        </p:nvSpPr>
        <p:spPr>
          <a:xfrm>
            <a:off x="5212528" y="2995069"/>
            <a:ext cx="81886" cy="71651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 270"/>
          <p:cNvSpPr/>
          <p:nvPr/>
        </p:nvSpPr>
        <p:spPr>
          <a:xfrm rot="16200000">
            <a:off x="5127514" y="3464369"/>
            <a:ext cx="145007" cy="9553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 271"/>
          <p:cNvSpPr/>
          <p:nvPr/>
        </p:nvSpPr>
        <p:spPr>
          <a:xfrm rot="5400000">
            <a:off x="5393226" y="3079364"/>
            <a:ext cx="128564" cy="198809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5253472" y="3083543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5219126" y="3330056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5288282" y="2748081"/>
            <a:ext cx="45719" cy="175100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reeform 275"/>
          <p:cNvSpPr/>
          <p:nvPr/>
        </p:nvSpPr>
        <p:spPr>
          <a:xfrm rot="16200000">
            <a:off x="5707605" y="3068958"/>
            <a:ext cx="86236" cy="261946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5254388" y="2114550"/>
            <a:ext cx="109182" cy="92150"/>
          </a:xfrm>
          <a:custGeom>
            <a:avLst/>
            <a:gdLst>
              <a:gd name="connsiteX0" fmla="*/ 109182 w 109182"/>
              <a:gd name="connsiteY0" fmla="*/ 0 h 122866"/>
              <a:gd name="connsiteX1" fmla="*/ 54591 w 109182"/>
              <a:gd name="connsiteY1" fmla="*/ 109182 h 122866"/>
              <a:gd name="connsiteX2" fmla="*/ 0 w 109182"/>
              <a:gd name="connsiteY2" fmla="*/ 122830 h 1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" h="122866">
                <a:moveTo>
                  <a:pt x="109182" y="0"/>
                </a:moveTo>
                <a:cubicBezTo>
                  <a:pt x="100938" y="20611"/>
                  <a:pt x="78643" y="89941"/>
                  <a:pt x="54591" y="109182"/>
                </a:cubicBezTo>
                <a:cubicBezTo>
                  <a:pt x="35733" y="124269"/>
                  <a:pt x="19685" y="122830"/>
                  <a:pt x="0" y="12283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Freeform 280"/>
          <p:cNvSpPr/>
          <p:nvPr/>
        </p:nvSpPr>
        <p:spPr>
          <a:xfrm>
            <a:off x="5090615" y="240115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reeform 281"/>
          <p:cNvSpPr/>
          <p:nvPr/>
        </p:nvSpPr>
        <p:spPr>
          <a:xfrm>
            <a:off x="5212528" y="2483040"/>
            <a:ext cx="0" cy="81887"/>
          </a:xfrm>
          <a:custGeom>
            <a:avLst/>
            <a:gdLst>
              <a:gd name="connsiteX0" fmla="*/ 0 w 0"/>
              <a:gd name="connsiteY0" fmla="*/ 0 h 109183"/>
              <a:gd name="connsiteX1" fmla="*/ 0 w 0"/>
              <a:gd name="connsiteY1" fmla="*/ 109183 h 1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183">
                <a:moveTo>
                  <a:pt x="0" y="0"/>
                </a:moveTo>
                <a:lnTo>
                  <a:pt x="0" y="109183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Freeform 282"/>
          <p:cNvSpPr/>
          <p:nvPr/>
        </p:nvSpPr>
        <p:spPr>
          <a:xfrm>
            <a:off x="5008728" y="2595634"/>
            <a:ext cx="122830" cy="10256"/>
          </a:xfrm>
          <a:custGeom>
            <a:avLst/>
            <a:gdLst>
              <a:gd name="connsiteX0" fmla="*/ 0 w 122830"/>
              <a:gd name="connsiteY0" fmla="*/ 0 h 13675"/>
              <a:gd name="connsiteX1" fmla="*/ 122830 w 122830"/>
              <a:gd name="connsiteY1" fmla="*/ 13648 h 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30" h="13675">
                <a:moveTo>
                  <a:pt x="0" y="0"/>
                </a:moveTo>
                <a:cubicBezTo>
                  <a:pt x="104542" y="14935"/>
                  <a:pt x="63367" y="13648"/>
                  <a:pt x="122830" y="13648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Freeform 283"/>
          <p:cNvSpPr/>
          <p:nvPr/>
        </p:nvSpPr>
        <p:spPr>
          <a:xfrm>
            <a:off x="5281684" y="2483040"/>
            <a:ext cx="81887" cy="61415"/>
          </a:xfrm>
          <a:custGeom>
            <a:avLst/>
            <a:gdLst>
              <a:gd name="connsiteX0" fmla="*/ 81887 w 81887"/>
              <a:gd name="connsiteY0" fmla="*/ 0 h 81887"/>
              <a:gd name="connsiteX1" fmla="*/ 0 w 81887"/>
              <a:gd name="connsiteY1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7" h="81887">
                <a:moveTo>
                  <a:pt x="81887" y="0"/>
                </a:moveTo>
                <a:cubicBezTo>
                  <a:pt x="20941" y="76182"/>
                  <a:pt x="53350" y="55212"/>
                  <a:pt x="0" y="8188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reeform 284"/>
          <p:cNvSpPr/>
          <p:nvPr/>
        </p:nvSpPr>
        <p:spPr>
          <a:xfrm>
            <a:off x="5378289" y="2220320"/>
            <a:ext cx="27583" cy="81887"/>
          </a:xfrm>
          <a:custGeom>
            <a:avLst/>
            <a:gdLst>
              <a:gd name="connsiteX0" fmla="*/ 0 w 27583"/>
              <a:gd name="connsiteY0" fmla="*/ 0 h 109182"/>
              <a:gd name="connsiteX1" fmla="*/ 27295 w 27583"/>
              <a:gd name="connsiteY1" fmla="*/ 109182 h 1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83" h="109182">
                <a:moveTo>
                  <a:pt x="0" y="0"/>
                </a:moveTo>
                <a:cubicBezTo>
                  <a:pt x="32364" y="80910"/>
                  <a:pt x="27295" y="43740"/>
                  <a:pt x="27295" y="10918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 rot="16200000">
            <a:off x="5579744" y="2835664"/>
            <a:ext cx="57150" cy="4571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reeform 286"/>
          <p:cNvSpPr/>
          <p:nvPr/>
        </p:nvSpPr>
        <p:spPr>
          <a:xfrm>
            <a:off x="5377218" y="2642521"/>
            <a:ext cx="109182" cy="92150"/>
          </a:xfrm>
          <a:custGeom>
            <a:avLst/>
            <a:gdLst>
              <a:gd name="connsiteX0" fmla="*/ 109182 w 109182"/>
              <a:gd name="connsiteY0" fmla="*/ 0 h 122866"/>
              <a:gd name="connsiteX1" fmla="*/ 54591 w 109182"/>
              <a:gd name="connsiteY1" fmla="*/ 109182 h 122866"/>
              <a:gd name="connsiteX2" fmla="*/ 0 w 109182"/>
              <a:gd name="connsiteY2" fmla="*/ 122830 h 1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" h="122866">
                <a:moveTo>
                  <a:pt x="109182" y="0"/>
                </a:moveTo>
                <a:cubicBezTo>
                  <a:pt x="100938" y="20611"/>
                  <a:pt x="78643" y="89941"/>
                  <a:pt x="54591" y="109182"/>
                </a:cubicBezTo>
                <a:cubicBezTo>
                  <a:pt x="35733" y="124269"/>
                  <a:pt x="19685" y="122830"/>
                  <a:pt x="0" y="12283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reeform 288"/>
          <p:cNvSpPr/>
          <p:nvPr/>
        </p:nvSpPr>
        <p:spPr>
          <a:xfrm>
            <a:off x="5136108" y="284982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Freeform 289"/>
          <p:cNvSpPr/>
          <p:nvPr/>
        </p:nvSpPr>
        <p:spPr>
          <a:xfrm>
            <a:off x="5149756" y="2791821"/>
            <a:ext cx="0" cy="81887"/>
          </a:xfrm>
          <a:custGeom>
            <a:avLst/>
            <a:gdLst>
              <a:gd name="connsiteX0" fmla="*/ 0 w 0"/>
              <a:gd name="connsiteY0" fmla="*/ 0 h 109183"/>
              <a:gd name="connsiteX1" fmla="*/ 0 w 0"/>
              <a:gd name="connsiteY1" fmla="*/ 109183 h 1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183">
                <a:moveTo>
                  <a:pt x="0" y="0"/>
                </a:moveTo>
                <a:lnTo>
                  <a:pt x="0" y="109183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reeform 290"/>
          <p:cNvSpPr/>
          <p:nvPr/>
        </p:nvSpPr>
        <p:spPr>
          <a:xfrm>
            <a:off x="5054221" y="3195748"/>
            <a:ext cx="122830" cy="10256"/>
          </a:xfrm>
          <a:custGeom>
            <a:avLst/>
            <a:gdLst>
              <a:gd name="connsiteX0" fmla="*/ 0 w 122830"/>
              <a:gd name="connsiteY0" fmla="*/ 0 h 13675"/>
              <a:gd name="connsiteX1" fmla="*/ 122830 w 122830"/>
              <a:gd name="connsiteY1" fmla="*/ 13648 h 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30" h="13675">
                <a:moveTo>
                  <a:pt x="0" y="0"/>
                </a:moveTo>
                <a:cubicBezTo>
                  <a:pt x="104542" y="14935"/>
                  <a:pt x="63367" y="13648"/>
                  <a:pt x="122830" y="13648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reeform 291"/>
          <p:cNvSpPr/>
          <p:nvPr/>
        </p:nvSpPr>
        <p:spPr>
          <a:xfrm>
            <a:off x="5556914" y="3363321"/>
            <a:ext cx="81887" cy="61415"/>
          </a:xfrm>
          <a:custGeom>
            <a:avLst/>
            <a:gdLst>
              <a:gd name="connsiteX0" fmla="*/ 81887 w 81887"/>
              <a:gd name="connsiteY0" fmla="*/ 0 h 81887"/>
              <a:gd name="connsiteX1" fmla="*/ 0 w 81887"/>
              <a:gd name="connsiteY1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7" h="81887">
                <a:moveTo>
                  <a:pt x="81887" y="0"/>
                </a:moveTo>
                <a:cubicBezTo>
                  <a:pt x="20941" y="76182"/>
                  <a:pt x="53350" y="55212"/>
                  <a:pt x="0" y="8188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Freeform 292"/>
          <p:cNvSpPr/>
          <p:nvPr/>
        </p:nvSpPr>
        <p:spPr>
          <a:xfrm>
            <a:off x="5063033" y="3009247"/>
            <a:ext cx="27583" cy="81887"/>
          </a:xfrm>
          <a:custGeom>
            <a:avLst/>
            <a:gdLst>
              <a:gd name="connsiteX0" fmla="*/ 0 w 27583"/>
              <a:gd name="connsiteY0" fmla="*/ 0 h 109182"/>
              <a:gd name="connsiteX1" fmla="*/ 27295 w 27583"/>
              <a:gd name="connsiteY1" fmla="*/ 109182 h 1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83" h="109182">
                <a:moveTo>
                  <a:pt x="0" y="0"/>
                </a:moveTo>
                <a:cubicBezTo>
                  <a:pt x="32364" y="80910"/>
                  <a:pt x="27295" y="43740"/>
                  <a:pt x="27295" y="10918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5259157" y="2373772"/>
            <a:ext cx="76200" cy="3428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5486400" y="3051811"/>
            <a:ext cx="76200" cy="3428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Freeform 302"/>
          <p:cNvSpPr/>
          <p:nvPr/>
        </p:nvSpPr>
        <p:spPr>
          <a:xfrm>
            <a:off x="5406788" y="3271171"/>
            <a:ext cx="109182" cy="92150"/>
          </a:xfrm>
          <a:custGeom>
            <a:avLst/>
            <a:gdLst>
              <a:gd name="connsiteX0" fmla="*/ 109182 w 109182"/>
              <a:gd name="connsiteY0" fmla="*/ 0 h 122866"/>
              <a:gd name="connsiteX1" fmla="*/ 54591 w 109182"/>
              <a:gd name="connsiteY1" fmla="*/ 109182 h 122866"/>
              <a:gd name="connsiteX2" fmla="*/ 0 w 109182"/>
              <a:gd name="connsiteY2" fmla="*/ 122830 h 1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" h="122866">
                <a:moveTo>
                  <a:pt x="109182" y="0"/>
                </a:moveTo>
                <a:cubicBezTo>
                  <a:pt x="100938" y="20611"/>
                  <a:pt x="78643" y="89941"/>
                  <a:pt x="54591" y="109182"/>
                </a:cubicBezTo>
                <a:cubicBezTo>
                  <a:pt x="35733" y="124269"/>
                  <a:pt x="19685" y="122830"/>
                  <a:pt x="0" y="12283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Freeform 303"/>
          <p:cNvSpPr/>
          <p:nvPr/>
        </p:nvSpPr>
        <p:spPr>
          <a:xfrm>
            <a:off x="5283959" y="3191871"/>
            <a:ext cx="54591" cy="102358"/>
          </a:xfrm>
          <a:custGeom>
            <a:avLst/>
            <a:gdLst>
              <a:gd name="connsiteX0" fmla="*/ 0 w 54591"/>
              <a:gd name="connsiteY0" fmla="*/ 0 h 136477"/>
              <a:gd name="connsiteX1" fmla="*/ 40943 w 54591"/>
              <a:gd name="connsiteY1" fmla="*/ 68238 h 136477"/>
              <a:gd name="connsiteX2" fmla="*/ 54591 w 54591"/>
              <a:gd name="connsiteY2" fmla="*/ 136477 h 1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1" h="136477">
                <a:moveTo>
                  <a:pt x="0" y="0"/>
                </a:moveTo>
                <a:cubicBezTo>
                  <a:pt x="13648" y="22746"/>
                  <a:pt x="34509" y="42504"/>
                  <a:pt x="40943" y="68238"/>
                </a:cubicBezTo>
                <a:cubicBezTo>
                  <a:pt x="64566" y="162727"/>
                  <a:pt x="-19850" y="62036"/>
                  <a:pt x="54591" y="13647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Freeform 304"/>
          <p:cNvSpPr/>
          <p:nvPr/>
        </p:nvSpPr>
        <p:spPr>
          <a:xfrm>
            <a:off x="5243015" y="350148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reeform 305"/>
          <p:cNvSpPr/>
          <p:nvPr/>
        </p:nvSpPr>
        <p:spPr>
          <a:xfrm>
            <a:off x="5364928" y="3583370"/>
            <a:ext cx="0" cy="81887"/>
          </a:xfrm>
          <a:custGeom>
            <a:avLst/>
            <a:gdLst>
              <a:gd name="connsiteX0" fmla="*/ 0 w 0"/>
              <a:gd name="connsiteY0" fmla="*/ 0 h 109183"/>
              <a:gd name="connsiteX1" fmla="*/ 0 w 0"/>
              <a:gd name="connsiteY1" fmla="*/ 109183 h 1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183">
                <a:moveTo>
                  <a:pt x="0" y="0"/>
                </a:moveTo>
                <a:lnTo>
                  <a:pt x="0" y="109183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Freeform 306"/>
          <p:cNvSpPr/>
          <p:nvPr/>
        </p:nvSpPr>
        <p:spPr>
          <a:xfrm>
            <a:off x="5161128" y="3695965"/>
            <a:ext cx="122830" cy="10256"/>
          </a:xfrm>
          <a:custGeom>
            <a:avLst/>
            <a:gdLst>
              <a:gd name="connsiteX0" fmla="*/ 0 w 122830"/>
              <a:gd name="connsiteY0" fmla="*/ 0 h 13675"/>
              <a:gd name="connsiteX1" fmla="*/ 122830 w 122830"/>
              <a:gd name="connsiteY1" fmla="*/ 13648 h 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30" h="13675">
                <a:moveTo>
                  <a:pt x="0" y="0"/>
                </a:moveTo>
                <a:cubicBezTo>
                  <a:pt x="104542" y="14935"/>
                  <a:pt x="63367" y="13648"/>
                  <a:pt x="122830" y="13648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Freeform 307"/>
          <p:cNvSpPr/>
          <p:nvPr/>
        </p:nvSpPr>
        <p:spPr>
          <a:xfrm>
            <a:off x="5434084" y="3583370"/>
            <a:ext cx="81887" cy="61415"/>
          </a:xfrm>
          <a:custGeom>
            <a:avLst/>
            <a:gdLst>
              <a:gd name="connsiteX0" fmla="*/ 81887 w 81887"/>
              <a:gd name="connsiteY0" fmla="*/ 0 h 81887"/>
              <a:gd name="connsiteX1" fmla="*/ 0 w 81887"/>
              <a:gd name="connsiteY1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7" h="81887">
                <a:moveTo>
                  <a:pt x="81887" y="0"/>
                </a:moveTo>
                <a:cubicBezTo>
                  <a:pt x="20941" y="76182"/>
                  <a:pt x="53350" y="55212"/>
                  <a:pt x="0" y="8188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 rot="16200000" flipH="1">
            <a:off x="5421082" y="3468388"/>
            <a:ext cx="57150" cy="4571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Freeform 323"/>
          <p:cNvSpPr/>
          <p:nvPr/>
        </p:nvSpPr>
        <p:spPr>
          <a:xfrm>
            <a:off x="7255598" y="2395183"/>
            <a:ext cx="172417" cy="145007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Freeform 324"/>
          <p:cNvSpPr/>
          <p:nvPr/>
        </p:nvSpPr>
        <p:spPr>
          <a:xfrm flipH="1">
            <a:off x="7234672" y="2603926"/>
            <a:ext cx="193343" cy="71651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Freeform 325"/>
          <p:cNvSpPr/>
          <p:nvPr/>
        </p:nvSpPr>
        <p:spPr>
          <a:xfrm rot="16200000">
            <a:off x="7469243" y="2700313"/>
            <a:ext cx="145007" cy="9553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Freeform 326"/>
          <p:cNvSpPr/>
          <p:nvPr/>
        </p:nvSpPr>
        <p:spPr>
          <a:xfrm rot="5400000">
            <a:off x="7508764" y="2497541"/>
            <a:ext cx="61415" cy="9553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7234672" y="2369357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7387072" y="2483657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7352726" y="2730170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Freeform 331"/>
          <p:cNvSpPr/>
          <p:nvPr/>
        </p:nvSpPr>
        <p:spPr>
          <a:xfrm>
            <a:off x="7508543" y="2906080"/>
            <a:ext cx="80970" cy="228641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Freeform 332"/>
          <p:cNvSpPr/>
          <p:nvPr/>
        </p:nvSpPr>
        <p:spPr>
          <a:xfrm rot="16200000">
            <a:off x="7066753" y="2648283"/>
            <a:ext cx="31037" cy="163773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Freeform 333"/>
          <p:cNvSpPr/>
          <p:nvPr/>
        </p:nvSpPr>
        <p:spPr>
          <a:xfrm>
            <a:off x="7303827" y="2081950"/>
            <a:ext cx="170818" cy="230493"/>
          </a:xfrm>
          <a:custGeom>
            <a:avLst/>
            <a:gdLst>
              <a:gd name="connsiteX0" fmla="*/ 27778 w 96435"/>
              <a:gd name="connsiteY0" fmla="*/ 0 h 122830"/>
              <a:gd name="connsiteX1" fmla="*/ 483 w 96435"/>
              <a:gd name="connsiteY1" fmla="*/ 68239 h 122830"/>
              <a:gd name="connsiteX2" fmla="*/ 41426 w 96435"/>
              <a:gd name="connsiteY2" fmla="*/ 81886 h 122830"/>
              <a:gd name="connsiteX3" fmla="*/ 96017 w 96435"/>
              <a:gd name="connsiteY3" fmla="*/ 122830 h 12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5" h="122830">
                <a:moveTo>
                  <a:pt x="27778" y="0"/>
                </a:moveTo>
                <a:cubicBezTo>
                  <a:pt x="18680" y="22746"/>
                  <a:pt x="-3545" y="44074"/>
                  <a:pt x="483" y="68239"/>
                </a:cubicBezTo>
                <a:cubicBezTo>
                  <a:pt x="2848" y="82429"/>
                  <a:pt x="27594" y="77934"/>
                  <a:pt x="41426" y="81886"/>
                </a:cubicBezTo>
                <a:cubicBezTo>
                  <a:pt x="104844" y="100005"/>
                  <a:pt x="96017" y="75679"/>
                  <a:pt x="96017" y="122830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Freeform 334"/>
          <p:cNvSpPr/>
          <p:nvPr/>
        </p:nvSpPr>
        <p:spPr>
          <a:xfrm>
            <a:off x="7350457" y="2984596"/>
            <a:ext cx="81886" cy="71651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7239001" y="2958770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7391401" y="3073070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Freeform 338"/>
          <p:cNvSpPr/>
          <p:nvPr/>
        </p:nvSpPr>
        <p:spPr>
          <a:xfrm rot="16200000">
            <a:off x="6985665" y="3537329"/>
            <a:ext cx="145007" cy="9553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Freeform 339"/>
          <p:cNvSpPr/>
          <p:nvPr/>
        </p:nvSpPr>
        <p:spPr>
          <a:xfrm rot="5400000">
            <a:off x="7203964" y="3154577"/>
            <a:ext cx="61415" cy="9553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7082272" y="3140693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7047926" y="3387206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Freeform 342"/>
          <p:cNvSpPr/>
          <p:nvPr/>
        </p:nvSpPr>
        <p:spPr>
          <a:xfrm>
            <a:off x="7040882" y="2906080"/>
            <a:ext cx="45719" cy="180020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Freeform 343"/>
          <p:cNvSpPr/>
          <p:nvPr/>
        </p:nvSpPr>
        <p:spPr>
          <a:xfrm rot="16200000">
            <a:off x="7598796" y="3139462"/>
            <a:ext cx="31037" cy="163773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Freeform 344"/>
          <p:cNvSpPr/>
          <p:nvPr/>
        </p:nvSpPr>
        <p:spPr>
          <a:xfrm>
            <a:off x="7428014" y="3258027"/>
            <a:ext cx="80529" cy="170974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7315201" y="3232201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Freeform 346"/>
          <p:cNvSpPr/>
          <p:nvPr/>
        </p:nvSpPr>
        <p:spPr>
          <a:xfrm>
            <a:off x="7083188" y="2171700"/>
            <a:ext cx="109182" cy="92150"/>
          </a:xfrm>
          <a:custGeom>
            <a:avLst/>
            <a:gdLst>
              <a:gd name="connsiteX0" fmla="*/ 109182 w 109182"/>
              <a:gd name="connsiteY0" fmla="*/ 0 h 122866"/>
              <a:gd name="connsiteX1" fmla="*/ 54591 w 109182"/>
              <a:gd name="connsiteY1" fmla="*/ 109182 h 122866"/>
              <a:gd name="connsiteX2" fmla="*/ 0 w 109182"/>
              <a:gd name="connsiteY2" fmla="*/ 122830 h 1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" h="122866">
                <a:moveTo>
                  <a:pt x="109182" y="0"/>
                </a:moveTo>
                <a:cubicBezTo>
                  <a:pt x="100938" y="20611"/>
                  <a:pt x="78643" y="89941"/>
                  <a:pt x="54591" y="109182"/>
                </a:cubicBezTo>
                <a:cubicBezTo>
                  <a:pt x="35733" y="124269"/>
                  <a:pt x="19685" y="122830"/>
                  <a:pt x="0" y="12283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Freeform 348"/>
          <p:cNvSpPr/>
          <p:nvPr/>
        </p:nvSpPr>
        <p:spPr>
          <a:xfrm>
            <a:off x="6919415" y="245830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Freeform 349"/>
          <p:cNvSpPr/>
          <p:nvPr/>
        </p:nvSpPr>
        <p:spPr>
          <a:xfrm>
            <a:off x="7041328" y="2540190"/>
            <a:ext cx="0" cy="81887"/>
          </a:xfrm>
          <a:custGeom>
            <a:avLst/>
            <a:gdLst>
              <a:gd name="connsiteX0" fmla="*/ 0 w 0"/>
              <a:gd name="connsiteY0" fmla="*/ 0 h 109183"/>
              <a:gd name="connsiteX1" fmla="*/ 0 w 0"/>
              <a:gd name="connsiteY1" fmla="*/ 109183 h 1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183">
                <a:moveTo>
                  <a:pt x="0" y="0"/>
                </a:moveTo>
                <a:lnTo>
                  <a:pt x="0" y="109183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Freeform 350"/>
          <p:cNvSpPr/>
          <p:nvPr/>
        </p:nvSpPr>
        <p:spPr>
          <a:xfrm>
            <a:off x="6837528" y="2652784"/>
            <a:ext cx="122830" cy="10256"/>
          </a:xfrm>
          <a:custGeom>
            <a:avLst/>
            <a:gdLst>
              <a:gd name="connsiteX0" fmla="*/ 0 w 122830"/>
              <a:gd name="connsiteY0" fmla="*/ 0 h 13675"/>
              <a:gd name="connsiteX1" fmla="*/ 122830 w 122830"/>
              <a:gd name="connsiteY1" fmla="*/ 13648 h 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30" h="13675">
                <a:moveTo>
                  <a:pt x="0" y="0"/>
                </a:moveTo>
                <a:cubicBezTo>
                  <a:pt x="104542" y="14935"/>
                  <a:pt x="63367" y="13648"/>
                  <a:pt x="122830" y="13648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Freeform 351"/>
          <p:cNvSpPr/>
          <p:nvPr/>
        </p:nvSpPr>
        <p:spPr>
          <a:xfrm>
            <a:off x="7129348" y="2869419"/>
            <a:ext cx="81887" cy="61415"/>
          </a:xfrm>
          <a:custGeom>
            <a:avLst/>
            <a:gdLst>
              <a:gd name="connsiteX0" fmla="*/ 81887 w 81887"/>
              <a:gd name="connsiteY0" fmla="*/ 0 h 81887"/>
              <a:gd name="connsiteX1" fmla="*/ 0 w 81887"/>
              <a:gd name="connsiteY1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7" h="81887">
                <a:moveTo>
                  <a:pt x="81887" y="0"/>
                </a:moveTo>
                <a:cubicBezTo>
                  <a:pt x="20941" y="76182"/>
                  <a:pt x="53350" y="55212"/>
                  <a:pt x="0" y="8188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Freeform 352"/>
          <p:cNvSpPr/>
          <p:nvPr/>
        </p:nvSpPr>
        <p:spPr>
          <a:xfrm>
            <a:off x="7287618" y="2228850"/>
            <a:ext cx="27583" cy="81887"/>
          </a:xfrm>
          <a:custGeom>
            <a:avLst/>
            <a:gdLst>
              <a:gd name="connsiteX0" fmla="*/ 0 w 27583"/>
              <a:gd name="connsiteY0" fmla="*/ 0 h 109182"/>
              <a:gd name="connsiteX1" fmla="*/ 27295 w 27583"/>
              <a:gd name="connsiteY1" fmla="*/ 109182 h 1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83" h="109182">
                <a:moveTo>
                  <a:pt x="0" y="0"/>
                </a:moveTo>
                <a:cubicBezTo>
                  <a:pt x="32364" y="80910"/>
                  <a:pt x="27295" y="43740"/>
                  <a:pt x="27295" y="10918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 rot="16200000">
            <a:off x="7408544" y="2892814"/>
            <a:ext cx="57150" cy="4571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Freeform 354"/>
          <p:cNvSpPr/>
          <p:nvPr/>
        </p:nvSpPr>
        <p:spPr>
          <a:xfrm>
            <a:off x="7206018" y="2699671"/>
            <a:ext cx="109182" cy="92150"/>
          </a:xfrm>
          <a:custGeom>
            <a:avLst/>
            <a:gdLst>
              <a:gd name="connsiteX0" fmla="*/ 109182 w 109182"/>
              <a:gd name="connsiteY0" fmla="*/ 0 h 122866"/>
              <a:gd name="connsiteX1" fmla="*/ 54591 w 109182"/>
              <a:gd name="connsiteY1" fmla="*/ 109182 h 122866"/>
              <a:gd name="connsiteX2" fmla="*/ 0 w 109182"/>
              <a:gd name="connsiteY2" fmla="*/ 122830 h 1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" h="122866">
                <a:moveTo>
                  <a:pt x="109182" y="0"/>
                </a:moveTo>
                <a:cubicBezTo>
                  <a:pt x="100938" y="20611"/>
                  <a:pt x="78643" y="89941"/>
                  <a:pt x="54591" y="109182"/>
                </a:cubicBezTo>
                <a:cubicBezTo>
                  <a:pt x="35733" y="124269"/>
                  <a:pt x="19685" y="122830"/>
                  <a:pt x="0" y="12283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Freeform 356"/>
          <p:cNvSpPr/>
          <p:nvPr/>
        </p:nvSpPr>
        <p:spPr>
          <a:xfrm>
            <a:off x="6964908" y="290697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Freeform 357"/>
          <p:cNvSpPr/>
          <p:nvPr/>
        </p:nvSpPr>
        <p:spPr>
          <a:xfrm>
            <a:off x="6978556" y="2848971"/>
            <a:ext cx="0" cy="81887"/>
          </a:xfrm>
          <a:custGeom>
            <a:avLst/>
            <a:gdLst>
              <a:gd name="connsiteX0" fmla="*/ 0 w 0"/>
              <a:gd name="connsiteY0" fmla="*/ 0 h 109183"/>
              <a:gd name="connsiteX1" fmla="*/ 0 w 0"/>
              <a:gd name="connsiteY1" fmla="*/ 109183 h 1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183">
                <a:moveTo>
                  <a:pt x="0" y="0"/>
                </a:moveTo>
                <a:lnTo>
                  <a:pt x="0" y="109183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Freeform 358"/>
          <p:cNvSpPr/>
          <p:nvPr/>
        </p:nvSpPr>
        <p:spPr>
          <a:xfrm>
            <a:off x="6883021" y="3418744"/>
            <a:ext cx="122830" cy="10256"/>
          </a:xfrm>
          <a:custGeom>
            <a:avLst/>
            <a:gdLst>
              <a:gd name="connsiteX0" fmla="*/ 0 w 122830"/>
              <a:gd name="connsiteY0" fmla="*/ 0 h 13675"/>
              <a:gd name="connsiteX1" fmla="*/ 122830 w 122830"/>
              <a:gd name="connsiteY1" fmla="*/ 13648 h 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30" h="13675">
                <a:moveTo>
                  <a:pt x="0" y="0"/>
                </a:moveTo>
                <a:cubicBezTo>
                  <a:pt x="104542" y="14935"/>
                  <a:pt x="63367" y="13648"/>
                  <a:pt x="122830" y="13648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Freeform 360"/>
          <p:cNvSpPr/>
          <p:nvPr/>
        </p:nvSpPr>
        <p:spPr>
          <a:xfrm>
            <a:off x="6814784" y="2855794"/>
            <a:ext cx="27583" cy="81887"/>
          </a:xfrm>
          <a:custGeom>
            <a:avLst/>
            <a:gdLst>
              <a:gd name="connsiteX0" fmla="*/ 0 w 27583"/>
              <a:gd name="connsiteY0" fmla="*/ 0 h 109182"/>
              <a:gd name="connsiteX1" fmla="*/ 27295 w 27583"/>
              <a:gd name="connsiteY1" fmla="*/ 109182 h 1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83" h="109182">
                <a:moveTo>
                  <a:pt x="0" y="0"/>
                </a:moveTo>
                <a:cubicBezTo>
                  <a:pt x="32364" y="80910"/>
                  <a:pt x="27295" y="43740"/>
                  <a:pt x="27295" y="10918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7087957" y="2430922"/>
            <a:ext cx="76200" cy="3428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7241275" y="3148284"/>
            <a:ext cx="76200" cy="3428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Freeform 363"/>
          <p:cNvSpPr/>
          <p:nvPr/>
        </p:nvSpPr>
        <p:spPr>
          <a:xfrm>
            <a:off x="7235588" y="3328321"/>
            <a:ext cx="109182" cy="92150"/>
          </a:xfrm>
          <a:custGeom>
            <a:avLst/>
            <a:gdLst>
              <a:gd name="connsiteX0" fmla="*/ 109182 w 109182"/>
              <a:gd name="connsiteY0" fmla="*/ 0 h 122866"/>
              <a:gd name="connsiteX1" fmla="*/ 54591 w 109182"/>
              <a:gd name="connsiteY1" fmla="*/ 109182 h 122866"/>
              <a:gd name="connsiteX2" fmla="*/ 0 w 109182"/>
              <a:gd name="connsiteY2" fmla="*/ 122830 h 1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" h="122866">
                <a:moveTo>
                  <a:pt x="109182" y="0"/>
                </a:moveTo>
                <a:cubicBezTo>
                  <a:pt x="100938" y="20611"/>
                  <a:pt x="78643" y="89941"/>
                  <a:pt x="54591" y="109182"/>
                </a:cubicBezTo>
                <a:cubicBezTo>
                  <a:pt x="35733" y="124269"/>
                  <a:pt x="19685" y="122830"/>
                  <a:pt x="0" y="12283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Freeform 364"/>
          <p:cNvSpPr/>
          <p:nvPr/>
        </p:nvSpPr>
        <p:spPr>
          <a:xfrm>
            <a:off x="7112759" y="3249021"/>
            <a:ext cx="54591" cy="102358"/>
          </a:xfrm>
          <a:custGeom>
            <a:avLst/>
            <a:gdLst>
              <a:gd name="connsiteX0" fmla="*/ 0 w 54591"/>
              <a:gd name="connsiteY0" fmla="*/ 0 h 136477"/>
              <a:gd name="connsiteX1" fmla="*/ 40943 w 54591"/>
              <a:gd name="connsiteY1" fmla="*/ 68238 h 136477"/>
              <a:gd name="connsiteX2" fmla="*/ 54591 w 54591"/>
              <a:gd name="connsiteY2" fmla="*/ 136477 h 1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1" h="136477">
                <a:moveTo>
                  <a:pt x="0" y="0"/>
                </a:moveTo>
                <a:cubicBezTo>
                  <a:pt x="13648" y="22746"/>
                  <a:pt x="34509" y="42504"/>
                  <a:pt x="40943" y="68238"/>
                </a:cubicBezTo>
                <a:cubicBezTo>
                  <a:pt x="64566" y="162727"/>
                  <a:pt x="-19850" y="62036"/>
                  <a:pt x="54591" y="13647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Freeform 365"/>
          <p:cNvSpPr/>
          <p:nvPr/>
        </p:nvSpPr>
        <p:spPr>
          <a:xfrm>
            <a:off x="7071815" y="355863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Freeform 366"/>
          <p:cNvSpPr/>
          <p:nvPr/>
        </p:nvSpPr>
        <p:spPr>
          <a:xfrm>
            <a:off x="7193728" y="3640520"/>
            <a:ext cx="0" cy="81887"/>
          </a:xfrm>
          <a:custGeom>
            <a:avLst/>
            <a:gdLst>
              <a:gd name="connsiteX0" fmla="*/ 0 w 0"/>
              <a:gd name="connsiteY0" fmla="*/ 0 h 109183"/>
              <a:gd name="connsiteX1" fmla="*/ 0 w 0"/>
              <a:gd name="connsiteY1" fmla="*/ 109183 h 1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183">
                <a:moveTo>
                  <a:pt x="0" y="0"/>
                </a:moveTo>
                <a:lnTo>
                  <a:pt x="0" y="109183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Freeform 367"/>
          <p:cNvSpPr/>
          <p:nvPr/>
        </p:nvSpPr>
        <p:spPr>
          <a:xfrm>
            <a:off x="7262884" y="3640520"/>
            <a:ext cx="81887" cy="61415"/>
          </a:xfrm>
          <a:custGeom>
            <a:avLst/>
            <a:gdLst>
              <a:gd name="connsiteX0" fmla="*/ 81887 w 81887"/>
              <a:gd name="connsiteY0" fmla="*/ 0 h 81887"/>
              <a:gd name="connsiteX1" fmla="*/ 0 w 81887"/>
              <a:gd name="connsiteY1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7" h="81887">
                <a:moveTo>
                  <a:pt x="81887" y="0"/>
                </a:moveTo>
                <a:cubicBezTo>
                  <a:pt x="20941" y="76182"/>
                  <a:pt x="53350" y="55212"/>
                  <a:pt x="0" y="8188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 rot="16200000">
            <a:off x="7249882" y="3525538"/>
            <a:ext cx="57150" cy="4571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Box 369"/>
          <p:cNvSpPr txBox="1"/>
          <p:nvPr/>
        </p:nvSpPr>
        <p:spPr>
          <a:xfrm>
            <a:off x="3038476" y="2584545"/>
            <a:ext cx="1228725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" name="Right Arrow 370"/>
          <p:cNvSpPr/>
          <p:nvPr/>
        </p:nvSpPr>
        <p:spPr>
          <a:xfrm>
            <a:off x="2819401" y="2886297"/>
            <a:ext cx="1836761" cy="228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TextBox 371"/>
          <p:cNvSpPr txBox="1"/>
          <p:nvPr/>
        </p:nvSpPr>
        <p:spPr>
          <a:xfrm>
            <a:off x="974055" y="3965959"/>
            <a:ext cx="1964247" cy="3385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Intact cell wall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5377105" y="3965959"/>
            <a:ext cx="2242553" cy="3385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reated cell wall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308780" y="1696869"/>
            <a:ext cx="906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Lignin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2640830" y="1883717"/>
            <a:ext cx="1516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Hemicellulose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73149" y="3317642"/>
            <a:ext cx="1160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Cellulose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8" name="Straight Arrow Connector 377"/>
          <p:cNvCxnSpPr/>
          <p:nvPr/>
        </p:nvCxnSpPr>
        <p:spPr>
          <a:xfrm>
            <a:off x="780157" y="1941237"/>
            <a:ext cx="453219" cy="2814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9" name="Straight Arrow Connector 378"/>
          <p:cNvCxnSpPr/>
          <p:nvPr/>
        </p:nvCxnSpPr>
        <p:spPr>
          <a:xfrm flipV="1">
            <a:off x="780157" y="3160224"/>
            <a:ext cx="710293" cy="19115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 flipH="1">
            <a:off x="2343359" y="2114550"/>
            <a:ext cx="594943" cy="409433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8" name="Freeform 197"/>
          <p:cNvSpPr/>
          <p:nvPr/>
        </p:nvSpPr>
        <p:spPr>
          <a:xfrm>
            <a:off x="1891352" y="2457451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1670194" y="2457451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Connector 199"/>
          <p:cNvCxnSpPr/>
          <p:nvPr/>
        </p:nvCxnSpPr>
        <p:spPr>
          <a:xfrm>
            <a:off x="1891352" y="2000250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1981200" y="2835322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1676400" y="2835322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600200" y="2000250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4" name="Freeform 203"/>
          <p:cNvSpPr/>
          <p:nvPr/>
        </p:nvSpPr>
        <p:spPr>
          <a:xfrm>
            <a:off x="6311311" y="2492186"/>
            <a:ext cx="110938" cy="327812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6262407" y="2492186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Connector 205"/>
          <p:cNvCxnSpPr/>
          <p:nvPr/>
        </p:nvCxnSpPr>
        <p:spPr>
          <a:xfrm>
            <a:off x="6109648" y="2011339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6562775" y="2919683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6278949" y="2915333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6478336" y="2029807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4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2" grpId="0" animBg="1"/>
      <p:bldP spid="113" grpId="0" animBg="1"/>
      <p:bldP spid="115" grpId="0" animBg="1"/>
      <p:bldP spid="119" grpId="0" animBg="1"/>
      <p:bldP spid="120" grpId="0" animBg="1"/>
      <p:bldP spid="123" grpId="0" animBg="1"/>
      <p:bldP spid="136" grpId="0" animBg="1"/>
      <p:bldP spid="137" grpId="0" animBg="1"/>
      <p:bldP spid="139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8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4" grpId="0" animBg="1"/>
      <p:bldP spid="235" grpId="0" animBg="1"/>
      <p:bldP spid="240" grpId="0" animBg="1"/>
      <p:bldP spid="247" grpId="0" animBg="1"/>
      <p:bldP spid="248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9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7" grpId="0" animBg="1"/>
      <p:bldP spid="358" grpId="0" animBg="1"/>
      <p:bldP spid="359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3" grpId="0" animBg="1"/>
      <p:bldP spid="204" grpId="0" animBg="1"/>
      <p:bldP spid="2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114300"/>
            <a:ext cx="6172200" cy="3429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100" b="1" dirty="0">
                <a:latin typeface="Arial" pitchFamily="34" charset="0"/>
                <a:cs typeface="Arial" pitchFamily="34" charset="0"/>
              </a:rPr>
              <a:t>Conceptual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Biorefinery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60"/>
          <p:cNvSpPr txBox="1">
            <a:spLocks noChangeArrowheads="1"/>
          </p:cNvSpPr>
          <p:nvPr/>
        </p:nvSpPr>
        <p:spPr bwMode="auto">
          <a:xfrm>
            <a:off x="2346642" y="1701391"/>
            <a:ext cx="136346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Solids</a:t>
            </a:r>
          </a:p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(cellulose &amp; other)</a:t>
            </a:r>
          </a:p>
        </p:txBody>
      </p:sp>
      <p:sp>
        <p:nvSpPr>
          <p:cNvPr id="14" name="TextBox 144"/>
          <p:cNvSpPr txBox="1">
            <a:spLocks noChangeArrowheads="1"/>
          </p:cNvSpPr>
          <p:nvPr/>
        </p:nvSpPr>
        <p:spPr bwMode="auto">
          <a:xfrm>
            <a:off x="3561113" y="742950"/>
            <a:ext cx="123550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Wheat straw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180787" y="1028700"/>
            <a:ext cx="0" cy="347663"/>
          </a:xfrm>
          <a:prstGeom prst="straightConnector1">
            <a:avLst/>
          </a:prstGeom>
          <a:ln w="3810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9"/>
          <p:cNvSpPr txBox="1">
            <a:spLocks noChangeArrowheads="1"/>
          </p:cNvSpPr>
          <p:nvPr/>
        </p:nvSpPr>
        <p:spPr bwMode="auto">
          <a:xfrm>
            <a:off x="4466607" y="1693687"/>
            <a:ext cx="19798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Liquid</a:t>
            </a:r>
          </a:p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(hemicelluloses, lignin &amp; other)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3028374" y="1360830"/>
            <a:ext cx="0" cy="330994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>
            <a:off x="5465451" y="1360829"/>
            <a:ext cx="0" cy="323952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>
            <a:off x="3023922" y="1369736"/>
            <a:ext cx="2447761" cy="0"/>
          </a:xfrm>
          <a:prstGeom prst="straightConnector1">
            <a:avLst/>
          </a:prstGeom>
          <a:ln w="3810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66"/>
          <p:cNvSpPr txBox="1">
            <a:spLocks noChangeArrowheads="1"/>
          </p:cNvSpPr>
          <p:nvPr/>
        </p:nvSpPr>
        <p:spPr bwMode="auto">
          <a:xfrm>
            <a:off x="4224366" y="979242"/>
            <a:ext cx="11975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Alkali pretreatment</a:t>
            </a:r>
          </a:p>
        </p:txBody>
      </p:sp>
      <p:sp>
        <p:nvSpPr>
          <p:cNvPr id="22" name="TextBox 170"/>
          <p:cNvSpPr txBox="1">
            <a:spLocks noChangeArrowheads="1"/>
          </p:cNvSpPr>
          <p:nvPr/>
        </p:nvSpPr>
        <p:spPr bwMode="auto">
          <a:xfrm>
            <a:off x="1885950" y="4855517"/>
            <a:ext cx="551028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S.C. = </a:t>
            </a:r>
            <a:r>
              <a:rPr lang="en-US" sz="1050" i="1" dirty="0">
                <a:latin typeface="Times New Roman" pitchFamily="18" charset="0"/>
                <a:cs typeface="Times New Roman" pitchFamily="18" charset="0"/>
              </a:rPr>
              <a:t>Saccharomyces </a:t>
            </a:r>
            <a:r>
              <a:rPr lang="en-US" sz="1050" i="1" dirty="0" err="1">
                <a:latin typeface="Times New Roman" pitchFamily="18" charset="0"/>
                <a:cs typeface="Times New Roman" pitchFamily="18" charset="0"/>
              </a:rPr>
              <a:t>cerevisiae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O.Y. = </a:t>
            </a:r>
            <a:r>
              <a:rPr lang="en-US" sz="1050" i="1" dirty="0" err="1">
                <a:latin typeface="Times New Roman" pitchFamily="18" charset="0"/>
                <a:cs typeface="Times New Roman" pitchFamily="18" charset="0"/>
              </a:rPr>
              <a:t>Olegenous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yeast, X.I. = Xylose </a:t>
            </a:r>
            <a:r>
              <a:rPr lang="en-US" sz="1050" dirty="0" err="1">
                <a:latin typeface="Times New Roman" pitchFamily="18" charset="0"/>
                <a:cs typeface="Times New Roman" pitchFamily="18" charset="0"/>
              </a:rPr>
              <a:t>isomerase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175"/>
          <p:cNvSpPr txBox="1">
            <a:spLocks noChangeArrowheads="1"/>
          </p:cNvSpPr>
          <p:nvPr/>
        </p:nvSpPr>
        <p:spPr bwMode="auto">
          <a:xfrm>
            <a:off x="1582388" y="1701881"/>
            <a:ext cx="857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Cellulose products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3019468" y="2095009"/>
            <a:ext cx="419" cy="31419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175"/>
          <p:cNvSpPr txBox="1">
            <a:spLocks noChangeArrowheads="1"/>
          </p:cNvSpPr>
          <p:nvPr/>
        </p:nvSpPr>
        <p:spPr bwMode="auto">
          <a:xfrm>
            <a:off x="2667924" y="2382488"/>
            <a:ext cx="72173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Glucose</a:t>
            </a:r>
          </a:p>
        </p:txBody>
      </p:sp>
      <p:sp>
        <p:nvSpPr>
          <p:cNvPr id="87" name="TextBox 175"/>
          <p:cNvSpPr txBox="1">
            <a:spLocks noChangeArrowheads="1"/>
          </p:cNvSpPr>
          <p:nvPr/>
        </p:nvSpPr>
        <p:spPr bwMode="auto">
          <a:xfrm>
            <a:off x="2659018" y="2921324"/>
            <a:ext cx="72173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Lipid</a:t>
            </a:r>
          </a:p>
        </p:txBody>
      </p:sp>
      <p:cxnSp>
        <p:nvCxnSpPr>
          <p:cNvPr id="96" name="Straight Arrow Connector 95"/>
          <p:cNvCxnSpPr/>
          <p:nvPr/>
        </p:nvCxnSpPr>
        <p:spPr bwMode="auto">
          <a:xfrm flipH="1">
            <a:off x="2303813" y="1828800"/>
            <a:ext cx="38223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175"/>
          <p:cNvSpPr txBox="1">
            <a:spLocks noChangeArrowheads="1"/>
          </p:cNvSpPr>
          <p:nvPr/>
        </p:nvSpPr>
        <p:spPr bwMode="auto">
          <a:xfrm>
            <a:off x="2314225" y="2237817"/>
            <a:ext cx="4881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S.C.</a:t>
            </a:r>
          </a:p>
        </p:txBody>
      </p:sp>
      <p:sp>
        <p:nvSpPr>
          <p:cNvPr id="45" name="TextBox 166"/>
          <p:cNvSpPr txBox="1">
            <a:spLocks noChangeArrowheads="1"/>
          </p:cNvSpPr>
          <p:nvPr/>
        </p:nvSpPr>
        <p:spPr bwMode="auto">
          <a:xfrm>
            <a:off x="3024660" y="2075039"/>
            <a:ext cx="11038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Enzyme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saccharification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Arrow Connector 48"/>
          <p:cNvCxnSpPr>
            <a:endCxn id="87" idx="0"/>
          </p:cNvCxnSpPr>
          <p:nvPr/>
        </p:nvCxnSpPr>
        <p:spPr bwMode="auto">
          <a:xfrm flipH="1">
            <a:off x="3019888" y="2623387"/>
            <a:ext cx="157" cy="29793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6"/>
          <p:cNvSpPr txBox="1">
            <a:spLocks noChangeArrowheads="1"/>
          </p:cNvSpPr>
          <p:nvPr/>
        </p:nvSpPr>
        <p:spPr bwMode="auto">
          <a:xfrm>
            <a:off x="3024660" y="2611088"/>
            <a:ext cx="6432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O.Y.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>
            <a:off x="2303812" y="2496788"/>
            <a:ext cx="380537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75"/>
          <p:cNvSpPr txBox="1">
            <a:spLocks noChangeArrowheads="1"/>
          </p:cNvSpPr>
          <p:nvPr/>
        </p:nvSpPr>
        <p:spPr bwMode="auto">
          <a:xfrm>
            <a:off x="1600200" y="2380255"/>
            <a:ext cx="8572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Ethanol</a:t>
            </a:r>
          </a:p>
        </p:txBody>
      </p:sp>
      <p:sp>
        <p:nvSpPr>
          <p:cNvPr id="54" name="TextBox 166"/>
          <p:cNvSpPr txBox="1">
            <a:spLocks noChangeArrowheads="1"/>
          </p:cNvSpPr>
          <p:nvPr/>
        </p:nvSpPr>
        <p:spPr bwMode="auto">
          <a:xfrm>
            <a:off x="5474961" y="2123456"/>
            <a:ext cx="128655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Caustic recovery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>
            <a:off x="5447063" y="2096738"/>
            <a:ext cx="0" cy="300662"/>
          </a:xfrm>
          <a:prstGeom prst="straightConnector1">
            <a:avLst/>
          </a:prstGeom>
          <a:ln w="3810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>
            <a:off x="4712011" y="2390942"/>
            <a:ext cx="1517183" cy="0"/>
          </a:xfrm>
          <a:prstGeom prst="straightConnector1">
            <a:avLst/>
          </a:prstGeom>
          <a:ln w="3810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>
            <a:off x="6223041" y="2381539"/>
            <a:ext cx="0" cy="294704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>
            <a:off x="4713019" y="2381539"/>
            <a:ext cx="0" cy="294704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75"/>
          <p:cNvSpPr txBox="1">
            <a:spLocks noChangeArrowheads="1"/>
          </p:cNvSpPr>
          <p:nvPr/>
        </p:nvSpPr>
        <p:spPr bwMode="auto">
          <a:xfrm>
            <a:off x="3904013" y="2686050"/>
            <a:ext cx="16159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Liquid</a:t>
            </a:r>
          </a:p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(hemicelluloses &amp; other)</a:t>
            </a:r>
          </a:p>
        </p:txBody>
      </p:sp>
      <p:sp>
        <p:nvSpPr>
          <p:cNvPr id="65" name="TextBox 175"/>
          <p:cNvSpPr txBox="1">
            <a:spLocks noChangeArrowheads="1"/>
          </p:cNvSpPr>
          <p:nvPr/>
        </p:nvSpPr>
        <p:spPr bwMode="auto">
          <a:xfrm>
            <a:off x="5868324" y="2686050"/>
            <a:ext cx="72173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Solid </a:t>
            </a:r>
          </a:p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(lignin)</a:t>
            </a: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6220444" y="3077147"/>
            <a:ext cx="0" cy="580004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66"/>
          <p:cNvSpPr txBox="1">
            <a:spLocks noChangeArrowheads="1"/>
          </p:cNvSpPr>
          <p:nvPr/>
        </p:nvSpPr>
        <p:spPr bwMode="auto">
          <a:xfrm>
            <a:off x="6235659" y="3177394"/>
            <a:ext cx="144025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Chemical/Physical Modification</a:t>
            </a:r>
          </a:p>
        </p:txBody>
      </p:sp>
      <p:sp>
        <p:nvSpPr>
          <p:cNvPr id="72" name="TextBox 175"/>
          <p:cNvSpPr txBox="1">
            <a:spLocks noChangeArrowheads="1"/>
          </p:cNvSpPr>
          <p:nvPr/>
        </p:nvSpPr>
        <p:spPr bwMode="auto">
          <a:xfrm>
            <a:off x="5608331" y="3656329"/>
            <a:ext cx="12674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Low/high molecular weight products</a:t>
            </a: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797451" y="1202531"/>
            <a:ext cx="0" cy="1042688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 bwMode="auto">
          <a:xfrm>
            <a:off x="6532913" y="2229966"/>
            <a:ext cx="273444" cy="0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 bwMode="auto">
          <a:xfrm>
            <a:off x="5447063" y="1208101"/>
            <a:ext cx="1359294" cy="0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175"/>
          <p:cNvSpPr txBox="1">
            <a:spLocks noChangeArrowheads="1"/>
          </p:cNvSpPr>
          <p:nvPr/>
        </p:nvSpPr>
        <p:spPr bwMode="auto">
          <a:xfrm>
            <a:off x="6806356" y="1485900"/>
            <a:ext cx="5659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05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(gas)</a:t>
            </a: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4704113" y="3077645"/>
            <a:ext cx="0" cy="245961"/>
          </a:xfrm>
          <a:prstGeom prst="straightConnector1">
            <a:avLst/>
          </a:prstGeom>
          <a:ln w="3810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 bwMode="auto">
          <a:xfrm>
            <a:off x="4075463" y="3323606"/>
            <a:ext cx="1240915" cy="0"/>
          </a:xfrm>
          <a:prstGeom prst="straightConnector1">
            <a:avLst/>
          </a:prstGeom>
          <a:ln w="3810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 bwMode="auto">
          <a:xfrm>
            <a:off x="5307471" y="3314700"/>
            <a:ext cx="0" cy="33354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 bwMode="auto">
          <a:xfrm>
            <a:off x="4084369" y="3314700"/>
            <a:ext cx="0" cy="342451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75"/>
          <p:cNvSpPr txBox="1">
            <a:spLocks noChangeArrowheads="1"/>
          </p:cNvSpPr>
          <p:nvPr/>
        </p:nvSpPr>
        <p:spPr bwMode="auto">
          <a:xfrm>
            <a:off x="4901112" y="3656329"/>
            <a:ext cx="83170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Polymer products</a:t>
            </a:r>
          </a:p>
        </p:txBody>
      </p:sp>
      <p:sp>
        <p:nvSpPr>
          <p:cNvPr id="102" name="TextBox 166"/>
          <p:cNvSpPr txBox="1">
            <a:spLocks noChangeArrowheads="1"/>
          </p:cNvSpPr>
          <p:nvPr/>
        </p:nvSpPr>
        <p:spPr bwMode="auto">
          <a:xfrm>
            <a:off x="4257146" y="3311594"/>
            <a:ext cx="11200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Enzyme 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saccharification</a:t>
            </a:r>
          </a:p>
        </p:txBody>
      </p:sp>
      <p:sp>
        <p:nvSpPr>
          <p:cNvPr id="103" name="TextBox 175"/>
          <p:cNvSpPr txBox="1">
            <a:spLocks noChangeArrowheads="1"/>
          </p:cNvSpPr>
          <p:nvPr/>
        </p:nvSpPr>
        <p:spPr bwMode="auto">
          <a:xfrm>
            <a:off x="3585363" y="3642475"/>
            <a:ext cx="110269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Xylose liquor</a:t>
            </a:r>
          </a:p>
        </p:txBody>
      </p:sp>
      <p:cxnSp>
        <p:nvCxnSpPr>
          <p:cNvPr id="104" name="Straight Arrow Connector 103"/>
          <p:cNvCxnSpPr/>
          <p:nvPr/>
        </p:nvCxnSpPr>
        <p:spPr bwMode="auto">
          <a:xfrm flipH="1">
            <a:off x="3041734" y="3784948"/>
            <a:ext cx="557757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75"/>
          <p:cNvSpPr txBox="1">
            <a:spLocks noChangeArrowheads="1"/>
          </p:cNvSpPr>
          <p:nvPr/>
        </p:nvSpPr>
        <p:spPr bwMode="auto">
          <a:xfrm>
            <a:off x="2303813" y="3669531"/>
            <a:ext cx="88412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 err="1">
                <a:latin typeface="Times New Roman" pitchFamily="18" charset="0"/>
                <a:cs typeface="Times New Roman" pitchFamily="18" charset="0"/>
              </a:rPr>
              <a:t>Xylulose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7" name="Straight Arrow Connector 106"/>
          <p:cNvCxnSpPr/>
          <p:nvPr/>
        </p:nvCxnSpPr>
        <p:spPr bwMode="auto">
          <a:xfrm>
            <a:off x="4083655" y="3868839"/>
            <a:ext cx="0" cy="245961"/>
          </a:xfrm>
          <a:prstGeom prst="straightConnector1">
            <a:avLst/>
          </a:prstGeom>
          <a:ln w="3810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 bwMode="auto">
          <a:xfrm>
            <a:off x="3455005" y="4114800"/>
            <a:ext cx="1240915" cy="0"/>
          </a:xfrm>
          <a:prstGeom prst="straightConnector1">
            <a:avLst/>
          </a:prstGeom>
          <a:ln w="3810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 bwMode="auto">
          <a:xfrm>
            <a:off x="4687013" y="4105894"/>
            <a:ext cx="0" cy="33354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 bwMode="auto">
          <a:xfrm>
            <a:off x="3463911" y="4105894"/>
            <a:ext cx="0" cy="342451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75"/>
          <p:cNvSpPr txBox="1">
            <a:spLocks noChangeArrowheads="1"/>
          </p:cNvSpPr>
          <p:nvPr/>
        </p:nvSpPr>
        <p:spPr bwMode="auto">
          <a:xfrm>
            <a:off x="3098562" y="4464374"/>
            <a:ext cx="72173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Lipid</a:t>
            </a:r>
          </a:p>
        </p:txBody>
      </p:sp>
      <p:sp>
        <p:nvSpPr>
          <p:cNvPr id="112" name="TextBox 166"/>
          <p:cNvSpPr txBox="1">
            <a:spLocks noChangeArrowheads="1"/>
          </p:cNvSpPr>
          <p:nvPr/>
        </p:nvSpPr>
        <p:spPr bwMode="auto">
          <a:xfrm>
            <a:off x="3455298" y="4123706"/>
            <a:ext cx="106845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O.Y.</a:t>
            </a:r>
          </a:p>
        </p:txBody>
      </p:sp>
      <p:sp>
        <p:nvSpPr>
          <p:cNvPr id="114" name="TextBox 166"/>
          <p:cNvSpPr txBox="1">
            <a:spLocks noChangeArrowheads="1"/>
          </p:cNvSpPr>
          <p:nvPr/>
        </p:nvSpPr>
        <p:spPr bwMode="auto">
          <a:xfrm>
            <a:off x="4704113" y="4114800"/>
            <a:ext cx="11642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05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/hydrogenation</a:t>
            </a:r>
          </a:p>
        </p:txBody>
      </p:sp>
      <p:sp>
        <p:nvSpPr>
          <p:cNvPr id="115" name="TextBox 175"/>
          <p:cNvSpPr txBox="1">
            <a:spLocks noChangeArrowheads="1"/>
          </p:cNvSpPr>
          <p:nvPr/>
        </p:nvSpPr>
        <p:spPr bwMode="auto">
          <a:xfrm>
            <a:off x="4325274" y="4466606"/>
            <a:ext cx="72173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Xylitol</a:t>
            </a:r>
          </a:p>
        </p:txBody>
      </p:sp>
      <p:cxnSp>
        <p:nvCxnSpPr>
          <p:cNvPr id="116" name="Straight Arrow Connector 115"/>
          <p:cNvCxnSpPr/>
          <p:nvPr/>
        </p:nvCxnSpPr>
        <p:spPr bwMode="auto">
          <a:xfrm>
            <a:off x="2000250" y="2582888"/>
            <a:ext cx="0" cy="1226219"/>
          </a:xfrm>
          <a:prstGeom prst="straightConnector1">
            <a:avLst/>
          </a:prstGeom>
          <a:ln w="38100">
            <a:solidFill>
              <a:srgbClr val="FF33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 bwMode="auto">
          <a:xfrm>
            <a:off x="2000250" y="3793854"/>
            <a:ext cx="475013" cy="0"/>
          </a:xfrm>
          <a:prstGeom prst="straightConnector1">
            <a:avLst/>
          </a:prstGeom>
          <a:ln w="38100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75"/>
          <p:cNvSpPr txBox="1">
            <a:spLocks noChangeArrowheads="1"/>
          </p:cNvSpPr>
          <p:nvPr/>
        </p:nvSpPr>
        <p:spPr bwMode="auto">
          <a:xfrm>
            <a:off x="2075213" y="3136316"/>
            <a:ext cx="4881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S.C.</a:t>
            </a:r>
          </a:p>
        </p:txBody>
      </p:sp>
      <p:sp>
        <p:nvSpPr>
          <p:cNvPr id="119" name="TextBox 175"/>
          <p:cNvSpPr txBox="1">
            <a:spLocks noChangeArrowheads="1"/>
          </p:cNvSpPr>
          <p:nvPr/>
        </p:nvSpPr>
        <p:spPr bwMode="auto">
          <a:xfrm>
            <a:off x="3071844" y="3539588"/>
            <a:ext cx="61154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X.I. </a:t>
            </a:r>
          </a:p>
        </p:txBody>
      </p:sp>
      <p:cxnSp>
        <p:nvCxnSpPr>
          <p:cNvPr id="132" name="Straight Arrow Connector 131"/>
          <p:cNvCxnSpPr/>
          <p:nvPr/>
        </p:nvCxnSpPr>
        <p:spPr bwMode="auto">
          <a:xfrm flipH="1">
            <a:off x="2846866" y="899261"/>
            <a:ext cx="797158" cy="0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75"/>
          <p:cNvSpPr txBox="1">
            <a:spLocks noChangeArrowheads="1"/>
          </p:cNvSpPr>
          <p:nvPr/>
        </p:nvSpPr>
        <p:spPr bwMode="auto">
          <a:xfrm>
            <a:off x="1723406" y="767436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Different varieties</a:t>
            </a:r>
          </a:p>
        </p:txBody>
      </p:sp>
      <p:cxnSp>
        <p:nvCxnSpPr>
          <p:cNvPr id="137" name="Straight Arrow Connector 136"/>
          <p:cNvCxnSpPr/>
          <p:nvPr/>
        </p:nvCxnSpPr>
        <p:spPr bwMode="auto">
          <a:xfrm flipH="1">
            <a:off x="4743450" y="897857"/>
            <a:ext cx="797158" cy="0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75"/>
          <p:cNvSpPr txBox="1">
            <a:spLocks noChangeArrowheads="1"/>
          </p:cNvSpPr>
          <p:nvPr/>
        </p:nvSpPr>
        <p:spPr bwMode="auto">
          <a:xfrm>
            <a:off x="5543550" y="776342"/>
            <a:ext cx="18288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Different agronomic practices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25534" y="996866"/>
            <a:ext cx="3414558" cy="13462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fld id="{244AE1FB-9613-42E1-AFCC-48639F10A3F9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874" y="4680646"/>
            <a:ext cx="868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 Mosier et al. 2005.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of promising technologies for pretreatment of lignocellulosic biomass.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Bioresource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Technology, 96, 673-686.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342900"/>
            <a:ext cx="7772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Wheat Straw Alkali Extract?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Alkali processing of plant cell wall materials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1011072" y="1867540"/>
            <a:ext cx="0" cy="293857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011072" y="3345460"/>
            <a:ext cx="0" cy="311219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230272" y="1867540"/>
            <a:ext cx="0" cy="383924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230272" y="2960189"/>
            <a:ext cx="0" cy="291692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230272" y="3507368"/>
            <a:ext cx="0" cy="191962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253320" y="1938769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1542936" y="1938769"/>
            <a:ext cx="15184" cy="453872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710520" y="1938768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862920" y="1938768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15320" y="1938769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329520" y="1938768"/>
            <a:ext cx="0" cy="445258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481920" y="1938769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620672" y="1938768"/>
            <a:ext cx="0" cy="2286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773072" y="1938769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925472" y="1938768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0" name="Freeform 109"/>
          <p:cNvSpPr/>
          <p:nvPr/>
        </p:nvSpPr>
        <p:spPr>
          <a:xfrm flipH="1">
            <a:off x="1175403" y="2418762"/>
            <a:ext cx="151103" cy="316634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1329880" y="2419616"/>
            <a:ext cx="45719" cy="315780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1386225" y="2419615"/>
            <a:ext cx="95695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1503887" y="2419615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1718321" y="2419615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1773431" y="2419615"/>
            <a:ext cx="125104" cy="343990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1898084" y="2419615"/>
            <a:ext cx="96493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1253320" y="2845889"/>
            <a:ext cx="9144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405720" y="2845889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451571" y="2975542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710520" y="2845889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773354" y="2842079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015320" y="2845889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481920" y="2845889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endCxn id="148" idx="16"/>
          </p:cNvCxnSpPr>
          <p:nvPr/>
        </p:nvCxnSpPr>
        <p:spPr>
          <a:xfrm>
            <a:off x="1620672" y="2845888"/>
            <a:ext cx="28856" cy="450947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773072" y="2845889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925472" y="2845888"/>
            <a:ext cx="0" cy="442073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6" name="Freeform 135"/>
          <p:cNvSpPr/>
          <p:nvPr/>
        </p:nvSpPr>
        <p:spPr>
          <a:xfrm>
            <a:off x="1252199" y="3303089"/>
            <a:ext cx="138104" cy="315780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1410152" y="3303089"/>
            <a:ext cx="45719" cy="315780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1504864" y="3303089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1608360" y="3303089"/>
            <a:ext cx="110938" cy="327812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1719298" y="3303089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1774408" y="3303089"/>
            <a:ext cx="125104" cy="343990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1899512" y="3303089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1940798" y="3303089"/>
            <a:ext cx="192985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1251510" y="1956069"/>
            <a:ext cx="647025" cy="842272"/>
          </a:xfrm>
          <a:custGeom>
            <a:avLst/>
            <a:gdLst>
              <a:gd name="connsiteX0" fmla="*/ 13648 w 232012"/>
              <a:gd name="connsiteY0" fmla="*/ 0 h 2197290"/>
              <a:gd name="connsiteX1" fmla="*/ 81887 w 232012"/>
              <a:gd name="connsiteY1" fmla="*/ 13648 h 2197290"/>
              <a:gd name="connsiteX2" fmla="*/ 95534 w 232012"/>
              <a:gd name="connsiteY2" fmla="*/ 54592 h 2197290"/>
              <a:gd name="connsiteX3" fmla="*/ 136478 w 232012"/>
              <a:gd name="connsiteY3" fmla="*/ 136478 h 2197290"/>
              <a:gd name="connsiteX4" fmla="*/ 81887 w 232012"/>
              <a:gd name="connsiteY4" fmla="*/ 191069 h 2197290"/>
              <a:gd name="connsiteX5" fmla="*/ 13648 w 232012"/>
              <a:gd name="connsiteY5" fmla="*/ 313899 h 2197290"/>
              <a:gd name="connsiteX6" fmla="*/ 109182 w 232012"/>
              <a:gd name="connsiteY6" fmla="*/ 450377 h 2197290"/>
              <a:gd name="connsiteX7" fmla="*/ 122830 w 232012"/>
              <a:gd name="connsiteY7" fmla="*/ 491320 h 2197290"/>
              <a:gd name="connsiteX8" fmla="*/ 81887 w 232012"/>
              <a:gd name="connsiteY8" fmla="*/ 532263 h 2197290"/>
              <a:gd name="connsiteX9" fmla="*/ 40943 w 232012"/>
              <a:gd name="connsiteY9" fmla="*/ 545911 h 2197290"/>
              <a:gd name="connsiteX10" fmla="*/ 0 w 232012"/>
              <a:gd name="connsiteY10" fmla="*/ 627797 h 2197290"/>
              <a:gd name="connsiteX11" fmla="*/ 40943 w 232012"/>
              <a:gd name="connsiteY11" fmla="*/ 709684 h 2197290"/>
              <a:gd name="connsiteX12" fmla="*/ 122830 w 232012"/>
              <a:gd name="connsiteY12" fmla="*/ 764275 h 2197290"/>
              <a:gd name="connsiteX13" fmla="*/ 109182 w 232012"/>
              <a:gd name="connsiteY13" fmla="*/ 805218 h 2197290"/>
              <a:gd name="connsiteX14" fmla="*/ 54591 w 232012"/>
              <a:gd name="connsiteY14" fmla="*/ 887105 h 2197290"/>
              <a:gd name="connsiteX15" fmla="*/ 68239 w 232012"/>
              <a:gd name="connsiteY15" fmla="*/ 1023583 h 2197290"/>
              <a:gd name="connsiteX16" fmla="*/ 163773 w 232012"/>
              <a:gd name="connsiteY16" fmla="*/ 1132765 h 2197290"/>
              <a:gd name="connsiteX17" fmla="*/ 150126 w 232012"/>
              <a:gd name="connsiteY17" fmla="*/ 1187356 h 2197290"/>
              <a:gd name="connsiteX18" fmla="*/ 191069 w 232012"/>
              <a:gd name="connsiteY18" fmla="*/ 1310186 h 2197290"/>
              <a:gd name="connsiteX19" fmla="*/ 232012 w 232012"/>
              <a:gd name="connsiteY19" fmla="*/ 1446663 h 2197290"/>
              <a:gd name="connsiteX20" fmla="*/ 218364 w 232012"/>
              <a:gd name="connsiteY20" fmla="*/ 1569493 h 2197290"/>
              <a:gd name="connsiteX21" fmla="*/ 177421 w 232012"/>
              <a:gd name="connsiteY21" fmla="*/ 1583141 h 2197290"/>
              <a:gd name="connsiteX22" fmla="*/ 109182 w 232012"/>
              <a:gd name="connsiteY22" fmla="*/ 1665027 h 2197290"/>
              <a:gd name="connsiteX23" fmla="*/ 68239 w 232012"/>
              <a:gd name="connsiteY23" fmla="*/ 1705971 h 2197290"/>
              <a:gd name="connsiteX24" fmla="*/ 40943 w 232012"/>
              <a:gd name="connsiteY24" fmla="*/ 1774209 h 2197290"/>
              <a:gd name="connsiteX25" fmla="*/ 54591 w 232012"/>
              <a:gd name="connsiteY25" fmla="*/ 1828800 h 2197290"/>
              <a:gd name="connsiteX26" fmla="*/ 81887 w 232012"/>
              <a:gd name="connsiteY26" fmla="*/ 1910687 h 2197290"/>
              <a:gd name="connsiteX27" fmla="*/ 95534 w 232012"/>
              <a:gd name="connsiteY27" fmla="*/ 1951630 h 2197290"/>
              <a:gd name="connsiteX28" fmla="*/ 136478 w 232012"/>
              <a:gd name="connsiteY28" fmla="*/ 1992574 h 2197290"/>
              <a:gd name="connsiteX29" fmla="*/ 95534 w 232012"/>
              <a:gd name="connsiteY29" fmla="*/ 2060812 h 2197290"/>
              <a:gd name="connsiteX30" fmla="*/ 81887 w 232012"/>
              <a:gd name="connsiteY30" fmla="*/ 2101756 h 2197290"/>
              <a:gd name="connsiteX31" fmla="*/ 95534 w 232012"/>
              <a:gd name="connsiteY31" fmla="*/ 2197290 h 21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2012" h="2197290">
                <a:moveTo>
                  <a:pt x="13648" y="0"/>
                </a:moveTo>
                <a:cubicBezTo>
                  <a:pt x="36394" y="4549"/>
                  <a:pt x="62586" y="781"/>
                  <a:pt x="81887" y="13648"/>
                </a:cubicBezTo>
                <a:cubicBezTo>
                  <a:pt x="93857" y="21628"/>
                  <a:pt x="89100" y="41725"/>
                  <a:pt x="95534" y="54592"/>
                </a:cubicBezTo>
                <a:cubicBezTo>
                  <a:pt x="148452" y="160429"/>
                  <a:pt x="102170" y="33557"/>
                  <a:pt x="136478" y="136478"/>
                </a:cubicBezTo>
                <a:cubicBezTo>
                  <a:pt x="100083" y="245660"/>
                  <a:pt x="154675" y="118280"/>
                  <a:pt x="81887" y="191069"/>
                </a:cubicBezTo>
                <a:cubicBezTo>
                  <a:pt x="34959" y="237997"/>
                  <a:pt x="30810" y="262414"/>
                  <a:pt x="13648" y="313899"/>
                </a:cubicBezTo>
                <a:cubicBezTo>
                  <a:pt x="32334" y="338814"/>
                  <a:pt x="102461" y="430214"/>
                  <a:pt x="109182" y="450377"/>
                </a:cubicBezTo>
                <a:lnTo>
                  <a:pt x="122830" y="491320"/>
                </a:lnTo>
                <a:cubicBezTo>
                  <a:pt x="109182" y="504968"/>
                  <a:pt x="97946" y="521557"/>
                  <a:pt x="81887" y="532263"/>
                </a:cubicBezTo>
                <a:cubicBezTo>
                  <a:pt x="69917" y="540243"/>
                  <a:pt x="52177" y="536924"/>
                  <a:pt x="40943" y="545911"/>
                </a:cubicBezTo>
                <a:cubicBezTo>
                  <a:pt x="16893" y="565151"/>
                  <a:pt x="8990" y="600826"/>
                  <a:pt x="0" y="627797"/>
                </a:cubicBezTo>
                <a:cubicBezTo>
                  <a:pt x="9735" y="657002"/>
                  <a:pt x="16043" y="687897"/>
                  <a:pt x="40943" y="709684"/>
                </a:cubicBezTo>
                <a:cubicBezTo>
                  <a:pt x="65631" y="731286"/>
                  <a:pt x="122830" y="764275"/>
                  <a:pt x="122830" y="764275"/>
                </a:cubicBezTo>
                <a:cubicBezTo>
                  <a:pt x="118281" y="777923"/>
                  <a:pt x="116168" y="792642"/>
                  <a:pt x="109182" y="805218"/>
                </a:cubicBezTo>
                <a:cubicBezTo>
                  <a:pt x="93250" y="833895"/>
                  <a:pt x="54591" y="887105"/>
                  <a:pt x="54591" y="887105"/>
                </a:cubicBezTo>
                <a:cubicBezTo>
                  <a:pt x="59140" y="932598"/>
                  <a:pt x="54602" y="979945"/>
                  <a:pt x="68239" y="1023583"/>
                </a:cubicBezTo>
                <a:cubicBezTo>
                  <a:pt x="89189" y="1090623"/>
                  <a:pt x="116905" y="1101519"/>
                  <a:pt x="163773" y="1132765"/>
                </a:cubicBezTo>
                <a:cubicBezTo>
                  <a:pt x="159224" y="1150962"/>
                  <a:pt x="150126" y="1168599"/>
                  <a:pt x="150126" y="1187356"/>
                </a:cubicBezTo>
                <a:cubicBezTo>
                  <a:pt x="150126" y="1252930"/>
                  <a:pt x="168867" y="1254682"/>
                  <a:pt x="191069" y="1310186"/>
                </a:cubicBezTo>
                <a:cubicBezTo>
                  <a:pt x="213218" y="1365559"/>
                  <a:pt x="218607" y="1393044"/>
                  <a:pt x="232012" y="1446663"/>
                </a:cubicBezTo>
                <a:cubicBezTo>
                  <a:pt x="227463" y="1487606"/>
                  <a:pt x="233664" y="1531244"/>
                  <a:pt x="218364" y="1569493"/>
                </a:cubicBezTo>
                <a:cubicBezTo>
                  <a:pt x="213021" y="1582850"/>
                  <a:pt x="189391" y="1575161"/>
                  <a:pt x="177421" y="1583141"/>
                </a:cubicBezTo>
                <a:cubicBezTo>
                  <a:pt x="132568" y="1613043"/>
                  <a:pt x="140651" y="1627265"/>
                  <a:pt x="109182" y="1665027"/>
                </a:cubicBezTo>
                <a:cubicBezTo>
                  <a:pt x="96826" y="1679854"/>
                  <a:pt x="81887" y="1692323"/>
                  <a:pt x="68239" y="1705971"/>
                </a:cubicBezTo>
                <a:cubicBezTo>
                  <a:pt x="59140" y="1728717"/>
                  <a:pt x="43648" y="1749861"/>
                  <a:pt x="40943" y="1774209"/>
                </a:cubicBezTo>
                <a:cubicBezTo>
                  <a:pt x="38872" y="1792851"/>
                  <a:pt x="49201" y="1810834"/>
                  <a:pt x="54591" y="1828800"/>
                </a:cubicBezTo>
                <a:cubicBezTo>
                  <a:pt x="62859" y="1856359"/>
                  <a:pt x="72789" y="1883391"/>
                  <a:pt x="81887" y="1910687"/>
                </a:cubicBezTo>
                <a:cubicBezTo>
                  <a:pt x="86436" y="1924335"/>
                  <a:pt x="85362" y="1941458"/>
                  <a:pt x="95534" y="1951630"/>
                </a:cubicBezTo>
                <a:lnTo>
                  <a:pt x="136478" y="1992574"/>
                </a:lnTo>
                <a:cubicBezTo>
                  <a:pt x="162523" y="2070706"/>
                  <a:pt x="154560" y="2001786"/>
                  <a:pt x="95534" y="2060812"/>
                </a:cubicBezTo>
                <a:cubicBezTo>
                  <a:pt x="85361" y="2070985"/>
                  <a:pt x="86436" y="2088108"/>
                  <a:pt x="81887" y="2101756"/>
                </a:cubicBezTo>
                <a:cubicBezTo>
                  <a:pt x="96282" y="2188129"/>
                  <a:pt x="95534" y="2155970"/>
                  <a:pt x="95534" y="2197290"/>
                </a:cubicBez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1284069" y="3002236"/>
            <a:ext cx="517734" cy="571451"/>
          </a:xfrm>
          <a:custGeom>
            <a:avLst/>
            <a:gdLst>
              <a:gd name="connsiteX0" fmla="*/ 13648 w 232012"/>
              <a:gd name="connsiteY0" fmla="*/ 0 h 2197290"/>
              <a:gd name="connsiteX1" fmla="*/ 81887 w 232012"/>
              <a:gd name="connsiteY1" fmla="*/ 13648 h 2197290"/>
              <a:gd name="connsiteX2" fmla="*/ 95534 w 232012"/>
              <a:gd name="connsiteY2" fmla="*/ 54592 h 2197290"/>
              <a:gd name="connsiteX3" fmla="*/ 136478 w 232012"/>
              <a:gd name="connsiteY3" fmla="*/ 136478 h 2197290"/>
              <a:gd name="connsiteX4" fmla="*/ 81887 w 232012"/>
              <a:gd name="connsiteY4" fmla="*/ 191069 h 2197290"/>
              <a:gd name="connsiteX5" fmla="*/ 13648 w 232012"/>
              <a:gd name="connsiteY5" fmla="*/ 313899 h 2197290"/>
              <a:gd name="connsiteX6" fmla="*/ 109182 w 232012"/>
              <a:gd name="connsiteY6" fmla="*/ 450377 h 2197290"/>
              <a:gd name="connsiteX7" fmla="*/ 122830 w 232012"/>
              <a:gd name="connsiteY7" fmla="*/ 491320 h 2197290"/>
              <a:gd name="connsiteX8" fmla="*/ 81887 w 232012"/>
              <a:gd name="connsiteY8" fmla="*/ 532263 h 2197290"/>
              <a:gd name="connsiteX9" fmla="*/ 40943 w 232012"/>
              <a:gd name="connsiteY9" fmla="*/ 545911 h 2197290"/>
              <a:gd name="connsiteX10" fmla="*/ 0 w 232012"/>
              <a:gd name="connsiteY10" fmla="*/ 627797 h 2197290"/>
              <a:gd name="connsiteX11" fmla="*/ 40943 w 232012"/>
              <a:gd name="connsiteY11" fmla="*/ 709684 h 2197290"/>
              <a:gd name="connsiteX12" fmla="*/ 122830 w 232012"/>
              <a:gd name="connsiteY12" fmla="*/ 764275 h 2197290"/>
              <a:gd name="connsiteX13" fmla="*/ 109182 w 232012"/>
              <a:gd name="connsiteY13" fmla="*/ 805218 h 2197290"/>
              <a:gd name="connsiteX14" fmla="*/ 54591 w 232012"/>
              <a:gd name="connsiteY14" fmla="*/ 887105 h 2197290"/>
              <a:gd name="connsiteX15" fmla="*/ 68239 w 232012"/>
              <a:gd name="connsiteY15" fmla="*/ 1023583 h 2197290"/>
              <a:gd name="connsiteX16" fmla="*/ 163773 w 232012"/>
              <a:gd name="connsiteY16" fmla="*/ 1132765 h 2197290"/>
              <a:gd name="connsiteX17" fmla="*/ 150126 w 232012"/>
              <a:gd name="connsiteY17" fmla="*/ 1187356 h 2197290"/>
              <a:gd name="connsiteX18" fmla="*/ 191069 w 232012"/>
              <a:gd name="connsiteY18" fmla="*/ 1310186 h 2197290"/>
              <a:gd name="connsiteX19" fmla="*/ 232012 w 232012"/>
              <a:gd name="connsiteY19" fmla="*/ 1446663 h 2197290"/>
              <a:gd name="connsiteX20" fmla="*/ 218364 w 232012"/>
              <a:gd name="connsiteY20" fmla="*/ 1569493 h 2197290"/>
              <a:gd name="connsiteX21" fmla="*/ 177421 w 232012"/>
              <a:gd name="connsiteY21" fmla="*/ 1583141 h 2197290"/>
              <a:gd name="connsiteX22" fmla="*/ 109182 w 232012"/>
              <a:gd name="connsiteY22" fmla="*/ 1665027 h 2197290"/>
              <a:gd name="connsiteX23" fmla="*/ 68239 w 232012"/>
              <a:gd name="connsiteY23" fmla="*/ 1705971 h 2197290"/>
              <a:gd name="connsiteX24" fmla="*/ 40943 w 232012"/>
              <a:gd name="connsiteY24" fmla="*/ 1774209 h 2197290"/>
              <a:gd name="connsiteX25" fmla="*/ 54591 w 232012"/>
              <a:gd name="connsiteY25" fmla="*/ 1828800 h 2197290"/>
              <a:gd name="connsiteX26" fmla="*/ 81887 w 232012"/>
              <a:gd name="connsiteY26" fmla="*/ 1910687 h 2197290"/>
              <a:gd name="connsiteX27" fmla="*/ 95534 w 232012"/>
              <a:gd name="connsiteY27" fmla="*/ 1951630 h 2197290"/>
              <a:gd name="connsiteX28" fmla="*/ 136478 w 232012"/>
              <a:gd name="connsiteY28" fmla="*/ 1992574 h 2197290"/>
              <a:gd name="connsiteX29" fmla="*/ 95534 w 232012"/>
              <a:gd name="connsiteY29" fmla="*/ 2060812 h 2197290"/>
              <a:gd name="connsiteX30" fmla="*/ 81887 w 232012"/>
              <a:gd name="connsiteY30" fmla="*/ 2101756 h 2197290"/>
              <a:gd name="connsiteX31" fmla="*/ 95534 w 232012"/>
              <a:gd name="connsiteY31" fmla="*/ 2197290 h 21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2012" h="2197290">
                <a:moveTo>
                  <a:pt x="13648" y="0"/>
                </a:moveTo>
                <a:cubicBezTo>
                  <a:pt x="36394" y="4549"/>
                  <a:pt x="62586" y="781"/>
                  <a:pt x="81887" y="13648"/>
                </a:cubicBezTo>
                <a:cubicBezTo>
                  <a:pt x="93857" y="21628"/>
                  <a:pt x="89100" y="41725"/>
                  <a:pt x="95534" y="54592"/>
                </a:cubicBezTo>
                <a:cubicBezTo>
                  <a:pt x="148452" y="160429"/>
                  <a:pt x="102170" y="33557"/>
                  <a:pt x="136478" y="136478"/>
                </a:cubicBezTo>
                <a:cubicBezTo>
                  <a:pt x="100083" y="245660"/>
                  <a:pt x="154675" y="118280"/>
                  <a:pt x="81887" y="191069"/>
                </a:cubicBezTo>
                <a:cubicBezTo>
                  <a:pt x="34959" y="237997"/>
                  <a:pt x="30810" y="262414"/>
                  <a:pt x="13648" y="313899"/>
                </a:cubicBezTo>
                <a:cubicBezTo>
                  <a:pt x="32334" y="338814"/>
                  <a:pt x="102461" y="430214"/>
                  <a:pt x="109182" y="450377"/>
                </a:cubicBezTo>
                <a:lnTo>
                  <a:pt x="122830" y="491320"/>
                </a:lnTo>
                <a:cubicBezTo>
                  <a:pt x="109182" y="504968"/>
                  <a:pt x="97946" y="521557"/>
                  <a:pt x="81887" y="532263"/>
                </a:cubicBezTo>
                <a:cubicBezTo>
                  <a:pt x="69917" y="540243"/>
                  <a:pt x="52177" y="536924"/>
                  <a:pt x="40943" y="545911"/>
                </a:cubicBezTo>
                <a:cubicBezTo>
                  <a:pt x="16893" y="565151"/>
                  <a:pt x="8990" y="600826"/>
                  <a:pt x="0" y="627797"/>
                </a:cubicBezTo>
                <a:cubicBezTo>
                  <a:pt x="9735" y="657002"/>
                  <a:pt x="16043" y="687897"/>
                  <a:pt x="40943" y="709684"/>
                </a:cubicBezTo>
                <a:cubicBezTo>
                  <a:pt x="65631" y="731286"/>
                  <a:pt x="122830" y="764275"/>
                  <a:pt x="122830" y="764275"/>
                </a:cubicBezTo>
                <a:cubicBezTo>
                  <a:pt x="118281" y="777923"/>
                  <a:pt x="116168" y="792642"/>
                  <a:pt x="109182" y="805218"/>
                </a:cubicBezTo>
                <a:cubicBezTo>
                  <a:pt x="93250" y="833895"/>
                  <a:pt x="54591" y="887105"/>
                  <a:pt x="54591" y="887105"/>
                </a:cubicBezTo>
                <a:cubicBezTo>
                  <a:pt x="59140" y="932598"/>
                  <a:pt x="54602" y="979945"/>
                  <a:pt x="68239" y="1023583"/>
                </a:cubicBezTo>
                <a:cubicBezTo>
                  <a:pt x="89189" y="1090623"/>
                  <a:pt x="116905" y="1101519"/>
                  <a:pt x="163773" y="1132765"/>
                </a:cubicBezTo>
                <a:cubicBezTo>
                  <a:pt x="159224" y="1150962"/>
                  <a:pt x="150126" y="1168599"/>
                  <a:pt x="150126" y="1187356"/>
                </a:cubicBezTo>
                <a:cubicBezTo>
                  <a:pt x="150126" y="1252930"/>
                  <a:pt x="168867" y="1254682"/>
                  <a:pt x="191069" y="1310186"/>
                </a:cubicBezTo>
                <a:cubicBezTo>
                  <a:pt x="213218" y="1365559"/>
                  <a:pt x="218607" y="1393044"/>
                  <a:pt x="232012" y="1446663"/>
                </a:cubicBezTo>
                <a:cubicBezTo>
                  <a:pt x="227463" y="1487606"/>
                  <a:pt x="233664" y="1531244"/>
                  <a:pt x="218364" y="1569493"/>
                </a:cubicBezTo>
                <a:cubicBezTo>
                  <a:pt x="213021" y="1582850"/>
                  <a:pt x="189391" y="1575161"/>
                  <a:pt x="177421" y="1583141"/>
                </a:cubicBezTo>
                <a:cubicBezTo>
                  <a:pt x="132568" y="1613043"/>
                  <a:pt x="140651" y="1627265"/>
                  <a:pt x="109182" y="1665027"/>
                </a:cubicBezTo>
                <a:cubicBezTo>
                  <a:pt x="96826" y="1679854"/>
                  <a:pt x="81887" y="1692323"/>
                  <a:pt x="68239" y="1705971"/>
                </a:cubicBezTo>
                <a:cubicBezTo>
                  <a:pt x="59140" y="1728717"/>
                  <a:pt x="43648" y="1749861"/>
                  <a:pt x="40943" y="1774209"/>
                </a:cubicBezTo>
                <a:cubicBezTo>
                  <a:pt x="38872" y="1792851"/>
                  <a:pt x="49201" y="1810834"/>
                  <a:pt x="54591" y="1828800"/>
                </a:cubicBezTo>
                <a:cubicBezTo>
                  <a:pt x="62859" y="1856359"/>
                  <a:pt x="72789" y="1883391"/>
                  <a:pt x="81887" y="1910687"/>
                </a:cubicBezTo>
                <a:cubicBezTo>
                  <a:pt x="86436" y="1924335"/>
                  <a:pt x="85362" y="1941458"/>
                  <a:pt x="95534" y="1951630"/>
                </a:cubicBezTo>
                <a:lnTo>
                  <a:pt x="136478" y="1992574"/>
                </a:lnTo>
                <a:cubicBezTo>
                  <a:pt x="162523" y="2070706"/>
                  <a:pt x="154560" y="2001786"/>
                  <a:pt x="95534" y="2060812"/>
                </a:cubicBezTo>
                <a:cubicBezTo>
                  <a:pt x="85361" y="2070985"/>
                  <a:pt x="86436" y="2088108"/>
                  <a:pt x="81887" y="2101756"/>
                </a:cubicBezTo>
                <a:cubicBezTo>
                  <a:pt x="96282" y="2188129"/>
                  <a:pt x="95534" y="2155970"/>
                  <a:pt x="95534" y="2197290"/>
                </a:cubicBez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4"/>
          <p:cNvSpPr/>
          <p:nvPr/>
        </p:nvSpPr>
        <p:spPr>
          <a:xfrm>
            <a:off x="813400" y="2265462"/>
            <a:ext cx="81886" cy="71651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 flipH="1">
            <a:off x="701944" y="2474205"/>
            <a:ext cx="193343" cy="71651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 226"/>
          <p:cNvSpPr/>
          <p:nvPr/>
        </p:nvSpPr>
        <p:spPr>
          <a:xfrm rot="16200000">
            <a:off x="930639" y="2642147"/>
            <a:ext cx="202190" cy="140967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7"/>
          <p:cNvSpPr/>
          <p:nvPr/>
        </p:nvSpPr>
        <p:spPr>
          <a:xfrm rot="5400000">
            <a:off x="976036" y="2433500"/>
            <a:ext cx="61415" cy="9553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701944" y="2239636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854344" y="2353936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819998" y="2600449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reeform 233"/>
          <p:cNvSpPr/>
          <p:nvPr/>
        </p:nvSpPr>
        <p:spPr>
          <a:xfrm rot="16200000">
            <a:off x="450971" y="2438760"/>
            <a:ext cx="34289" cy="326629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 234"/>
          <p:cNvSpPr/>
          <p:nvPr/>
        </p:nvSpPr>
        <p:spPr>
          <a:xfrm>
            <a:off x="782473" y="2014468"/>
            <a:ext cx="159444" cy="168254"/>
          </a:xfrm>
          <a:custGeom>
            <a:avLst/>
            <a:gdLst>
              <a:gd name="connsiteX0" fmla="*/ 27778 w 96435"/>
              <a:gd name="connsiteY0" fmla="*/ 0 h 122830"/>
              <a:gd name="connsiteX1" fmla="*/ 483 w 96435"/>
              <a:gd name="connsiteY1" fmla="*/ 68239 h 122830"/>
              <a:gd name="connsiteX2" fmla="*/ 41426 w 96435"/>
              <a:gd name="connsiteY2" fmla="*/ 81886 h 122830"/>
              <a:gd name="connsiteX3" fmla="*/ 96017 w 96435"/>
              <a:gd name="connsiteY3" fmla="*/ 122830 h 12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5" h="122830">
                <a:moveTo>
                  <a:pt x="27778" y="0"/>
                </a:moveTo>
                <a:cubicBezTo>
                  <a:pt x="18680" y="22746"/>
                  <a:pt x="-3545" y="44074"/>
                  <a:pt x="483" y="68239"/>
                </a:cubicBezTo>
                <a:cubicBezTo>
                  <a:pt x="2848" y="82429"/>
                  <a:pt x="27594" y="77934"/>
                  <a:pt x="41426" y="81886"/>
                </a:cubicBezTo>
                <a:cubicBezTo>
                  <a:pt x="104844" y="100005"/>
                  <a:pt x="96017" y="75679"/>
                  <a:pt x="96017" y="122830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2154073" y="2305316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Freeform 246"/>
          <p:cNvSpPr/>
          <p:nvPr/>
        </p:nvSpPr>
        <p:spPr>
          <a:xfrm>
            <a:off x="706273" y="2854875"/>
            <a:ext cx="193343" cy="14949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706273" y="2829049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 269"/>
          <p:cNvSpPr/>
          <p:nvPr/>
        </p:nvSpPr>
        <p:spPr>
          <a:xfrm>
            <a:off x="508600" y="2922498"/>
            <a:ext cx="81886" cy="71651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 270"/>
          <p:cNvSpPr/>
          <p:nvPr/>
        </p:nvSpPr>
        <p:spPr>
          <a:xfrm rot="16200000">
            <a:off x="423586" y="3391799"/>
            <a:ext cx="145007" cy="9553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 271"/>
          <p:cNvSpPr/>
          <p:nvPr/>
        </p:nvSpPr>
        <p:spPr>
          <a:xfrm rot="5400000">
            <a:off x="689298" y="3006793"/>
            <a:ext cx="128564" cy="198809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549544" y="3010972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515197" y="3257485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584353" y="2675510"/>
            <a:ext cx="45719" cy="175100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reeform 275"/>
          <p:cNvSpPr/>
          <p:nvPr/>
        </p:nvSpPr>
        <p:spPr>
          <a:xfrm rot="16200000">
            <a:off x="1003677" y="2996387"/>
            <a:ext cx="86236" cy="261946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550460" y="2041979"/>
            <a:ext cx="109182" cy="92150"/>
          </a:xfrm>
          <a:custGeom>
            <a:avLst/>
            <a:gdLst>
              <a:gd name="connsiteX0" fmla="*/ 109182 w 109182"/>
              <a:gd name="connsiteY0" fmla="*/ 0 h 122866"/>
              <a:gd name="connsiteX1" fmla="*/ 54591 w 109182"/>
              <a:gd name="connsiteY1" fmla="*/ 109182 h 122866"/>
              <a:gd name="connsiteX2" fmla="*/ 0 w 109182"/>
              <a:gd name="connsiteY2" fmla="*/ 122830 h 1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" h="122866">
                <a:moveTo>
                  <a:pt x="109182" y="0"/>
                </a:moveTo>
                <a:cubicBezTo>
                  <a:pt x="100938" y="20611"/>
                  <a:pt x="78643" y="89941"/>
                  <a:pt x="54591" y="109182"/>
                </a:cubicBezTo>
                <a:cubicBezTo>
                  <a:pt x="35733" y="124269"/>
                  <a:pt x="19685" y="122830"/>
                  <a:pt x="0" y="12283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Freeform 280"/>
          <p:cNvSpPr/>
          <p:nvPr/>
        </p:nvSpPr>
        <p:spPr>
          <a:xfrm>
            <a:off x="386687" y="232858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reeform 281"/>
          <p:cNvSpPr/>
          <p:nvPr/>
        </p:nvSpPr>
        <p:spPr>
          <a:xfrm>
            <a:off x="508600" y="2410469"/>
            <a:ext cx="0" cy="81887"/>
          </a:xfrm>
          <a:custGeom>
            <a:avLst/>
            <a:gdLst>
              <a:gd name="connsiteX0" fmla="*/ 0 w 0"/>
              <a:gd name="connsiteY0" fmla="*/ 0 h 109183"/>
              <a:gd name="connsiteX1" fmla="*/ 0 w 0"/>
              <a:gd name="connsiteY1" fmla="*/ 109183 h 1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183">
                <a:moveTo>
                  <a:pt x="0" y="0"/>
                </a:moveTo>
                <a:lnTo>
                  <a:pt x="0" y="109183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Freeform 282"/>
          <p:cNvSpPr/>
          <p:nvPr/>
        </p:nvSpPr>
        <p:spPr>
          <a:xfrm>
            <a:off x="304800" y="2523064"/>
            <a:ext cx="122830" cy="10256"/>
          </a:xfrm>
          <a:custGeom>
            <a:avLst/>
            <a:gdLst>
              <a:gd name="connsiteX0" fmla="*/ 0 w 122830"/>
              <a:gd name="connsiteY0" fmla="*/ 0 h 13675"/>
              <a:gd name="connsiteX1" fmla="*/ 122830 w 122830"/>
              <a:gd name="connsiteY1" fmla="*/ 13648 h 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30" h="13675">
                <a:moveTo>
                  <a:pt x="0" y="0"/>
                </a:moveTo>
                <a:cubicBezTo>
                  <a:pt x="104542" y="14935"/>
                  <a:pt x="63367" y="13648"/>
                  <a:pt x="122830" y="13648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Freeform 283"/>
          <p:cNvSpPr/>
          <p:nvPr/>
        </p:nvSpPr>
        <p:spPr>
          <a:xfrm>
            <a:off x="577756" y="2410469"/>
            <a:ext cx="81887" cy="61415"/>
          </a:xfrm>
          <a:custGeom>
            <a:avLst/>
            <a:gdLst>
              <a:gd name="connsiteX0" fmla="*/ 81887 w 81887"/>
              <a:gd name="connsiteY0" fmla="*/ 0 h 81887"/>
              <a:gd name="connsiteX1" fmla="*/ 0 w 81887"/>
              <a:gd name="connsiteY1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7" h="81887">
                <a:moveTo>
                  <a:pt x="81887" y="0"/>
                </a:moveTo>
                <a:cubicBezTo>
                  <a:pt x="20941" y="76182"/>
                  <a:pt x="53350" y="55212"/>
                  <a:pt x="0" y="8188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reeform 284"/>
          <p:cNvSpPr/>
          <p:nvPr/>
        </p:nvSpPr>
        <p:spPr>
          <a:xfrm>
            <a:off x="674361" y="2147749"/>
            <a:ext cx="27583" cy="81887"/>
          </a:xfrm>
          <a:custGeom>
            <a:avLst/>
            <a:gdLst>
              <a:gd name="connsiteX0" fmla="*/ 0 w 27583"/>
              <a:gd name="connsiteY0" fmla="*/ 0 h 109182"/>
              <a:gd name="connsiteX1" fmla="*/ 27295 w 27583"/>
              <a:gd name="connsiteY1" fmla="*/ 109182 h 1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83" h="109182">
                <a:moveTo>
                  <a:pt x="0" y="0"/>
                </a:moveTo>
                <a:cubicBezTo>
                  <a:pt x="32364" y="80910"/>
                  <a:pt x="27295" y="43740"/>
                  <a:pt x="27295" y="10918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 rot="16200000">
            <a:off x="875816" y="2763093"/>
            <a:ext cx="57150" cy="4571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reeform 286"/>
          <p:cNvSpPr/>
          <p:nvPr/>
        </p:nvSpPr>
        <p:spPr>
          <a:xfrm>
            <a:off x="673290" y="2569950"/>
            <a:ext cx="109182" cy="92150"/>
          </a:xfrm>
          <a:custGeom>
            <a:avLst/>
            <a:gdLst>
              <a:gd name="connsiteX0" fmla="*/ 109182 w 109182"/>
              <a:gd name="connsiteY0" fmla="*/ 0 h 122866"/>
              <a:gd name="connsiteX1" fmla="*/ 54591 w 109182"/>
              <a:gd name="connsiteY1" fmla="*/ 109182 h 122866"/>
              <a:gd name="connsiteX2" fmla="*/ 0 w 109182"/>
              <a:gd name="connsiteY2" fmla="*/ 122830 h 1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" h="122866">
                <a:moveTo>
                  <a:pt x="109182" y="0"/>
                </a:moveTo>
                <a:cubicBezTo>
                  <a:pt x="100938" y="20611"/>
                  <a:pt x="78643" y="89941"/>
                  <a:pt x="54591" y="109182"/>
                </a:cubicBezTo>
                <a:cubicBezTo>
                  <a:pt x="35733" y="124269"/>
                  <a:pt x="19685" y="122830"/>
                  <a:pt x="0" y="12283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reeform 288"/>
          <p:cNvSpPr/>
          <p:nvPr/>
        </p:nvSpPr>
        <p:spPr>
          <a:xfrm>
            <a:off x="432180" y="277725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Freeform 289"/>
          <p:cNvSpPr/>
          <p:nvPr/>
        </p:nvSpPr>
        <p:spPr>
          <a:xfrm>
            <a:off x="445828" y="2719250"/>
            <a:ext cx="0" cy="81887"/>
          </a:xfrm>
          <a:custGeom>
            <a:avLst/>
            <a:gdLst>
              <a:gd name="connsiteX0" fmla="*/ 0 w 0"/>
              <a:gd name="connsiteY0" fmla="*/ 0 h 109183"/>
              <a:gd name="connsiteX1" fmla="*/ 0 w 0"/>
              <a:gd name="connsiteY1" fmla="*/ 109183 h 1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183">
                <a:moveTo>
                  <a:pt x="0" y="0"/>
                </a:moveTo>
                <a:lnTo>
                  <a:pt x="0" y="109183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reeform 290"/>
          <p:cNvSpPr/>
          <p:nvPr/>
        </p:nvSpPr>
        <p:spPr>
          <a:xfrm>
            <a:off x="350293" y="3123177"/>
            <a:ext cx="122830" cy="10256"/>
          </a:xfrm>
          <a:custGeom>
            <a:avLst/>
            <a:gdLst>
              <a:gd name="connsiteX0" fmla="*/ 0 w 122830"/>
              <a:gd name="connsiteY0" fmla="*/ 0 h 13675"/>
              <a:gd name="connsiteX1" fmla="*/ 122830 w 122830"/>
              <a:gd name="connsiteY1" fmla="*/ 13648 h 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30" h="13675">
                <a:moveTo>
                  <a:pt x="0" y="0"/>
                </a:moveTo>
                <a:cubicBezTo>
                  <a:pt x="104542" y="14935"/>
                  <a:pt x="63367" y="13648"/>
                  <a:pt x="122830" y="13648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reeform 291"/>
          <p:cNvSpPr/>
          <p:nvPr/>
        </p:nvSpPr>
        <p:spPr>
          <a:xfrm>
            <a:off x="852986" y="3290750"/>
            <a:ext cx="81887" cy="61415"/>
          </a:xfrm>
          <a:custGeom>
            <a:avLst/>
            <a:gdLst>
              <a:gd name="connsiteX0" fmla="*/ 81887 w 81887"/>
              <a:gd name="connsiteY0" fmla="*/ 0 h 81887"/>
              <a:gd name="connsiteX1" fmla="*/ 0 w 81887"/>
              <a:gd name="connsiteY1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7" h="81887">
                <a:moveTo>
                  <a:pt x="81887" y="0"/>
                </a:moveTo>
                <a:cubicBezTo>
                  <a:pt x="20941" y="76182"/>
                  <a:pt x="53350" y="55212"/>
                  <a:pt x="0" y="8188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Freeform 292"/>
          <p:cNvSpPr/>
          <p:nvPr/>
        </p:nvSpPr>
        <p:spPr>
          <a:xfrm>
            <a:off x="359105" y="2936676"/>
            <a:ext cx="27583" cy="81887"/>
          </a:xfrm>
          <a:custGeom>
            <a:avLst/>
            <a:gdLst>
              <a:gd name="connsiteX0" fmla="*/ 0 w 27583"/>
              <a:gd name="connsiteY0" fmla="*/ 0 h 109182"/>
              <a:gd name="connsiteX1" fmla="*/ 27295 w 27583"/>
              <a:gd name="connsiteY1" fmla="*/ 109182 h 1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83" h="109182">
                <a:moveTo>
                  <a:pt x="0" y="0"/>
                </a:moveTo>
                <a:cubicBezTo>
                  <a:pt x="32364" y="80910"/>
                  <a:pt x="27295" y="43740"/>
                  <a:pt x="27295" y="10918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555229" y="2301202"/>
            <a:ext cx="76200" cy="3428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782472" y="2979241"/>
            <a:ext cx="76200" cy="3428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Freeform 302"/>
          <p:cNvSpPr/>
          <p:nvPr/>
        </p:nvSpPr>
        <p:spPr>
          <a:xfrm>
            <a:off x="702860" y="3198600"/>
            <a:ext cx="109182" cy="92150"/>
          </a:xfrm>
          <a:custGeom>
            <a:avLst/>
            <a:gdLst>
              <a:gd name="connsiteX0" fmla="*/ 109182 w 109182"/>
              <a:gd name="connsiteY0" fmla="*/ 0 h 122866"/>
              <a:gd name="connsiteX1" fmla="*/ 54591 w 109182"/>
              <a:gd name="connsiteY1" fmla="*/ 109182 h 122866"/>
              <a:gd name="connsiteX2" fmla="*/ 0 w 109182"/>
              <a:gd name="connsiteY2" fmla="*/ 122830 h 1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" h="122866">
                <a:moveTo>
                  <a:pt x="109182" y="0"/>
                </a:moveTo>
                <a:cubicBezTo>
                  <a:pt x="100938" y="20611"/>
                  <a:pt x="78643" y="89941"/>
                  <a:pt x="54591" y="109182"/>
                </a:cubicBezTo>
                <a:cubicBezTo>
                  <a:pt x="35733" y="124269"/>
                  <a:pt x="19685" y="122830"/>
                  <a:pt x="0" y="12283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Freeform 303"/>
          <p:cNvSpPr/>
          <p:nvPr/>
        </p:nvSpPr>
        <p:spPr>
          <a:xfrm>
            <a:off x="580031" y="3119300"/>
            <a:ext cx="54591" cy="102358"/>
          </a:xfrm>
          <a:custGeom>
            <a:avLst/>
            <a:gdLst>
              <a:gd name="connsiteX0" fmla="*/ 0 w 54591"/>
              <a:gd name="connsiteY0" fmla="*/ 0 h 136477"/>
              <a:gd name="connsiteX1" fmla="*/ 40943 w 54591"/>
              <a:gd name="connsiteY1" fmla="*/ 68238 h 136477"/>
              <a:gd name="connsiteX2" fmla="*/ 54591 w 54591"/>
              <a:gd name="connsiteY2" fmla="*/ 136477 h 1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1" h="136477">
                <a:moveTo>
                  <a:pt x="0" y="0"/>
                </a:moveTo>
                <a:cubicBezTo>
                  <a:pt x="13648" y="22746"/>
                  <a:pt x="34509" y="42504"/>
                  <a:pt x="40943" y="68238"/>
                </a:cubicBezTo>
                <a:cubicBezTo>
                  <a:pt x="64566" y="162727"/>
                  <a:pt x="-19850" y="62036"/>
                  <a:pt x="54591" y="13647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Freeform 304"/>
          <p:cNvSpPr/>
          <p:nvPr/>
        </p:nvSpPr>
        <p:spPr>
          <a:xfrm>
            <a:off x="539087" y="342891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reeform 305"/>
          <p:cNvSpPr/>
          <p:nvPr/>
        </p:nvSpPr>
        <p:spPr>
          <a:xfrm>
            <a:off x="661000" y="3510799"/>
            <a:ext cx="0" cy="81887"/>
          </a:xfrm>
          <a:custGeom>
            <a:avLst/>
            <a:gdLst>
              <a:gd name="connsiteX0" fmla="*/ 0 w 0"/>
              <a:gd name="connsiteY0" fmla="*/ 0 h 109183"/>
              <a:gd name="connsiteX1" fmla="*/ 0 w 0"/>
              <a:gd name="connsiteY1" fmla="*/ 109183 h 1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183">
                <a:moveTo>
                  <a:pt x="0" y="0"/>
                </a:moveTo>
                <a:lnTo>
                  <a:pt x="0" y="109183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Freeform 306"/>
          <p:cNvSpPr/>
          <p:nvPr/>
        </p:nvSpPr>
        <p:spPr>
          <a:xfrm>
            <a:off x="457200" y="3623394"/>
            <a:ext cx="122830" cy="10256"/>
          </a:xfrm>
          <a:custGeom>
            <a:avLst/>
            <a:gdLst>
              <a:gd name="connsiteX0" fmla="*/ 0 w 122830"/>
              <a:gd name="connsiteY0" fmla="*/ 0 h 13675"/>
              <a:gd name="connsiteX1" fmla="*/ 122830 w 122830"/>
              <a:gd name="connsiteY1" fmla="*/ 13648 h 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30" h="13675">
                <a:moveTo>
                  <a:pt x="0" y="0"/>
                </a:moveTo>
                <a:cubicBezTo>
                  <a:pt x="104542" y="14935"/>
                  <a:pt x="63367" y="13648"/>
                  <a:pt x="122830" y="13648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Freeform 307"/>
          <p:cNvSpPr/>
          <p:nvPr/>
        </p:nvSpPr>
        <p:spPr>
          <a:xfrm>
            <a:off x="730156" y="3510799"/>
            <a:ext cx="81887" cy="61415"/>
          </a:xfrm>
          <a:custGeom>
            <a:avLst/>
            <a:gdLst>
              <a:gd name="connsiteX0" fmla="*/ 81887 w 81887"/>
              <a:gd name="connsiteY0" fmla="*/ 0 h 81887"/>
              <a:gd name="connsiteX1" fmla="*/ 0 w 81887"/>
              <a:gd name="connsiteY1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7" h="81887">
                <a:moveTo>
                  <a:pt x="81887" y="0"/>
                </a:moveTo>
                <a:cubicBezTo>
                  <a:pt x="20941" y="76182"/>
                  <a:pt x="53350" y="55212"/>
                  <a:pt x="0" y="8188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 rot="16200000" flipH="1">
            <a:off x="717154" y="3395817"/>
            <a:ext cx="57150" cy="4571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Freeform 323"/>
          <p:cNvSpPr/>
          <p:nvPr/>
        </p:nvSpPr>
        <p:spPr>
          <a:xfrm>
            <a:off x="2551670" y="2322612"/>
            <a:ext cx="172417" cy="145007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Freeform 324"/>
          <p:cNvSpPr/>
          <p:nvPr/>
        </p:nvSpPr>
        <p:spPr>
          <a:xfrm flipH="1">
            <a:off x="2530744" y="2531355"/>
            <a:ext cx="193343" cy="71651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Freeform 325"/>
          <p:cNvSpPr/>
          <p:nvPr/>
        </p:nvSpPr>
        <p:spPr>
          <a:xfrm rot="16200000">
            <a:off x="2765315" y="2627743"/>
            <a:ext cx="145007" cy="9553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Freeform 326"/>
          <p:cNvSpPr/>
          <p:nvPr/>
        </p:nvSpPr>
        <p:spPr>
          <a:xfrm rot="5400000">
            <a:off x="2804836" y="2424970"/>
            <a:ext cx="61415" cy="9553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2530744" y="2296786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2683144" y="2411086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2648798" y="2657599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Freeform 331"/>
          <p:cNvSpPr/>
          <p:nvPr/>
        </p:nvSpPr>
        <p:spPr>
          <a:xfrm>
            <a:off x="2804615" y="2833509"/>
            <a:ext cx="80970" cy="228641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Freeform 332"/>
          <p:cNvSpPr/>
          <p:nvPr/>
        </p:nvSpPr>
        <p:spPr>
          <a:xfrm rot="16200000">
            <a:off x="2362825" y="2575712"/>
            <a:ext cx="31037" cy="163773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Freeform 333"/>
          <p:cNvSpPr/>
          <p:nvPr/>
        </p:nvSpPr>
        <p:spPr>
          <a:xfrm>
            <a:off x="2599899" y="2009379"/>
            <a:ext cx="170818" cy="230493"/>
          </a:xfrm>
          <a:custGeom>
            <a:avLst/>
            <a:gdLst>
              <a:gd name="connsiteX0" fmla="*/ 27778 w 96435"/>
              <a:gd name="connsiteY0" fmla="*/ 0 h 122830"/>
              <a:gd name="connsiteX1" fmla="*/ 483 w 96435"/>
              <a:gd name="connsiteY1" fmla="*/ 68239 h 122830"/>
              <a:gd name="connsiteX2" fmla="*/ 41426 w 96435"/>
              <a:gd name="connsiteY2" fmla="*/ 81886 h 122830"/>
              <a:gd name="connsiteX3" fmla="*/ 96017 w 96435"/>
              <a:gd name="connsiteY3" fmla="*/ 122830 h 12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5" h="122830">
                <a:moveTo>
                  <a:pt x="27778" y="0"/>
                </a:moveTo>
                <a:cubicBezTo>
                  <a:pt x="18680" y="22746"/>
                  <a:pt x="-3545" y="44074"/>
                  <a:pt x="483" y="68239"/>
                </a:cubicBezTo>
                <a:cubicBezTo>
                  <a:pt x="2848" y="82429"/>
                  <a:pt x="27594" y="77934"/>
                  <a:pt x="41426" y="81886"/>
                </a:cubicBezTo>
                <a:cubicBezTo>
                  <a:pt x="104844" y="100005"/>
                  <a:pt x="96017" y="75679"/>
                  <a:pt x="96017" y="122830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Freeform 334"/>
          <p:cNvSpPr/>
          <p:nvPr/>
        </p:nvSpPr>
        <p:spPr>
          <a:xfrm>
            <a:off x="2646529" y="2912025"/>
            <a:ext cx="81886" cy="71651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2535072" y="2886199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2687473" y="3000499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Freeform 338"/>
          <p:cNvSpPr/>
          <p:nvPr/>
        </p:nvSpPr>
        <p:spPr>
          <a:xfrm rot="16200000">
            <a:off x="2281737" y="3464759"/>
            <a:ext cx="145007" cy="9553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Freeform 339"/>
          <p:cNvSpPr/>
          <p:nvPr/>
        </p:nvSpPr>
        <p:spPr>
          <a:xfrm rot="5400000">
            <a:off x="2500036" y="3082006"/>
            <a:ext cx="61415" cy="9553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2378343" y="3068122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2343997" y="3314635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Freeform 342"/>
          <p:cNvSpPr/>
          <p:nvPr/>
        </p:nvSpPr>
        <p:spPr>
          <a:xfrm>
            <a:off x="2336954" y="2833510"/>
            <a:ext cx="45719" cy="180020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Freeform 343"/>
          <p:cNvSpPr/>
          <p:nvPr/>
        </p:nvSpPr>
        <p:spPr>
          <a:xfrm rot="16200000">
            <a:off x="2894868" y="3066891"/>
            <a:ext cx="31037" cy="163773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Freeform 344"/>
          <p:cNvSpPr/>
          <p:nvPr/>
        </p:nvSpPr>
        <p:spPr>
          <a:xfrm>
            <a:off x="2724085" y="3185456"/>
            <a:ext cx="80529" cy="170974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2611273" y="3159630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Freeform 346"/>
          <p:cNvSpPr/>
          <p:nvPr/>
        </p:nvSpPr>
        <p:spPr>
          <a:xfrm>
            <a:off x="2379260" y="2099129"/>
            <a:ext cx="109182" cy="92150"/>
          </a:xfrm>
          <a:custGeom>
            <a:avLst/>
            <a:gdLst>
              <a:gd name="connsiteX0" fmla="*/ 109182 w 109182"/>
              <a:gd name="connsiteY0" fmla="*/ 0 h 122866"/>
              <a:gd name="connsiteX1" fmla="*/ 54591 w 109182"/>
              <a:gd name="connsiteY1" fmla="*/ 109182 h 122866"/>
              <a:gd name="connsiteX2" fmla="*/ 0 w 109182"/>
              <a:gd name="connsiteY2" fmla="*/ 122830 h 1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" h="122866">
                <a:moveTo>
                  <a:pt x="109182" y="0"/>
                </a:moveTo>
                <a:cubicBezTo>
                  <a:pt x="100938" y="20611"/>
                  <a:pt x="78643" y="89941"/>
                  <a:pt x="54591" y="109182"/>
                </a:cubicBezTo>
                <a:cubicBezTo>
                  <a:pt x="35733" y="124269"/>
                  <a:pt x="19685" y="122830"/>
                  <a:pt x="0" y="12283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Freeform 348"/>
          <p:cNvSpPr/>
          <p:nvPr/>
        </p:nvSpPr>
        <p:spPr>
          <a:xfrm>
            <a:off x="2215487" y="238573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Freeform 349"/>
          <p:cNvSpPr/>
          <p:nvPr/>
        </p:nvSpPr>
        <p:spPr>
          <a:xfrm>
            <a:off x="2337400" y="2467619"/>
            <a:ext cx="0" cy="81887"/>
          </a:xfrm>
          <a:custGeom>
            <a:avLst/>
            <a:gdLst>
              <a:gd name="connsiteX0" fmla="*/ 0 w 0"/>
              <a:gd name="connsiteY0" fmla="*/ 0 h 109183"/>
              <a:gd name="connsiteX1" fmla="*/ 0 w 0"/>
              <a:gd name="connsiteY1" fmla="*/ 109183 h 1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183">
                <a:moveTo>
                  <a:pt x="0" y="0"/>
                </a:moveTo>
                <a:lnTo>
                  <a:pt x="0" y="109183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Freeform 350"/>
          <p:cNvSpPr/>
          <p:nvPr/>
        </p:nvSpPr>
        <p:spPr>
          <a:xfrm>
            <a:off x="2133600" y="2580214"/>
            <a:ext cx="122830" cy="10256"/>
          </a:xfrm>
          <a:custGeom>
            <a:avLst/>
            <a:gdLst>
              <a:gd name="connsiteX0" fmla="*/ 0 w 122830"/>
              <a:gd name="connsiteY0" fmla="*/ 0 h 13675"/>
              <a:gd name="connsiteX1" fmla="*/ 122830 w 122830"/>
              <a:gd name="connsiteY1" fmla="*/ 13648 h 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30" h="13675">
                <a:moveTo>
                  <a:pt x="0" y="0"/>
                </a:moveTo>
                <a:cubicBezTo>
                  <a:pt x="104542" y="14935"/>
                  <a:pt x="63367" y="13648"/>
                  <a:pt x="122830" y="13648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Freeform 351"/>
          <p:cNvSpPr/>
          <p:nvPr/>
        </p:nvSpPr>
        <p:spPr>
          <a:xfrm>
            <a:off x="2425420" y="2796848"/>
            <a:ext cx="81887" cy="61415"/>
          </a:xfrm>
          <a:custGeom>
            <a:avLst/>
            <a:gdLst>
              <a:gd name="connsiteX0" fmla="*/ 81887 w 81887"/>
              <a:gd name="connsiteY0" fmla="*/ 0 h 81887"/>
              <a:gd name="connsiteX1" fmla="*/ 0 w 81887"/>
              <a:gd name="connsiteY1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7" h="81887">
                <a:moveTo>
                  <a:pt x="81887" y="0"/>
                </a:moveTo>
                <a:cubicBezTo>
                  <a:pt x="20941" y="76182"/>
                  <a:pt x="53350" y="55212"/>
                  <a:pt x="0" y="8188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Freeform 352"/>
          <p:cNvSpPr/>
          <p:nvPr/>
        </p:nvSpPr>
        <p:spPr>
          <a:xfrm>
            <a:off x="2583690" y="2156279"/>
            <a:ext cx="27583" cy="81887"/>
          </a:xfrm>
          <a:custGeom>
            <a:avLst/>
            <a:gdLst>
              <a:gd name="connsiteX0" fmla="*/ 0 w 27583"/>
              <a:gd name="connsiteY0" fmla="*/ 0 h 109182"/>
              <a:gd name="connsiteX1" fmla="*/ 27295 w 27583"/>
              <a:gd name="connsiteY1" fmla="*/ 109182 h 1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83" h="109182">
                <a:moveTo>
                  <a:pt x="0" y="0"/>
                </a:moveTo>
                <a:cubicBezTo>
                  <a:pt x="32364" y="80910"/>
                  <a:pt x="27295" y="43740"/>
                  <a:pt x="27295" y="10918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 rot="16200000">
            <a:off x="2704616" y="2820243"/>
            <a:ext cx="57150" cy="4571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Freeform 354"/>
          <p:cNvSpPr/>
          <p:nvPr/>
        </p:nvSpPr>
        <p:spPr>
          <a:xfrm>
            <a:off x="2502090" y="2627100"/>
            <a:ext cx="109182" cy="92150"/>
          </a:xfrm>
          <a:custGeom>
            <a:avLst/>
            <a:gdLst>
              <a:gd name="connsiteX0" fmla="*/ 109182 w 109182"/>
              <a:gd name="connsiteY0" fmla="*/ 0 h 122866"/>
              <a:gd name="connsiteX1" fmla="*/ 54591 w 109182"/>
              <a:gd name="connsiteY1" fmla="*/ 109182 h 122866"/>
              <a:gd name="connsiteX2" fmla="*/ 0 w 109182"/>
              <a:gd name="connsiteY2" fmla="*/ 122830 h 1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" h="122866">
                <a:moveTo>
                  <a:pt x="109182" y="0"/>
                </a:moveTo>
                <a:cubicBezTo>
                  <a:pt x="100938" y="20611"/>
                  <a:pt x="78643" y="89941"/>
                  <a:pt x="54591" y="109182"/>
                </a:cubicBezTo>
                <a:cubicBezTo>
                  <a:pt x="35733" y="124269"/>
                  <a:pt x="19685" y="122830"/>
                  <a:pt x="0" y="12283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Freeform 356"/>
          <p:cNvSpPr/>
          <p:nvPr/>
        </p:nvSpPr>
        <p:spPr>
          <a:xfrm>
            <a:off x="2260980" y="283440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Freeform 357"/>
          <p:cNvSpPr/>
          <p:nvPr/>
        </p:nvSpPr>
        <p:spPr>
          <a:xfrm>
            <a:off x="2274628" y="2776400"/>
            <a:ext cx="0" cy="81887"/>
          </a:xfrm>
          <a:custGeom>
            <a:avLst/>
            <a:gdLst>
              <a:gd name="connsiteX0" fmla="*/ 0 w 0"/>
              <a:gd name="connsiteY0" fmla="*/ 0 h 109183"/>
              <a:gd name="connsiteX1" fmla="*/ 0 w 0"/>
              <a:gd name="connsiteY1" fmla="*/ 109183 h 1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183">
                <a:moveTo>
                  <a:pt x="0" y="0"/>
                </a:moveTo>
                <a:lnTo>
                  <a:pt x="0" y="109183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Freeform 358"/>
          <p:cNvSpPr/>
          <p:nvPr/>
        </p:nvSpPr>
        <p:spPr>
          <a:xfrm>
            <a:off x="2179093" y="3346173"/>
            <a:ext cx="122830" cy="10256"/>
          </a:xfrm>
          <a:custGeom>
            <a:avLst/>
            <a:gdLst>
              <a:gd name="connsiteX0" fmla="*/ 0 w 122830"/>
              <a:gd name="connsiteY0" fmla="*/ 0 h 13675"/>
              <a:gd name="connsiteX1" fmla="*/ 122830 w 122830"/>
              <a:gd name="connsiteY1" fmla="*/ 13648 h 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30" h="13675">
                <a:moveTo>
                  <a:pt x="0" y="0"/>
                </a:moveTo>
                <a:cubicBezTo>
                  <a:pt x="104542" y="14935"/>
                  <a:pt x="63367" y="13648"/>
                  <a:pt x="122830" y="13648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Freeform 360"/>
          <p:cNvSpPr/>
          <p:nvPr/>
        </p:nvSpPr>
        <p:spPr>
          <a:xfrm>
            <a:off x="2110856" y="2783224"/>
            <a:ext cx="27583" cy="81887"/>
          </a:xfrm>
          <a:custGeom>
            <a:avLst/>
            <a:gdLst>
              <a:gd name="connsiteX0" fmla="*/ 0 w 27583"/>
              <a:gd name="connsiteY0" fmla="*/ 0 h 109182"/>
              <a:gd name="connsiteX1" fmla="*/ 27295 w 27583"/>
              <a:gd name="connsiteY1" fmla="*/ 109182 h 1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83" h="109182">
                <a:moveTo>
                  <a:pt x="0" y="0"/>
                </a:moveTo>
                <a:cubicBezTo>
                  <a:pt x="32364" y="80910"/>
                  <a:pt x="27295" y="43740"/>
                  <a:pt x="27295" y="10918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2384029" y="2358352"/>
            <a:ext cx="76200" cy="3428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2537347" y="3075713"/>
            <a:ext cx="76200" cy="3428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Freeform 363"/>
          <p:cNvSpPr/>
          <p:nvPr/>
        </p:nvSpPr>
        <p:spPr>
          <a:xfrm>
            <a:off x="2531660" y="3255750"/>
            <a:ext cx="109182" cy="92150"/>
          </a:xfrm>
          <a:custGeom>
            <a:avLst/>
            <a:gdLst>
              <a:gd name="connsiteX0" fmla="*/ 109182 w 109182"/>
              <a:gd name="connsiteY0" fmla="*/ 0 h 122866"/>
              <a:gd name="connsiteX1" fmla="*/ 54591 w 109182"/>
              <a:gd name="connsiteY1" fmla="*/ 109182 h 122866"/>
              <a:gd name="connsiteX2" fmla="*/ 0 w 109182"/>
              <a:gd name="connsiteY2" fmla="*/ 122830 h 1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" h="122866">
                <a:moveTo>
                  <a:pt x="109182" y="0"/>
                </a:moveTo>
                <a:cubicBezTo>
                  <a:pt x="100938" y="20611"/>
                  <a:pt x="78643" y="89941"/>
                  <a:pt x="54591" y="109182"/>
                </a:cubicBezTo>
                <a:cubicBezTo>
                  <a:pt x="35733" y="124269"/>
                  <a:pt x="19685" y="122830"/>
                  <a:pt x="0" y="12283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Freeform 364"/>
          <p:cNvSpPr/>
          <p:nvPr/>
        </p:nvSpPr>
        <p:spPr>
          <a:xfrm>
            <a:off x="2408831" y="3176450"/>
            <a:ext cx="54591" cy="102358"/>
          </a:xfrm>
          <a:custGeom>
            <a:avLst/>
            <a:gdLst>
              <a:gd name="connsiteX0" fmla="*/ 0 w 54591"/>
              <a:gd name="connsiteY0" fmla="*/ 0 h 136477"/>
              <a:gd name="connsiteX1" fmla="*/ 40943 w 54591"/>
              <a:gd name="connsiteY1" fmla="*/ 68238 h 136477"/>
              <a:gd name="connsiteX2" fmla="*/ 54591 w 54591"/>
              <a:gd name="connsiteY2" fmla="*/ 136477 h 1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1" h="136477">
                <a:moveTo>
                  <a:pt x="0" y="0"/>
                </a:moveTo>
                <a:cubicBezTo>
                  <a:pt x="13648" y="22746"/>
                  <a:pt x="34509" y="42504"/>
                  <a:pt x="40943" y="68238"/>
                </a:cubicBezTo>
                <a:cubicBezTo>
                  <a:pt x="64566" y="162727"/>
                  <a:pt x="-19850" y="62036"/>
                  <a:pt x="54591" y="13647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Freeform 365"/>
          <p:cNvSpPr/>
          <p:nvPr/>
        </p:nvSpPr>
        <p:spPr>
          <a:xfrm>
            <a:off x="2367887" y="348606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Freeform 366"/>
          <p:cNvSpPr/>
          <p:nvPr/>
        </p:nvSpPr>
        <p:spPr>
          <a:xfrm>
            <a:off x="2489800" y="3567949"/>
            <a:ext cx="0" cy="81887"/>
          </a:xfrm>
          <a:custGeom>
            <a:avLst/>
            <a:gdLst>
              <a:gd name="connsiteX0" fmla="*/ 0 w 0"/>
              <a:gd name="connsiteY0" fmla="*/ 0 h 109183"/>
              <a:gd name="connsiteX1" fmla="*/ 0 w 0"/>
              <a:gd name="connsiteY1" fmla="*/ 109183 h 1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183">
                <a:moveTo>
                  <a:pt x="0" y="0"/>
                </a:moveTo>
                <a:lnTo>
                  <a:pt x="0" y="109183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Freeform 367"/>
          <p:cNvSpPr/>
          <p:nvPr/>
        </p:nvSpPr>
        <p:spPr>
          <a:xfrm>
            <a:off x="2558956" y="3567949"/>
            <a:ext cx="81887" cy="61415"/>
          </a:xfrm>
          <a:custGeom>
            <a:avLst/>
            <a:gdLst>
              <a:gd name="connsiteX0" fmla="*/ 81887 w 81887"/>
              <a:gd name="connsiteY0" fmla="*/ 0 h 81887"/>
              <a:gd name="connsiteX1" fmla="*/ 0 w 81887"/>
              <a:gd name="connsiteY1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7" h="81887">
                <a:moveTo>
                  <a:pt x="81887" y="0"/>
                </a:moveTo>
                <a:cubicBezTo>
                  <a:pt x="20941" y="76182"/>
                  <a:pt x="53350" y="55212"/>
                  <a:pt x="0" y="8188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 rot="16200000">
            <a:off x="2545954" y="3452967"/>
            <a:ext cx="57150" cy="4571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TextBox 372"/>
          <p:cNvSpPr txBox="1"/>
          <p:nvPr/>
        </p:nvSpPr>
        <p:spPr>
          <a:xfrm>
            <a:off x="673176" y="3893389"/>
            <a:ext cx="2242553" cy="3385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reated cell wall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Freeform 203"/>
          <p:cNvSpPr/>
          <p:nvPr/>
        </p:nvSpPr>
        <p:spPr>
          <a:xfrm>
            <a:off x="1607383" y="2419615"/>
            <a:ext cx="110938" cy="327812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1558479" y="2419615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Connector 205"/>
          <p:cNvCxnSpPr/>
          <p:nvPr/>
        </p:nvCxnSpPr>
        <p:spPr>
          <a:xfrm>
            <a:off x="1405720" y="1938768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1858847" y="2847113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1575021" y="2842762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1774408" y="1957236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0" name="Right Arrow 209"/>
          <p:cNvSpPr/>
          <p:nvPr/>
        </p:nvSpPr>
        <p:spPr>
          <a:xfrm rot="1298485">
            <a:off x="4596594" y="2985815"/>
            <a:ext cx="1174951" cy="24837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extBox 210"/>
          <p:cNvSpPr txBox="1"/>
          <p:nvPr/>
        </p:nvSpPr>
        <p:spPr>
          <a:xfrm>
            <a:off x="5717629" y="2388589"/>
            <a:ext cx="2242553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phase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717629" y="4432384"/>
            <a:ext cx="2242553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phase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3" name="Group 212"/>
          <p:cNvGrpSpPr/>
          <p:nvPr/>
        </p:nvGrpSpPr>
        <p:grpSpPr>
          <a:xfrm>
            <a:off x="6111808" y="2831791"/>
            <a:ext cx="1276086" cy="1398024"/>
            <a:chOff x="2144220" y="1924939"/>
            <a:chExt cx="1570173" cy="2078237"/>
          </a:xfrm>
        </p:grpSpPr>
        <p:pic>
          <p:nvPicPr>
            <p:cNvPr id="214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3072" b="76934"/>
            <a:stretch/>
          </p:blipFill>
          <p:spPr bwMode="auto">
            <a:xfrm>
              <a:off x="2257431" y="1924939"/>
              <a:ext cx="1456962" cy="528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" name="Rectangle 214"/>
            <p:cNvSpPr/>
            <p:nvPr/>
          </p:nvSpPr>
          <p:spPr>
            <a:xfrm>
              <a:off x="2144220" y="2453049"/>
              <a:ext cx="1027611" cy="2286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 rot="5400000">
              <a:off x="2681912" y="3228114"/>
              <a:ext cx="1435825" cy="11429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312023" y="2602037"/>
              <a:ext cx="1027611" cy="68322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8" name="Rounded Rectangle 217"/>
            <p:cNvSpPr/>
            <p:nvPr/>
          </p:nvSpPr>
          <p:spPr>
            <a:xfrm>
              <a:off x="2456164" y="2453049"/>
              <a:ext cx="1167949" cy="1550127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2456164" y="2986449"/>
              <a:ext cx="1167949" cy="45719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1" name="Freeform 240"/>
          <p:cNvSpPr/>
          <p:nvPr/>
        </p:nvSpPr>
        <p:spPr>
          <a:xfrm rot="16200000">
            <a:off x="6869659" y="3625187"/>
            <a:ext cx="145007" cy="9553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6753142" y="3655043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Freeform 242"/>
          <p:cNvSpPr/>
          <p:nvPr/>
        </p:nvSpPr>
        <p:spPr>
          <a:xfrm>
            <a:off x="6908959" y="3865711"/>
            <a:ext cx="80970" cy="228641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Freeform 243"/>
          <p:cNvSpPr/>
          <p:nvPr/>
        </p:nvSpPr>
        <p:spPr>
          <a:xfrm rot="16200000">
            <a:off x="6467169" y="3573157"/>
            <a:ext cx="31037" cy="163773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Freeform 244"/>
          <p:cNvSpPr/>
          <p:nvPr/>
        </p:nvSpPr>
        <p:spPr>
          <a:xfrm>
            <a:off x="6750873" y="3944227"/>
            <a:ext cx="81886" cy="71651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6639417" y="3918402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6791817" y="4032702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Freeform 249"/>
          <p:cNvSpPr/>
          <p:nvPr/>
        </p:nvSpPr>
        <p:spPr>
          <a:xfrm rot="16200000">
            <a:off x="6792323" y="3997486"/>
            <a:ext cx="145007" cy="9553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Freeform 250"/>
          <p:cNvSpPr/>
          <p:nvPr/>
        </p:nvSpPr>
        <p:spPr>
          <a:xfrm rot="5400000">
            <a:off x="6604380" y="4114208"/>
            <a:ext cx="61415" cy="95535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6482688" y="4100325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6828426" y="3808393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Freeform 253"/>
          <p:cNvSpPr/>
          <p:nvPr/>
        </p:nvSpPr>
        <p:spPr>
          <a:xfrm>
            <a:off x="6441298" y="3865712"/>
            <a:ext cx="45719" cy="180020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Freeform 254"/>
          <p:cNvSpPr/>
          <p:nvPr/>
        </p:nvSpPr>
        <p:spPr>
          <a:xfrm rot="16200000">
            <a:off x="6999212" y="4099094"/>
            <a:ext cx="31037" cy="163773"/>
          </a:xfrm>
          <a:custGeom>
            <a:avLst/>
            <a:gdLst>
              <a:gd name="connsiteX0" fmla="*/ 14088 w 41383"/>
              <a:gd name="connsiteY0" fmla="*/ 0 h 163773"/>
              <a:gd name="connsiteX1" fmla="*/ 440 w 41383"/>
              <a:gd name="connsiteY1" fmla="*/ 68239 h 163773"/>
              <a:gd name="connsiteX2" fmla="*/ 27735 w 41383"/>
              <a:gd name="connsiteY2" fmla="*/ 109182 h 163773"/>
              <a:gd name="connsiteX3" fmla="*/ 41383 w 41383"/>
              <a:gd name="connsiteY3" fmla="*/ 150125 h 163773"/>
              <a:gd name="connsiteX4" fmla="*/ 440 w 41383"/>
              <a:gd name="connsiteY4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3" h="163773">
                <a:moveTo>
                  <a:pt x="14088" y="0"/>
                </a:moveTo>
                <a:cubicBezTo>
                  <a:pt x="9539" y="22746"/>
                  <a:pt x="-2437" y="45221"/>
                  <a:pt x="440" y="68239"/>
                </a:cubicBezTo>
                <a:cubicBezTo>
                  <a:pt x="2474" y="84515"/>
                  <a:pt x="20400" y="94511"/>
                  <a:pt x="27735" y="109182"/>
                </a:cubicBezTo>
                <a:cubicBezTo>
                  <a:pt x="34169" y="122049"/>
                  <a:pt x="36834" y="136477"/>
                  <a:pt x="41383" y="150125"/>
                </a:cubicBezTo>
                <a:lnTo>
                  <a:pt x="440" y="16377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reeform 255"/>
          <p:cNvSpPr/>
          <p:nvPr/>
        </p:nvSpPr>
        <p:spPr>
          <a:xfrm>
            <a:off x="7234672" y="3683426"/>
            <a:ext cx="80529" cy="170974"/>
          </a:xfrm>
          <a:custGeom>
            <a:avLst/>
            <a:gdLst>
              <a:gd name="connsiteX0" fmla="*/ 81886 w 81886"/>
              <a:gd name="connsiteY0" fmla="*/ 0 h 95535"/>
              <a:gd name="connsiteX1" fmla="*/ 0 w 81886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6" h="95535">
                <a:moveTo>
                  <a:pt x="81886" y="0"/>
                </a:moveTo>
                <a:cubicBezTo>
                  <a:pt x="19257" y="78287"/>
                  <a:pt x="47892" y="47641"/>
                  <a:pt x="0" y="95535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7121859" y="3657600"/>
            <a:ext cx="45719" cy="61651"/>
          </a:xfrm>
          <a:prstGeom prst="ellipse">
            <a:avLst/>
          </a:prstGeom>
          <a:solidFill>
            <a:srgbClr val="FF0066"/>
          </a:solidFill>
          <a:ln w="31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Freeform 257"/>
          <p:cNvSpPr/>
          <p:nvPr/>
        </p:nvSpPr>
        <p:spPr>
          <a:xfrm>
            <a:off x="6529764" y="3829051"/>
            <a:ext cx="81887" cy="61415"/>
          </a:xfrm>
          <a:custGeom>
            <a:avLst/>
            <a:gdLst>
              <a:gd name="connsiteX0" fmla="*/ 81887 w 81887"/>
              <a:gd name="connsiteY0" fmla="*/ 0 h 81887"/>
              <a:gd name="connsiteX1" fmla="*/ 0 w 81887"/>
              <a:gd name="connsiteY1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7" h="81887">
                <a:moveTo>
                  <a:pt x="81887" y="0"/>
                </a:moveTo>
                <a:cubicBezTo>
                  <a:pt x="20941" y="76182"/>
                  <a:pt x="53350" y="55212"/>
                  <a:pt x="0" y="8188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 rot="16200000">
            <a:off x="6782802" y="3813475"/>
            <a:ext cx="57150" cy="4571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Freeform 259"/>
          <p:cNvSpPr/>
          <p:nvPr/>
        </p:nvSpPr>
        <p:spPr>
          <a:xfrm>
            <a:off x="6606434" y="3624544"/>
            <a:ext cx="109182" cy="92150"/>
          </a:xfrm>
          <a:custGeom>
            <a:avLst/>
            <a:gdLst>
              <a:gd name="connsiteX0" fmla="*/ 109182 w 109182"/>
              <a:gd name="connsiteY0" fmla="*/ 0 h 122866"/>
              <a:gd name="connsiteX1" fmla="*/ 54591 w 109182"/>
              <a:gd name="connsiteY1" fmla="*/ 109182 h 122866"/>
              <a:gd name="connsiteX2" fmla="*/ 0 w 109182"/>
              <a:gd name="connsiteY2" fmla="*/ 122830 h 1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" h="122866">
                <a:moveTo>
                  <a:pt x="109182" y="0"/>
                </a:moveTo>
                <a:cubicBezTo>
                  <a:pt x="100938" y="20611"/>
                  <a:pt x="78643" y="89941"/>
                  <a:pt x="54591" y="109182"/>
                </a:cubicBezTo>
                <a:cubicBezTo>
                  <a:pt x="35733" y="124269"/>
                  <a:pt x="19685" y="122830"/>
                  <a:pt x="0" y="12283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6641691" y="4107916"/>
            <a:ext cx="76200" cy="3428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Freeform 261"/>
          <p:cNvSpPr/>
          <p:nvPr/>
        </p:nvSpPr>
        <p:spPr>
          <a:xfrm>
            <a:off x="7016088" y="3714750"/>
            <a:ext cx="109182" cy="92150"/>
          </a:xfrm>
          <a:custGeom>
            <a:avLst/>
            <a:gdLst>
              <a:gd name="connsiteX0" fmla="*/ 109182 w 109182"/>
              <a:gd name="connsiteY0" fmla="*/ 0 h 122866"/>
              <a:gd name="connsiteX1" fmla="*/ 54591 w 109182"/>
              <a:gd name="connsiteY1" fmla="*/ 109182 h 122866"/>
              <a:gd name="connsiteX2" fmla="*/ 0 w 109182"/>
              <a:gd name="connsiteY2" fmla="*/ 122830 h 1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" h="122866">
                <a:moveTo>
                  <a:pt x="109182" y="0"/>
                </a:moveTo>
                <a:cubicBezTo>
                  <a:pt x="100938" y="20611"/>
                  <a:pt x="78643" y="89941"/>
                  <a:pt x="54591" y="109182"/>
                </a:cubicBezTo>
                <a:cubicBezTo>
                  <a:pt x="35733" y="124269"/>
                  <a:pt x="19685" y="122830"/>
                  <a:pt x="0" y="12283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reeform 262"/>
          <p:cNvSpPr/>
          <p:nvPr/>
        </p:nvSpPr>
        <p:spPr>
          <a:xfrm>
            <a:off x="6919417" y="3674420"/>
            <a:ext cx="54591" cy="102358"/>
          </a:xfrm>
          <a:custGeom>
            <a:avLst/>
            <a:gdLst>
              <a:gd name="connsiteX0" fmla="*/ 0 w 54591"/>
              <a:gd name="connsiteY0" fmla="*/ 0 h 136477"/>
              <a:gd name="connsiteX1" fmla="*/ 40943 w 54591"/>
              <a:gd name="connsiteY1" fmla="*/ 68238 h 136477"/>
              <a:gd name="connsiteX2" fmla="*/ 54591 w 54591"/>
              <a:gd name="connsiteY2" fmla="*/ 136477 h 1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1" h="136477">
                <a:moveTo>
                  <a:pt x="0" y="0"/>
                </a:moveTo>
                <a:cubicBezTo>
                  <a:pt x="13648" y="22746"/>
                  <a:pt x="34509" y="42504"/>
                  <a:pt x="40943" y="68238"/>
                </a:cubicBezTo>
                <a:cubicBezTo>
                  <a:pt x="64566" y="162727"/>
                  <a:pt x="-19850" y="62036"/>
                  <a:pt x="54591" y="13647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reeform 263"/>
          <p:cNvSpPr/>
          <p:nvPr/>
        </p:nvSpPr>
        <p:spPr>
          <a:xfrm>
            <a:off x="6878473" y="401879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reeform 264"/>
          <p:cNvSpPr/>
          <p:nvPr/>
        </p:nvSpPr>
        <p:spPr>
          <a:xfrm>
            <a:off x="7069542" y="4100677"/>
            <a:ext cx="81887" cy="61415"/>
          </a:xfrm>
          <a:custGeom>
            <a:avLst/>
            <a:gdLst>
              <a:gd name="connsiteX0" fmla="*/ 81887 w 81887"/>
              <a:gd name="connsiteY0" fmla="*/ 0 h 81887"/>
              <a:gd name="connsiteX1" fmla="*/ 0 w 81887"/>
              <a:gd name="connsiteY1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7" h="81887">
                <a:moveTo>
                  <a:pt x="81887" y="0"/>
                </a:moveTo>
                <a:cubicBezTo>
                  <a:pt x="20941" y="76182"/>
                  <a:pt x="53350" y="55212"/>
                  <a:pt x="0" y="8188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 rot="16200000">
            <a:off x="7056540" y="3985695"/>
            <a:ext cx="57150" cy="4571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Freeform 266"/>
          <p:cNvSpPr/>
          <p:nvPr/>
        </p:nvSpPr>
        <p:spPr>
          <a:xfrm>
            <a:off x="6935558" y="3739399"/>
            <a:ext cx="0" cy="81887"/>
          </a:xfrm>
          <a:custGeom>
            <a:avLst/>
            <a:gdLst>
              <a:gd name="connsiteX0" fmla="*/ 0 w 0"/>
              <a:gd name="connsiteY0" fmla="*/ 0 h 109183"/>
              <a:gd name="connsiteX1" fmla="*/ 0 w 0"/>
              <a:gd name="connsiteY1" fmla="*/ 109183 h 1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183">
                <a:moveTo>
                  <a:pt x="0" y="0"/>
                </a:moveTo>
                <a:lnTo>
                  <a:pt x="0" y="109183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Freeform 267"/>
          <p:cNvSpPr/>
          <p:nvPr/>
        </p:nvSpPr>
        <p:spPr>
          <a:xfrm>
            <a:off x="6705600" y="3847782"/>
            <a:ext cx="122830" cy="10256"/>
          </a:xfrm>
          <a:custGeom>
            <a:avLst/>
            <a:gdLst>
              <a:gd name="connsiteX0" fmla="*/ 0 w 122830"/>
              <a:gd name="connsiteY0" fmla="*/ 0 h 13675"/>
              <a:gd name="connsiteX1" fmla="*/ 122830 w 122830"/>
              <a:gd name="connsiteY1" fmla="*/ 13648 h 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30" h="13675">
                <a:moveTo>
                  <a:pt x="0" y="0"/>
                </a:moveTo>
                <a:cubicBezTo>
                  <a:pt x="104542" y="14935"/>
                  <a:pt x="63367" y="13648"/>
                  <a:pt x="122830" y="13648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Freeform 268"/>
          <p:cNvSpPr/>
          <p:nvPr/>
        </p:nvSpPr>
        <p:spPr>
          <a:xfrm>
            <a:off x="7004713" y="3767635"/>
            <a:ext cx="81887" cy="61415"/>
          </a:xfrm>
          <a:custGeom>
            <a:avLst/>
            <a:gdLst>
              <a:gd name="connsiteX0" fmla="*/ 81887 w 81887"/>
              <a:gd name="connsiteY0" fmla="*/ 0 h 81887"/>
              <a:gd name="connsiteX1" fmla="*/ 0 w 81887"/>
              <a:gd name="connsiteY1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7" h="81887">
                <a:moveTo>
                  <a:pt x="81887" y="0"/>
                </a:moveTo>
                <a:cubicBezTo>
                  <a:pt x="20941" y="76182"/>
                  <a:pt x="53350" y="55212"/>
                  <a:pt x="0" y="8188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Freeform 276"/>
          <p:cNvSpPr/>
          <p:nvPr/>
        </p:nvSpPr>
        <p:spPr>
          <a:xfrm>
            <a:off x="7192370" y="4104544"/>
            <a:ext cx="122830" cy="10256"/>
          </a:xfrm>
          <a:custGeom>
            <a:avLst/>
            <a:gdLst>
              <a:gd name="connsiteX0" fmla="*/ 0 w 122830"/>
              <a:gd name="connsiteY0" fmla="*/ 0 h 13675"/>
              <a:gd name="connsiteX1" fmla="*/ 122830 w 122830"/>
              <a:gd name="connsiteY1" fmla="*/ 13648 h 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30" h="13675">
                <a:moveTo>
                  <a:pt x="0" y="0"/>
                </a:moveTo>
                <a:cubicBezTo>
                  <a:pt x="104542" y="14935"/>
                  <a:pt x="63367" y="13648"/>
                  <a:pt x="122830" y="13648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reeform 277"/>
          <p:cNvSpPr/>
          <p:nvPr/>
        </p:nvSpPr>
        <p:spPr>
          <a:xfrm>
            <a:off x="7201182" y="3918043"/>
            <a:ext cx="27583" cy="81887"/>
          </a:xfrm>
          <a:custGeom>
            <a:avLst/>
            <a:gdLst>
              <a:gd name="connsiteX0" fmla="*/ 0 w 27583"/>
              <a:gd name="connsiteY0" fmla="*/ 0 h 109182"/>
              <a:gd name="connsiteX1" fmla="*/ 27295 w 27583"/>
              <a:gd name="connsiteY1" fmla="*/ 109182 h 1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83" h="109182">
                <a:moveTo>
                  <a:pt x="0" y="0"/>
                </a:moveTo>
                <a:cubicBezTo>
                  <a:pt x="32364" y="80910"/>
                  <a:pt x="27295" y="43740"/>
                  <a:pt x="27295" y="10918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Freeform 279"/>
          <p:cNvSpPr/>
          <p:nvPr/>
        </p:nvSpPr>
        <p:spPr>
          <a:xfrm>
            <a:off x="6400800" y="3796549"/>
            <a:ext cx="0" cy="81887"/>
          </a:xfrm>
          <a:custGeom>
            <a:avLst/>
            <a:gdLst>
              <a:gd name="connsiteX0" fmla="*/ 0 w 0"/>
              <a:gd name="connsiteY0" fmla="*/ 0 h 109183"/>
              <a:gd name="connsiteX1" fmla="*/ 0 w 0"/>
              <a:gd name="connsiteY1" fmla="*/ 109183 h 1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183">
                <a:moveTo>
                  <a:pt x="0" y="0"/>
                </a:moveTo>
                <a:lnTo>
                  <a:pt x="0" y="109183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Freeform 287"/>
          <p:cNvSpPr/>
          <p:nvPr/>
        </p:nvSpPr>
        <p:spPr>
          <a:xfrm>
            <a:off x="6469956" y="3796549"/>
            <a:ext cx="81887" cy="61415"/>
          </a:xfrm>
          <a:custGeom>
            <a:avLst/>
            <a:gdLst>
              <a:gd name="connsiteX0" fmla="*/ 81887 w 81887"/>
              <a:gd name="connsiteY0" fmla="*/ 0 h 81887"/>
              <a:gd name="connsiteX1" fmla="*/ 0 w 81887"/>
              <a:gd name="connsiteY1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87" h="81887">
                <a:moveTo>
                  <a:pt x="81887" y="0"/>
                </a:moveTo>
                <a:cubicBezTo>
                  <a:pt x="20941" y="76182"/>
                  <a:pt x="53350" y="55212"/>
                  <a:pt x="0" y="8188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 rot="16200000">
            <a:off x="6456954" y="3681567"/>
            <a:ext cx="57150" cy="45719"/>
          </a:xfrm>
          <a:prstGeom prst="ellips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3" name="Straight Connector 322"/>
          <p:cNvCxnSpPr/>
          <p:nvPr/>
        </p:nvCxnSpPr>
        <p:spPr>
          <a:xfrm>
            <a:off x="6358538" y="1489710"/>
            <a:ext cx="9144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6510938" y="1489709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6556789" y="1619363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6815738" y="1489709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>
            <a:off x="6878572" y="1485900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>
            <a:off x="7120538" y="1489710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>
            <a:off x="6587138" y="1489710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>
            <a:endCxn id="393" idx="16"/>
          </p:cNvCxnSpPr>
          <p:nvPr/>
        </p:nvCxnSpPr>
        <p:spPr>
          <a:xfrm>
            <a:off x="6725890" y="1489709"/>
            <a:ext cx="28856" cy="450947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6878290" y="1489710"/>
            <a:ext cx="0" cy="312695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7030690" y="1489709"/>
            <a:ext cx="0" cy="442073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4" name="Freeform 383"/>
          <p:cNvSpPr/>
          <p:nvPr/>
        </p:nvSpPr>
        <p:spPr>
          <a:xfrm>
            <a:off x="6357417" y="1946910"/>
            <a:ext cx="138104" cy="315780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Freeform 384"/>
          <p:cNvSpPr/>
          <p:nvPr/>
        </p:nvSpPr>
        <p:spPr>
          <a:xfrm>
            <a:off x="6515370" y="1946910"/>
            <a:ext cx="45719" cy="315780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Freeform 385"/>
          <p:cNvSpPr/>
          <p:nvPr/>
        </p:nvSpPr>
        <p:spPr>
          <a:xfrm>
            <a:off x="6610082" y="1946910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Freeform 386"/>
          <p:cNvSpPr/>
          <p:nvPr/>
        </p:nvSpPr>
        <p:spPr>
          <a:xfrm>
            <a:off x="6713578" y="1946910"/>
            <a:ext cx="110938" cy="327812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Freeform 387"/>
          <p:cNvSpPr/>
          <p:nvPr/>
        </p:nvSpPr>
        <p:spPr>
          <a:xfrm>
            <a:off x="6824516" y="1946910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Freeform 388"/>
          <p:cNvSpPr/>
          <p:nvPr/>
        </p:nvSpPr>
        <p:spPr>
          <a:xfrm>
            <a:off x="6879626" y="1946909"/>
            <a:ext cx="125104" cy="343990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Freeform 389"/>
          <p:cNvSpPr/>
          <p:nvPr/>
        </p:nvSpPr>
        <p:spPr>
          <a:xfrm>
            <a:off x="7004730" y="1946910"/>
            <a:ext cx="55110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Freeform 390"/>
          <p:cNvSpPr/>
          <p:nvPr/>
        </p:nvSpPr>
        <p:spPr>
          <a:xfrm>
            <a:off x="7046016" y="1946910"/>
            <a:ext cx="192985" cy="378725"/>
          </a:xfrm>
          <a:custGeom>
            <a:avLst/>
            <a:gdLst>
              <a:gd name="connsiteX0" fmla="*/ 27295 w 55110"/>
              <a:gd name="connsiteY0" fmla="*/ 0 h 504967"/>
              <a:gd name="connsiteX1" fmla="*/ 27295 w 55110"/>
              <a:gd name="connsiteY1" fmla="*/ 136478 h 504967"/>
              <a:gd name="connsiteX2" fmla="*/ 0 w 55110"/>
              <a:gd name="connsiteY2" fmla="*/ 218364 h 504967"/>
              <a:gd name="connsiteX3" fmla="*/ 13647 w 55110"/>
              <a:gd name="connsiteY3" fmla="*/ 313899 h 504967"/>
              <a:gd name="connsiteX4" fmla="*/ 54591 w 55110"/>
              <a:gd name="connsiteY4" fmla="*/ 354842 h 504967"/>
              <a:gd name="connsiteX5" fmla="*/ 27295 w 55110"/>
              <a:gd name="connsiteY5" fmla="*/ 491320 h 504967"/>
              <a:gd name="connsiteX6" fmla="*/ 13647 w 55110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10" h="504967">
                <a:moveTo>
                  <a:pt x="27295" y="0"/>
                </a:moveTo>
                <a:cubicBezTo>
                  <a:pt x="42693" y="76988"/>
                  <a:pt x="48292" y="59490"/>
                  <a:pt x="27295" y="136478"/>
                </a:cubicBezTo>
                <a:cubicBezTo>
                  <a:pt x="19725" y="164236"/>
                  <a:pt x="0" y="218364"/>
                  <a:pt x="0" y="218364"/>
                </a:cubicBezTo>
                <a:cubicBezTo>
                  <a:pt x="4549" y="250209"/>
                  <a:pt x="1700" y="284031"/>
                  <a:pt x="13647" y="313899"/>
                </a:cubicBezTo>
                <a:cubicBezTo>
                  <a:pt x="20815" y="331819"/>
                  <a:pt x="50806" y="335916"/>
                  <a:pt x="54591" y="354842"/>
                </a:cubicBezTo>
                <a:cubicBezTo>
                  <a:pt x="58183" y="372804"/>
                  <a:pt x="42495" y="460920"/>
                  <a:pt x="27295" y="491320"/>
                </a:cubicBezTo>
                <a:cubicBezTo>
                  <a:pt x="24418" y="497074"/>
                  <a:pt x="18196" y="500418"/>
                  <a:pt x="13647" y="5049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Freeform 392"/>
          <p:cNvSpPr/>
          <p:nvPr/>
        </p:nvSpPr>
        <p:spPr>
          <a:xfrm>
            <a:off x="6389287" y="1646057"/>
            <a:ext cx="517734" cy="571451"/>
          </a:xfrm>
          <a:custGeom>
            <a:avLst/>
            <a:gdLst>
              <a:gd name="connsiteX0" fmla="*/ 13648 w 232012"/>
              <a:gd name="connsiteY0" fmla="*/ 0 h 2197290"/>
              <a:gd name="connsiteX1" fmla="*/ 81887 w 232012"/>
              <a:gd name="connsiteY1" fmla="*/ 13648 h 2197290"/>
              <a:gd name="connsiteX2" fmla="*/ 95534 w 232012"/>
              <a:gd name="connsiteY2" fmla="*/ 54592 h 2197290"/>
              <a:gd name="connsiteX3" fmla="*/ 136478 w 232012"/>
              <a:gd name="connsiteY3" fmla="*/ 136478 h 2197290"/>
              <a:gd name="connsiteX4" fmla="*/ 81887 w 232012"/>
              <a:gd name="connsiteY4" fmla="*/ 191069 h 2197290"/>
              <a:gd name="connsiteX5" fmla="*/ 13648 w 232012"/>
              <a:gd name="connsiteY5" fmla="*/ 313899 h 2197290"/>
              <a:gd name="connsiteX6" fmla="*/ 109182 w 232012"/>
              <a:gd name="connsiteY6" fmla="*/ 450377 h 2197290"/>
              <a:gd name="connsiteX7" fmla="*/ 122830 w 232012"/>
              <a:gd name="connsiteY7" fmla="*/ 491320 h 2197290"/>
              <a:gd name="connsiteX8" fmla="*/ 81887 w 232012"/>
              <a:gd name="connsiteY8" fmla="*/ 532263 h 2197290"/>
              <a:gd name="connsiteX9" fmla="*/ 40943 w 232012"/>
              <a:gd name="connsiteY9" fmla="*/ 545911 h 2197290"/>
              <a:gd name="connsiteX10" fmla="*/ 0 w 232012"/>
              <a:gd name="connsiteY10" fmla="*/ 627797 h 2197290"/>
              <a:gd name="connsiteX11" fmla="*/ 40943 w 232012"/>
              <a:gd name="connsiteY11" fmla="*/ 709684 h 2197290"/>
              <a:gd name="connsiteX12" fmla="*/ 122830 w 232012"/>
              <a:gd name="connsiteY12" fmla="*/ 764275 h 2197290"/>
              <a:gd name="connsiteX13" fmla="*/ 109182 w 232012"/>
              <a:gd name="connsiteY13" fmla="*/ 805218 h 2197290"/>
              <a:gd name="connsiteX14" fmla="*/ 54591 w 232012"/>
              <a:gd name="connsiteY14" fmla="*/ 887105 h 2197290"/>
              <a:gd name="connsiteX15" fmla="*/ 68239 w 232012"/>
              <a:gd name="connsiteY15" fmla="*/ 1023583 h 2197290"/>
              <a:gd name="connsiteX16" fmla="*/ 163773 w 232012"/>
              <a:gd name="connsiteY16" fmla="*/ 1132765 h 2197290"/>
              <a:gd name="connsiteX17" fmla="*/ 150126 w 232012"/>
              <a:gd name="connsiteY17" fmla="*/ 1187356 h 2197290"/>
              <a:gd name="connsiteX18" fmla="*/ 191069 w 232012"/>
              <a:gd name="connsiteY18" fmla="*/ 1310186 h 2197290"/>
              <a:gd name="connsiteX19" fmla="*/ 232012 w 232012"/>
              <a:gd name="connsiteY19" fmla="*/ 1446663 h 2197290"/>
              <a:gd name="connsiteX20" fmla="*/ 218364 w 232012"/>
              <a:gd name="connsiteY20" fmla="*/ 1569493 h 2197290"/>
              <a:gd name="connsiteX21" fmla="*/ 177421 w 232012"/>
              <a:gd name="connsiteY21" fmla="*/ 1583141 h 2197290"/>
              <a:gd name="connsiteX22" fmla="*/ 109182 w 232012"/>
              <a:gd name="connsiteY22" fmla="*/ 1665027 h 2197290"/>
              <a:gd name="connsiteX23" fmla="*/ 68239 w 232012"/>
              <a:gd name="connsiteY23" fmla="*/ 1705971 h 2197290"/>
              <a:gd name="connsiteX24" fmla="*/ 40943 w 232012"/>
              <a:gd name="connsiteY24" fmla="*/ 1774209 h 2197290"/>
              <a:gd name="connsiteX25" fmla="*/ 54591 w 232012"/>
              <a:gd name="connsiteY25" fmla="*/ 1828800 h 2197290"/>
              <a:gd name="connsiteX26" fmla="*/ 81887 w 232012"/>
              <a:gd name="connsiteY26" fmla="*/ 1910687 h 2197290"/>
              <a:gd name="connsiteX27" fmla="*/ 95534 w 232012"/>
              <a:gd name="connsiteY27" fmla="*/ 1951630 h 2197290"/>
              <a:gd name="connsiteX28" fmla="*/ 136478 w 232012"/>
              <a:gd name="connsiteY28" fmla="*/ 1992574 h 2197290"/>
              <a:gd name="connsiteX29" fmla="*/ 95534 w 232012"/>
              <a:gd name="connsiteY29" fmla="*/ 2060812 h 2197290"/>
              <a:gd name="connsiteX30" fmla="*/ 81887 w 232012"/>
              <a:gd name="connsiteY30" fmla="*/ 2101756 h 2197290"/>
              <a:gd name="connsiteX31" fmla="*/ 95534 w 232012"/>
              <a:gd name="connsiteY31" fmla="*/ 2197290 h 21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2012" h="2197290">
                <a:moveTo>
                  <a:pt x="13648" y="0"/>
                </a:moveTo>
                <a:cubicBezTo>
                  <a:pt x="36394" y="4549"/>
                  <a:pt x="62586" y="781"/>
                  <a:pt x="81887" y="13648"/>
                </a:cubicBezTo>
                <a:cubicBezTo>
                  <a:pt x="93857" y="21628"/>
                  <a:pt x="89100" y="41725"/>
                  <a:pt x="95534" y="54592"/>
                </a:cubicBezTo>
                <a:cubicBezTo>
                  <a:pt x="148452" y="160429"/>
                  <a:pt x="102170" y="33557"/>
                  <a:pt x="136478" y="136478"/>
                </a:cubicBezTo>
                <a:cubicBezTo>
                  <a:pt x="100083" y="245660"/>
                  <a:pt x="154675" y="118280"/>
                  <a:pt x="81887" y="191069"/>
                </a:cubicBezTo>
                <a:cubicBezTo>
                  <a:pt x="34959" y="237997"/>
                  <a:pt x="30810" y="262414"/>
                  <a:pt x="13648" y="313899"/>
                </a:cubicBezTo>
                <a:cubicBezTo>
                  <a:pt x="32334" y="338814"/>
                  <a:pt x="102461" y="430214"/>
                  <a:pt x="109182" y="450377"/>
                </a:cubicBezTo>
                <a:lnTo>
                  <a:pt x="122830" y="491320"/>
                </a:lnTo>
                <a:cubicBezTo>
                  <a:pt x="109182" y="504968"/>
                  <a:pt x="97946" y="521557"/>
                  <a:pt x="81887" y="532263"/>
                </a:cubicBezTo>
                <a:cubicBezTo>
                  <a:pt x="69917" y="540243"/>
                  <a:pt x="52177" y="536924"/>
                  <a:pt x="40943" y="545911"/>
                </a:cubicBezTo>
                <a:cubicBezTo>
                  <a:pt x="16893" y="565151"/>
                  <a:pt x="8990" y="600826"/>
                  <a:pt x="0" y="627797"/>
                </a:cubicBezTo>
                <a:cubicBezTo>
                  <a:pt x="9735" y="657002"/>
                  <a:pt x="16043" y="687897"/>
                  <a:pt x="40943" y="709684"/>
                </a:cubicBezTo>
                <a:cubicBezTo>
                  <a:pt x="65631" y="731286"/>
                  <a:pt x="122830" y="764275"/>
                  <a:pt x="122830" y="764275"/>
                </a:cubicBezTo>
                <a:cubicBezTo>
                  <a:pt x="118281" y="777923"/>
                  <a:pt x="116168" y="792642"/>
                  <a:pt x="109182" y="805218"/>
                </a:cubicBezTo>
                <a:cubicBezTo>
                  <a:pt x="93250" y="833895"/>
                  <a:pt x="54591" y="887105"/>
                  <a:pt x="54591" y="887105"/>
                </a:cubicBezTo>
                <a:cubicBezTo>
                  <a:pt x="59140" y="932598"/>
                  <a:pt x="54602" y="979945"/>
                  <a:pt x="68239" y="1023583"/>
                </a:cubicBezTo>
                <a:cubicBezTo>
                  <a:pt x="89189" y="1090623"/>
                  <a:pt x="116905" y="1101519"/>
                  <a:pt x="163773" y="1132765"/>
                </a:cubicBezTo>
                <a:cubicBezTo>
                  <a:pt x="159224" y="1150962"/>
                  <a:pt x="150126" y="1168599"/>
                  <a:pt x="150126" y="1187356"/>
                </a:cubicBezTo>
                <a:cubicBezTo>
                  <a:pt x="150126" y="1252930"/>
                  <a:pt x="168867" y="1254682"/>
                  <a:pt x="191069" y="1310186"/>
                </a:cubicBezTo>
                <a:cubicBezTo>
                  <a:pt x="213218" y="1365559"/>
                  <a:pt x="218607" y="1393044"/>
                  <a:pt x="232012" y="1446663"/>
                </a:cubicBezTo>
                <a:cubicBezTo>
                  <a:pt x="227463" y="1487606"/>
                  <a:pt x="233664" y="1531244"/>
                  <a:pt x="218364" y="1569493"/>
                </a:cubicBezTo>
                <a:cubicBezTo>
                  <a:pt x="213021" y="1582850"/>
                  <a:pt x="189391" y="1575161"/>
                  <a:pt x="177421" y="1583141"/>
                </a:cubicBezTo>
                <a:cubicBezTo>
                  <a:pt x="132568" y="1613043"/>
                  <a:pt x="140651" y="1627265"/>
                  <a:pt x="109182" y="1665027"/>
                </a:cubicBezTo>
                <a:cubicBezTo>
                  <a:pt x="96826" y="1679854"/>
                  <a:pt x="81887" y="1692323"/>
                  <a:pt x="68239" y="1705971"/>
                </a:cubicBezTo>
                <a:cubicBezTo>
                  <a:pt x="59140" y="1728717"/>
                  <a:pt x="43648" y="1749861"/>
                  <a:pt x="40943" y="1774209"/>
                </a:cubicBezTo>
                <a:cubicBezTo>
                  <a:pt x="38872" y="1792851"/>
                  <a:pt x="49201" y="1810834"/>
                  <a:pt x="54591" y="1828800"/>
                </a:cubicBezTo>
                <a:cubicBezTo>
                  <a:pt x="62859" y="1856359"/>
                  <a:pt x="72789" y="1883391"/>
                  <a:pt x="81887" y="1910687"/>
                </a:cubicBezTo>
                <a:cubicBezTo>
                  <a:pt x="86436" y="1924335"/>
                  <a:pt x="85362" y="1941458"/>
                  <a:pt x="95534" y="1951630"/>
                </a:cubicBezTo>
                <a:lnTo>
                  <a:pt x="136478" y="1992574"/>
                </a:lnTo>
                <a:cubicBezTo>
                  <a:pt x="162523" y="2070706"/>
                  <a:pt x="154560" y="2001786"/>
                  <a:pt x="95534" y="2060812"/>
                </a:cubicBezTo>
                <a:cubicBezTo>
                  <a:pt x="85361" y="2070985"/>
                  <a:pt x="86436" y="2088108"/>
                  <a:pt x="81887" y="2101756"/>
                </a:cubicBezTo>
                <a:cubicBezTo>
                  <a:pt x="96282" y="2188129"/>
                  <a:pt x="95534" y="2155970"/>
                  <a:pt x="95534" y="2197290"/>
                </a:cubicBez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7" name="Straight Connector 396"/>
          <p:cNvCxnSpPr/>
          <p:nvPr/>
        </p:nvCxnSpPr>
        <p:spPr>
          <a:xfrm>
            <a:off x="6964065" y="1490933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6680239" y="1486583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6172200" y="1525535"/>
            <a:ext cx="0" cy="293857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7391400" y="1525534"/>
            <a:ext cx="0" cy="383924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2" name="Flowchart: Process 401"/>
          <p:cNvSpPr/>
          <p:nvPr/>
        </p:nvSpPr>
        <p:spPr>
          <a:xfrm>
            <a:off x="3243123" y="2721713"/>
            <a:ext cx="1333814" cy="128477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rot="18926036">
            <a:off x="4524199" y="2225578"/>
            <a:ext cx="1174951" cy="24837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TextBox 403"/>
          <p:cNvSpPr txBox="1"/>
          <p:nvPr/>
        </p:nvSpPr>
        <p:spPr>
          <a:xfrm>
            <a:off x="3295668" y="2371530"/>
            <a:ext cx="1228725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6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1" grpId="0" animBg="1"/>
      <p:bldP spid="212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7" grpId="0" animBg="1"/>
      <p:bldP spid="278" grpId="0" animBg="1"/>
      <p:bldP spid="280" grpId="0" animBg="1"/>
      <p:bldP spid="288" grpId="0" animBg="1"/>
      <p:bldP spid="296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3" grpId="0" animBg="1"/>
      <p:bldP spid="402" grpId="0" animBg="1"/>
      <p:bldP spid="403" grpId="0" animBg="1"/>
      <p:bldP spid="40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1: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Introductory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Background Information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Initial Findings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2: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Wheat Straw Alkali Extract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b="1" dirty="0" smtClean="0"/>
              <a:t>Gas Produced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Electrode Fouling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3: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Measuring </a:t>
            </a:r>
            <a:r>
              <a:rPr lang="en-US" dirty="0" err="1" smtClean="0"/>
              <a:t>Phenolics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Removing </a:t>
            </a:r>
            <a:r>
              <a:rPr lang="en-US" dirty="0" err="1" smtClean="0"/>
              <a:t>Phenolics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00529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Using a Hoffaman Apparatus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152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Ideation: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Building on initial experiment</a:t>
            </a:r>
          </a:p>
          <a:p>
            <a:pPr marL="1371600" lvl="2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More precise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Hoffaman Apparatus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/>
              <a:t>Execution: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Power Supply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Electrodes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/>
              <a:t>Hoffaman </a:t>
            </a:r>
            <a:r>
              <a:rPr lang="en" dirty="0" smtClean="0"/>
              <a:t>Apparatus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</a:pPr>
            <a:r>
              <a:rPr lang="en" dirty="0" smtClean="0"/>
              <a:t>Voltmeter</a:t>
            </a:r>
            <a:endParaRPr lang="en" dirty="0"/>
          </a:p>
        </p:txBody>
      </p:sp>
      <p:pic>
        <p:nvPicPr>
          <p:cNvPr id="205" name="Shape 2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57525" y="1725425"/>
            <a:ext cx="2973725" cy="2675125"/>
          </a:xfrm>
          <a:prstGeom prst="rect">
            <a:avLst/>
          </a:prstGeom>
        </p:spPr>
      </p:pic>
      <p:sp>
        <p:nvSpPr>
          <p:cNvPr id="206" name="Shape 20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9" y="0"/>
            <a:ext cx="6902841" cy="515582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063284"/>
              </p:ext>
            </p:extLst>
          </p:nvPr>
        </p:nvGraphicFramePr>
        <p:xfrm>
          <a:off x="228600" y="133350"/>
          <a:ext cx="8534400" cy="490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7239000" y="1733550"/>
            <a:ext cx="1447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86600" y="2076450"/>
            <a:ext cx="1752600" cy="5715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62800" y="2647950"/>
            <a:ext cx="1143000" cy="5715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88306" y="3219450"/>
            <a:ext cx="685800" cy="266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6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786761"/>
              </p:ext>
            </p:extLst>
          </p:nvPr>
        </p:nvGraphicFramePr>
        <p:xfrm>
          <a:off x="228600" y="133349"/>
          <a:ext cx="8534400" cy="490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19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603029"/>
              </p:ext>
            </p:extLst>
          </p:nvPr>
        </p:nvGraphicFramePr>
        <p:xfrm>
          <a:off x="76200" y="209550"/>
          <a:ext cx="8610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0"/>
            <a:ext cx="8229600" cy="464008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86949502"/>
              </p:ext>
            </p:extLst>
          </p:nvPr>
        </p:nvGraphicFramePr>
        <p:xfrm>
          <a:off x="76200" y="209550"/>
          <a:ext cx="86106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7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from Gas Production Experiments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WSAE had significant non-O2 producing reactions occurring at the anode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Are the non-O2 producing reactions at the anode correlated with anodic fouling?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77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1: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Introductory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Background Information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Initial Findings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2: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Wheat Straw Alkali Extract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Gas Produced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b="1" dirty="0" smtClean="0"/>
              <a:t>Electrode Fouling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3: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Measuring </a:t>
            </a:r>
            <a:r>
              <a:rPr lang="en-US" dirty="0" err="1" smtClean="0"/>
              <a:t>Phenolics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Removing </a:t>
            </a:r>
            <a:r>
              <a:rPr lang="en-US" dirty="0" err="1" smtClean="0"/>
              <a:t>Phenolics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00529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85750"/>
            <a:ext cx="4429127" cy="771524"/>
          </a:xfrm>
        </p:spPr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1346598"/>
            <a:ext cx="8350251" cy="3130152"/>
          </a:xfrm>
        </p:spPr>
        <p:txBody>
          <a:bodyPr>
            <a:normAutofit/>
          </a:bodyPr>
          <a:lstStyle/>
          <a:p>
            <a:r>
              <a:rPr lang="en-US" sz="2400" dirty="0"/>
              <a:t>In the context of </a:t>
            </a:r>
            <a:r>
              <a:rPr lang="en-US" sz="2400" dirty="0" smtClean="0"/>
              <a:t>the </a:t>
            </a:r>
            <a:r>
              <a:rPr lang="en-US" sz="2400" dirty="0" err="1" smtClean="0"/>
              <a:t>Penner</a:t>
            </a:r>
            <a:r>
              <a:rPr lang="en-US" sz="2400" dirty="0" smtClean="0"/>
              <a:t> lab’s </a:t>
            </a:r>
            <a:r>
              <a:rPr lang="en-US" sz="2400" dirty="0" err="1"/>
              <a:t>biorefinery</a:t>
            </a:r>
            <a:r>
              <a:rPr lang="en-US" sz="2400" dirty="0"/>
              <a:t>-oriented research, the primary goal of ongoing electrochemical studies is to generate </a:t>
            </a:r>
            <a:r>
              <a:rPr lang="en-US" sz="2400" dirty="0" smtClean="0"/>
              <a:t>knowledge pertaining to the </a:t>
            </a:r>
            <a:r>
              <a:rPr lang="en-US" sz="2400" dirty="0"/>
              <a:t>chemistry </a:t>
            </a:r>
            <a:r>
              <a:rPr lang="en-US" sz="2400" dirty="0" smtClean="0"/>
              <a:t>of </a:t>
            </a:r>
            <a:r>
              <a:rPr lang="en-US" sz="2400" dirty="0"/>
              <a:t>anode fouling during electrolysis of lignocellulose-derived caustic liquors  and, thus, </a:t>
            </a:r>
            <a:r>
              <a:rPr lang="en-US" sz="2400" dirty="0" smtClean="0"/>
              <a:t>to contribute </a:t>
            </a:r>
            <a:r>
              <a:rPr lang="en-US" sz="2400" dirty="0"/>
              <a:t>to </a:t>
            </a:r>
            <a:r>
              <a:rPr lang="en-US" sz="2400" dirty="0" smtClean="0"/>
              <a:t>implementation of </a:t>
            </a:r>
            <a:r>
              <a:rPr lang="en-US" sz="2400" dirty="0"/>
              <a:t>membrane-assisted-electrolysis for alkali </a:t>
            </a:r>
            <a:r>
              <a:rPr lang="en-US" sz="2400" dirty="0" smtClean="0"/>
              <a:t>recycling during </a:t>
            </a:r>
            <a:r>
              <a:rPr lang="en-US" sz="2400" dirty="0"/>
              <a:t>bio-material </a:t>
            </a:r>
            <a:r>
              <a:rPr lang="en-US" sz="2400" dirty="0" smtClean="0"/>
              <a:t>processing.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49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401092"/>
              </p:ext>
            </p:extLst>
          </p:nvPr>
        </p:nvGraphicFramePr>
        <p:xfrm>
          <a:off x="152400" y="326424"/>
          <a:ext cx="8601076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716929"/>
              </p:ext>
            </p:extLst>
          </p:nvPr>
        </p:nvGraphicFramePr>
        <p:xfrm>
          <a:off x="76201" y="133350"/>
          <a:ext cx="8686800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052123"/>
              </p:ext>
            </p:extLst>
          </p:nvPr>
        </p:nvGraphicFramePr>
        <p:xfrm>
          <a:off x="76201" y="133350"/>
          <a:ext cx="8686800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18349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651296"/>
              </p:ext>
            </p:extLst>
          </p:nvPr>
        </p:nvGraphicFramePr>
        <p:xfrm>
          <a:off x="76201" y="133350"/>
          <a:ext cx="8686800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51371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from Fouling Experiments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8" indent="457200">
              <a:lnSpc>
                <a:spcPct val="150000"/>
              </a:lnSpc>
            </a:pPr>
            <a:r>
              <a:rPr lang="en-US" dirty="0" smtClean="0"/>
              <a:t>WSAE showed signs of fouling in two phases</a:t>
            </a:r>
          </a:p>
          <a:p>
            <a:pPr marL="631825" lvl="1" indent="-174625">
              <a:lnSpc>
                <a:spcPct val="150000"/>
              </a:lnSpc>
            </a:pPr>
            <a:r>
              <a:rPr lang="en-US" dirty="0" smtClean="0"/>
              <a:t>First phase takes place in the first 3 minutes with a dramatic jump in voltage</a:t>
            </a:r>
          </a:p>
          <a:p>
            <a:pPr marL="631825" lvl="1" indent="-174625">
              <a:lnSpc>
                <a:spcPct val="150000"/>
              </a:lnSpc>
            </a:pPr>
            <a:r>
              <a:rPr lang="en-US" dirty="0" smtClean="0"/>
              <a:t>Second phase shows a slow fouling over time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What components of WSAE are responsible for electrode fouling?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1: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Introductory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Background Information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Initial Findings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2: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Wheat Straw Alkali Extract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Gas Produced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Electrode Fouling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3: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b="1" dirty="0" smtClean="0"/>
              <a:t>Measuring </a:t>
            </a:r>
            <a:r>
              <a:rPr lang="en-US" b="1" dirty="0" err="1" smtClean="0"/>
              <a:t>Phenolics</a:t>
            </a:r>
            <a:endParaRPr lang="en-US" b="1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Removing </a:t>
            </a:r>
            <a:r>
              <a:rPr lang="en-US" dirty="0" err="1" smtClean="0"/>
              <a:t>Phenolics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00529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ustardseedmarket.com/wp-content/uploads/2013/08/wine-pou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76350"/>
            <a:ext cx="2287587" cy="311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</a:t>
            </a:r>
            <a:r>
              <a:rPr lang="en-US" dirty="0" err="1" smtClean="0"/>
              <a:t>Phenolics</a:t>
            </a:r>
            <a:r>
              <a:rPr lang="en-US" dirty="0" smtClean="0"/>
              <a:t> in Foods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114800" cy="3725680"/>
          </a:xfrm>
        </p:spPr>
        <p:txBody>
          <a:bodyPr>
            <a:normAutofit/>
          </a:bodyPr>
          <a:lstStyle/>
          <a:p>
            <a:pPr marL="1588" indent="455613"/>
            <a:r>
              <a:rPr lang="en-US" dirty="0" smtClean="0"/>
              <a:t>Natural antioxidant</a:t>
            </a:r>
          </a:p>
          <a:p>
            <a:pPr marL="458788" lvl="1" indent="227013"/>
            <a:r>
              <a:rPr lang="en-US" dirty="0" smtClean="0"/>
              <a:t>Primary antioxidant found in foods</a:t>
            </a:r>
          </a:p>
          <a:p>
            <a:pPr marL="1588" indent="455613"/>
            <a:r>
              <a:rPr lang="en-US" dirty="0" err="1" smtClean="0"/>
              <a:t>Mouthfeel</a:t>
            </a:r>
            <a:r>
              <a:rPr lang="en-US" dirty="0" smtClean="0"/>
              <a:t> and texture</a:t>
            </a:r>
          </a:p>
          <a:p>
            <a:pPr marL="684213" lvl="1" indent="-227013"/>
            <a:r>
              <a:rPr lang="en-US" dirty="0" smtClean="0"/>
              <a:t>In wines, </a:t>
            </a:r>
            <a:r>
              <a:rPr lang="en-US" dirty="0" err="1" smtClean="0"/>
              <a:t>phenolics</a:t>
            </a:r>
            <a:r>
              <a:rPr lang="en-US" dirty="0" smtClean="0"/>
              <a:t> influence the intensity and type of astringency</a:t>
            </a:r>
          </a:p>
          <a:p>
            <a:pPr marL="1588" indent="455613"/>
            <a:r>
              <a:rPr lang="en-US" dirty="0" smtClean="0"/>
              <a:t>Flavor</a:t>
            </a:r>
          </a:p>
          <a:p>
            <a:pPr marL="685800" lvl="1" indent="-228600"/>
            <a:r>
              <a:rPr lang="en-US" dirty="0" smtClean="0"/>
              <a:t>Raspberry Ketone is responsible for raspberry flavor</a:t>
            </a:r>
          </a:p>
          <a:p>
            <a:pPr marL="1588" lvl="1" indent="455613"/>
            <a:endParaRPr lang="en-US" dirty="0"/>
          </a:p>
          <a:p>
            <a:pPr marL="1588" lvl="1" indent="455613"/>
            <a:endParaRPr lang="en-US" dirty="0" smtClean="0"/>
          </a:p>
          <a:p>
            <a:pPr marL="458788" indent="-458788"/>
            <a:r>
              <a:rPr lang="en-US" dirty="0" smtClean="0"/>
              <a:t>Alkali lignin is a component of WSAE composed of a range of phenolic </a:t>
            </a:r>
            <a:r>
              <a:rPr lang="en-US" dirty="0" smtClean="0"/>
              <a:t>compounds</a:t>
            </a:r>
          </a:p>
          <a:p>
            <a:pPr marL="685800" lvl="1" indent="-228600"/>
            <a:r>
              <a:rPr lang="en-US" dirty="0" smtClean="0"/>
              <a:t>E/V~0.015-0.60 (</a:t>
            </a:r>
            <a:r>
              <a:rPr lang="en-US" dirty="0" err="1" smtClean="0"/>
              <a:t>Steenken</a:t>
            </a:r>
            <a:r>
              <a:rPr lang="en-US" dirty="0" smtClean="0"/>
              <a:t> and others, 1982)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 err="1" smtClean="0"/>
              <a:t>Phenolics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114800" cy="3725680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Folin-Ciocalteu</a:t>
            </a:r>
            <a:r>
              <a:rPr lang="en-US" dirty="0"/>
              <a:t> Reagent to assess the phenolic </a:t>
            </a:r>
            <a:r>
              <a:rPr lang="en-US" dirty="0" smtClean="0"/>
              <a:t>content</a:t>
            </a:r>
          </a:p>
          <a:p>
            <a:pPr marL="860425" lvl="1" indent="-403225"/>
            <a:r>
              <a:rPr lang="en-US" dirty="0" smtClean="0"/>
              <a:t>Commonly accepted measurement of total </a:t>
            </a:r>
            <a:r>
              <a:rPr lang="en-US" dirty="0" err="1" smtClean="0"/>
              <a:t>phenolics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gallic</a:t>
            </a:r>
            <a:r>
              <a:rPr lang="en-US" dirty="0"/>
              <a:t> acid equivalent </a:t>
            </a:r>
            <a:r>
              <a:rPr lang="en-US" dirty="0" smtClean="0"/>
              <a:t>(mg GAE/L)</a:t>
            </a:r>
          </a:p>
          <a:p>
            <a:pPr lvl="1"/>
            <a:r>
              <a:rPr lang="en" dirty="0"/>
              <a:t>Relatively easy to solublize</a:t>
            </a:r>
          </a:p>
          <a:p>
            <a:pPr lvl="1"/>
            <a:r>
              <a:rPr lang="en" dirty="0"/>
              <a:t>Medium absorptivity (Singleton, 1999)</a:t>
            </a:r>
          </a:p>
          <a:p>
            <a:pPr lvl="1"/>
            <a:r>
              <a:rPr lang="en" dirty="0"/>
              <a:t>Common measurement of phenolics</a:t>
            </a:r>
          </a:p>
          <a:p>
            <a:pPr lvl="1"/>
            <a:endParaRPr lang="en-US" dirty="0"/>
          </a:p>
        </p:txBody>
      </p:sp>
      <p:pic>
        <p:nvPicPr>
          <p:cNvPr id="4" name="Shape 25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181600" y="2647950"/>
            <a:ext cx="1952561" cy="16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573822"/>
              </p:ext>
            </p:extLst>
          </p:nvPr>
        </p:nvGraphicFramePr>
        <p:xfrm>
          <a:off x="152400" y="57150"/>
          <a:ext cx="8610600" cy="5069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Phenolic Content of Common Foods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Wine~2000 mg/L </a:t>
            </a:r>
            <a:r>
              <a:rPr lang="en-US" dirty="0"/>
              <a:t>(</a:t>
            </a:r>
            <a:r>
              <a:rPr lang="en-US" dirty="0" err="1" smtClean="0"/>
              <a:t>Caccetta</a:t>
            </a:r>
            <a:r>
              <a:rPr lang="en-US" dirty="0" smtClean="0"/>
              <a:t> and others, 2000)</a:t>
            </a:r>
            <a:endParaRPr lang="en-US" dirty="0" smtClean="0"/>
          </a:p>
          <a:p>
            <a:r>
              <a:rPr lang="en-US" dirty="0" smtClean="0"/>
              <a:t>White Wine~400 mg/L </a:t>
            </a:r>
            <a:r>
              <a:rPr lang="en-US" dirty="0" smtClean="0"/>
              <a:t>(Sato and others, 1996)</a:t>
            </a:r>
            <a:endParaRPr lang="en-US" dirty="0" smtClean="0"/>
          </a:p>
          <a:p>
            <a:r>
              <a:rPr lang="en-US" dirty="0" smtClean="0"/>
              <a:t>Blueberries~4,100 mg/g </a:t>
            </a:r>
            <a:r>
              <a:rPr lang="en-US" dirty="0"/>
              <a:t>(</a:t>
            </a:r>
            <a:r>
              <a:rPr lang="en-US" dirty="0" err="1" smtClean="0"/>
              <a:t>Zheng</a:t>
            </a:r>
            <a:r>
              <a:rPr lang="en-US" dirty="0" smtClean="0"/>
              <a:t> and others, 2003)</a:t>
            </a:r>
            <a:endParaRPr lang="en-US" dirty="0" smtClean="0"/>
          </a:p>
          <a:p>
            <a:r>
              <a:rPr lang="en-US" dirty="0" smtClean="0"/>
              <a:t>Cranberries~3,100 mg/g </a:t>
            </a:r>
            <a:r>
              <a:rPr lang="en-US" dirty="0"/>
              <a:t>(</a:t>
            </a:r>
            <a:r>
              <a:rPr lang="en-US" dirty="0" err="1"/>
              <a:t>Zheng</a:t>
            </a:r>
            <a:r>
              <a:rPr lang="en-US" dirty="0"/>
              <a:t> and others, 2003)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WSAE~850 mg/L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5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 smtClean="0"/>
              <a:t>Reltaively Long-Term </a:t>
            </a:r>
            <a:r>
              <a:rPr lang="en" dirty="0"/>
              <a:t>Research </a:t>
            </a:r>
            <a:r>
              <a:rPr lang="en" dirty="0" smtClean="0"/>
              <a:t>Goals</a:t>
            </a:r>
            <a:endParaRPr lang="en" dirty="0"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41910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rabicPeriod"/>
            </a:pPr>
            <a:r>
              <a:rPr lang="en" dirty="0" smtClean="0"/>
              <a:t>Fabricate laboratory-scale continuous </a:t>
            </a:r>
            <a:r>
              <a:rPr lang="en" dirty="0"/>
              <a:t>flow membrane-assisted electrolysis (MAE) </a:t>
            </a:r>
            <a:r>
              <a:rPr lang="en" dirty="0" smtClean="0"/>
              <a:t>apparatuses for electrochemical </a:t>
            </a:r>
            <a:r>
              <a:rPr lang="en" dirty="0" smtClean="0"/>
              <a:t>studies</a:t>
            </a:r>
          </a:p>
          <a:p>
            <a:pPr marL="457200" indent="-41910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rabicPeriod"/>
            </a:pPr>
            <a:endParaRPr lang="en" dirty="0"/>
          </a:p>
          <a:p>
            <a:pPr marL="457200" indent="-41910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rabicPeriod"/>
            </a:pPr>
            <a:r>
              <a:rPr lang="en" dirty="0" smtClean="0"/>
              <a:t>Generate fundamental knowledge of electrochemical processes dictating the efficiency of MAE applications with lignocellulose-dervied caustic liquors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054836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1: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Introductory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Background Information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Initial Findings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2: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Wheat Straw Alkali Extract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Gas Produced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Electrode Fouling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 3: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Measuring </a:t>
            </a:r>
            <a:r>
              <a:rPr lang="en-US" dirty="0" err="1" smtClean="0"/>
              <a:t>Phenolics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b="1" dirty="0" smtClean="0"/>
              <a:t>Removing </a:t>
            </a:r>
            <a:r>
              <a:rPr lang="en-US" b="1" dirty="0" err="1" smtClean="0"/>
              <a:t>Phenolics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000529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Phenolic Treatments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064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PVPP </a:t>
            </a:r>
            <a:r>
              <a:rPr lang="en" dirty="0"/>
              <a:t>is a common fining agent in wines</a:t>
            </a:r>
          </a:p>
          <a:p>
            <a:pPr lvl="0" rtl="0">
              <a:spcBef>
                <a:spcPts val="0"/>
              </a:spcBef>
              <a:buNone/>
            </a:pPr>
            <a:endParaRPr lang="en" dirty="0" smtClean="0"/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Why PVPP?</a:t>
            </a:r>
            <a:endParaRPr lang="en" dirty="0"/>
          </a:p>
          <a:p>
            <a:pPr lvl="1"/>
            <a:r>
              <a:rPr lang="en" dirty="0" smtClean="0"/>
              <a:t>Relatively </a:t>
            </a:r>
            <a:r>
              <a:rPr lang="en" dirty="0"/>
              <a:t>cheap</a:t>
            </a:r>
          </a:p>
          <a:p>
            <a:pPr lvl="1"/>
            <a:r>
              <a:rPr lang="en" dirty="0" smtClean="0"/>
              <a:t>Does </a:t>
            </a:r>
            <a:r>
              <a:rPr lang="en" dirty="0"/>
              <a:t>not affect pH</a:t>
            </a:r>
          </a:p>
          <a:p>
            <a:pPr lvl="1"/>
            <a:r>
              <a:rPr lang="en" dirty="0" smtClean="0"/>
              <a:t>Insoluble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73" name="Shape 2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67600" y="1760825"/>
            <a:ext cx="2933700" cy="2451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4" y="3710216"/>
            <a:ext cx="8334375" cy="74034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PVPP appears to form strong non-covalent associations with selected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polyphenolics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The structure depicted above is the hypothetical association between PVPP and the flavonoid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catechin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45270"/>
            <a:ext cx="8181975" cy="65484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Hypothetical PVPP-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Polyphenolic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Associations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930660"/>
            <a:ext cx="7619999" cy="2729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675" y="4700588"/>
            <a:ext cx="830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from:  Gopal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C. and Marti, J. (1999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“The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of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polyclar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pvpp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for preventive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remedial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treatment of wine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.” 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Australian </a:t>
            </a:r>
            <a:r>
              <a:rPr lang="en-US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Grapegrower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Winemaker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426a: 141–145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004094"/>
              </p:ext>
            </p:extLst>
          </p:nvPr>
        </p:nvGraphicFramePr>
        <p:xfrm>
          <a:off x="76200" y="5715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0" y="2495550"/>
            <a:ext cx="57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66%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2803327"/>
            <a:ext cx="57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67%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397650"/>
              </p:ext>
            </p:extLst>
          </p:nvPr>
        </p:nvGraphicFramePr>
        <p:xfrm>
          <a:off x="152400" y="57150"/>
          <a:ext cx="8458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71834" y="32575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*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539502"/>
              </p:ext>
            </p:extLst>
          </p:nvPr>
        </p:nvGraphicFramePr>
        <p:xfrm>
          <a:off x="152400" y="133350"/>
          <a:ext cx="8686799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1809750"/>
            <a:ext cx="57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78%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1885950"/>
            <a:ext cx="57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76%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409950"/>
            <a:ext cx="57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35%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from Phenolic Stripping Experiments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combination of pH and PVPP treatments can be used to remove many </a:t>
            </a:r>
            <a:r>
              <a:rPr lang="en-US" dirty="0" err="1" smtClean="0"/>
              <a:t>phenolics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How does the removal of </a:t>
            </a:r>
            <a:r>
              <a:rPr lang="en-US" dirty="0" err="1" smtClean="0"/>
              <a:t>phenolics</a:t>
            </a:r>
            <a:r>
              <a:rPr lang="en-US" dirty="0" smtClean="0"/>
              <a:t> affect anodic fouling?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Areas for continuing research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What is the fouling behavior of </a:t>
            </a:r>
            <a:r>
              <a:rPr lang="en" dirty="0" smtClean="0"/>
              <a:t>WSAE </a:t>
            </a:r>
            <a:r>
              <a:rPr lang="en" dirty="0"/>
              <a:t>electrolysis after phenolics have been </a:t>
            </a:r>
            <a:r>
              <a:rPr lang="en" dirty="0" smtClean="0"/>
              <a:t>stripped? Hydrogen production?</a:t>
            </a:r>
          </a:p>
          <a:p>
            <a:r>
              <a:rPr lang="en" dirty="0" smtClean="0"/>
              <a:t>Regeneration of electrodes ($40 each pair)</a:t>
            </a:r>
            <a:endParaRPr lang="en" dirty="0"/>
          </a:p>
          <a:p>
            <a:r>
              <a:rPr lang="en" dirty="0"/>
              <a:t>The efficiency of other fining agents such as activated carbon and gelatin</a:t>
            </a:r>
          </a:p>
          <a:p>
            <a:r>
              <a:rPr lang="en" dirty="0"/>
              <a:t>Deadsorbing lignin molecules from </a:t>
            </a:r>
            <a:r>
              <a:rPr lang="en" dirty="0" smtClean="0"/>
              <a:t>PVPP</a:t>
            </a:r>
          </a:p>
          <a:p>
            <a:r>
              <a:rPr lang="en" dirty="0" smtClean="0"/>
              <a:t>What are some non-oxygen producing competing reactions? Is there a place to commercialize this?</a:t>
            </a:r>
          </a:p>
          <a:p>
            <a:r>
              <a:rPr lang="en" dirty="0" smtClean="0"/>
              <a:t>Improvements in the experimental system</a:t>
            </a:r>
          </a:p>
          <a:p>
            <a:endParaRPr lang="en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03200" y="205978"/>
            <a:ext cx="8483600" cy="85725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 smtClean="0"/>
              <a:t>Relatively Short-Term </a:t>
            </a:r>
            <a:r>
              <a:rPr lang="en" dirty="0"/>
              <a:t>Research </a:t>
            </a:r>
            <a:r>
              <a:rPr lang="en" dirty="0" smtClean="0"/>
              <a:t>Objectives</a:t>
            </a:r>
            <a:endParaRPr lang="en" dirty="0"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419100"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rabicPeriod"/>
            </a:pPr>
            <a:r>
              <a:rPr lang="en-US" dirty="0" smtClean="0"/>
              <a:t>T</a:t>
            </a:r>
            <a:r>
              <a:rPr lang="en" dirty="0" smtClean="0"/>
              <a:t>o understand, at a rudimentary level, the basics of simple electrolytic systems</a:t>
            </a:r>
            <a:endParaRPr lang="en" dirty="0"/>
          </a:p>
          <a:p>
            <a:pPr marL="457200" indent="-419100"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rabicPeriod"/>
            </a:pPr>
            <a:r>
              <a:rPr lang="en" dirty="0" smtClean="0"/>
              <a:t>To characterize </a:t>
            </a:r>
            <a:r>
              <a:rPr lang="en" dirty="0"/>
              <a:t>the </a:t>
            </a:r>
            <a:r>
              <a:rPr lang="en" dirty="0" smtClean="0"/>
              <a:t>extent of anode fouling during electrolysis of wheat straw alakli extracts</a:t>
            </a:r>
          </a:p>
          <a:p>
            <a:pPr marL="457200" indent="-419100"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rabicPeriod"/>
            </a:pPr>
            <a:r>
              <a:rPr lang="en" dirty="0"/>
              <a:t>Lay groundwork for future research in alkali recovery</a:t>
            </a:r>
          </a:p>
          <a:p>
            <a:pPr marL="457200" indent="-419100">
              <a:buClr>
                <a:schemeClr val="dk1"/>
              </a:buClr>
              <a:buSzPct val="100000"/>
              <a:buFont typeface="Arial"/>
              <a:buAutoNum type="arabicPeriod"/>
            </a:pPr>
            <a:endParaRPr lang="en" dirty="0"/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1214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03200" y="205978"/>
            <a:ext cx="8483600" cy="85725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 smtClean="0"/>
              <a:t>Relatively Short-Term </a:t>
            </a:r>
            <a:r>
              <a:rPr lang="en" dirty="0"/>
              <a:t>Research </a:t>
            </a:r>
            <a:r>
              <a:rPr lang="en" dirty="0" smtClean="0"/>
              <a:t>Objectives</a:t>
            </a:r>
            <a:endParaRPr lang="en" dirty="0"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41910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rabicPeriod"/>
            </a:pPr>
            <a:r>
              <a:rPr lang="en-US" dirty="0" smtClean="0"/>
              <a:t>T</a:t>
            </a:r>
            <a:r>
              <a:rPr lang="en" dirty="0" smtClean="0"/>
              <a:t>o understand, at a rudimentary level, the basics of simple electrolytic </a:t>
            </a:r>
            <a:r>
              <a:rPr lang="en" dirty="0" smtClean="0"/>
              <a:t>systems</a:t>
            </a:r>
          </a:p>
          <a:p>
            <a:pPr marL="457200" indent="-41910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rabicPeriod"/>
            </a:pPr>
            <a:endParaRPr lang="en" dirty="0"/>
          </a:p>
          <a:p>
            <a:pPr marL="457200" indent="-41910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rabicPeriod"/>
            </a:pPr>
            <a:r>
              <a:rPr lang="en" dirty="0" smtClean="0"/>
              <a:t>To characterize </a:t>
            </a:r>
            <a:r>
              <a:rPr lang="en" dirty="0"/>
              <a:t>the </a:t>
            </a:r>
            <a:r>
              <a:rPr lang="en" dirty="0" smtClean="0"/>
              <a:t>extent of anode fouling during electrolysis of wheat straw alakli extracts</a:t>
            </a:r>
          </a:p>
          <a:p>
            <a:pPr marL="457200" indent="-41910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rabicPeriod"/>
            </a:pPr>
            <a:endParaRPr lang="en" dirty="0" smtClean="0"/>
          </a:p>
          <a:p>
            <a:pPr marL="457200" indent="-41910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00000"/>
              <a:buFont typeface="Arial"/>
              <a:buAutoNum type="arabicPeriod"/>
            </a:pPr>
            <a:r>
              <a:rPr lang="en" dirty="0" smtClean="0"/>
              <a:t>Lay </a:t>
            </a:r>
            <a:r>
              <a:rPr lang="en" dirty="0"/>
              <a:t>groundwork for future research in alkali recovery</a:t>
            </a:r>
          </a:p>
          <a:p>
            <a:pPr marL="457200" indent="-419100">
              <a:buClr>
                <a:schemeClr val="dk1"/>
              </a:buClr>
              <a:buSzPct val="100000"/>
              <a:buFont typeface="Arial"/>
              <a:buAutoNum type="arabicPeriod"/>
            </a:pPr>
            <a:endParaRPr lang="en" dirty="0"/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43973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Works Cited (Scholarly Articles)</a:t>
            </a:r>
            <a:endParaRPr dirty="0"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900" dirty="0" err="1"/>
              <a:t>Beaudry</a:t>
            </a:r>
            <a:r>
              <a:rPr lang="en-US" sz="900" dirty="0"/>
              <a:t> EG, Caro RF. Electrolysis of Weak Black Liquor and Bleach Effluent. 1996 Engineering Conference; September 16-19 1996; Chicago IL</a:t>
            </a:r>
            <a:r>
              <a:rPr lang="en-US" sz="900" dirty="0" smtClean="0"/>
              <a:t>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 err="1" smtClean="0"/>
              <a:t>Caccetta</a:t>
            </a:r>
            <a:r>
              <a:rPr lang="en-US" sz="900" dirty="0" smtClean="0"/>
              <a:t> </a:t>
            </a:r>
            <a:r>
              <a:rPr lang="en-US" sz="900" dirty="0"/>
              <a:t>RA, Croft KD, </a:t>
            </a:r>
            <a:r>
              <a:rPr lang="en-US" sz="900" dirty="0" err="1"/>
              <a:t>Beilin</a:t>
            </a:r>
            <a:r>
              <a:rPr lang="en-US" sz="900" dirty="0"/>
              <a:t> LJ, </a:t>
            </a:r>
            <a:r>
              <a:rPr lang="en-US" sz="900" dirty="0" err="1"/>
              <a:t>Puddey</a:t>
            </a:r>
            <a:r>
              <a:rPr lang="en-US" sz="900" dirty="0"/>
              <a:t> IB. 2000. Ingestion of Red Wine Significantly Increases Plasma Phenolic Acid Concentrations but Does Not Acutely Affect Ex Vivo Lipoprotein </a:t>
            </a:r>
            <a:r>
              <a:rPr lang="en-US" sz="900" dirty="0" err="1"/>
              <a:t>Oxidizability</a:t>
            </a:r>
            <a:r>
              <a:rPr lang="en-US" sz="900" dirty="0"/>
              <a:t>. Am J </a:t>
            </a:r>
            <a:r>
              <a:rPr lang="en-US" sz="900" dirty="0" err="1"/>
              <a:t>Clin</a:t>
            </a:r>
            <a:r>
              <a:rPr lang="en-US" sz="900" dirty="0"/>
              <a:t> </a:t>
            </a:r>
            <a:r>
              <a:rPr lang="en-US" sz="900" dirty="0" err="1"/>
              <a:t>Nutr</a:t>
            </a:r>
            <a:r>
              <a:rPr lang="en-US" sz="900" dirty="0"/>
              <a:t> 71:67-74.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900" dirty="0" err="1" smtClean="0"/>
              <a:t>Cloutier</a:t>
            </a:r>
            <a:r>
              <a:rPr lang="en-US" sz="900" dirty="0" smtClean="0"/>
              <a:t> </a:t>
            </a:r>
            <a:r>
              <a:rPr lang="en-US" sz="900" dirty="0"/>
              <a:t>JN, </a:t>
            </a:r>
            <a:r>
              <a:rPr lang="en-US" sz="900" dirty="0" err="1"/>
              <a:t>Azarniouch</a:t>
            </a:r>
            <a:r>
              <a:rPr lang="en-US" sz="900" dirty="0"/>
              <a:t> MK, </a:t>
            </a:r>
            <a:r>
              <a:rPr lang="en-US" sz="900" dirty="0" err="1"/>
              <a:t>Callender</a:t>
            </a:r>
            <a:r>
              <a:rPr lang="en-US" sz="900" dirty="0"/>
              <a:t> D. 1993. Electrolysis of Weak Black Liquor. Part 1: Laboratory Study. J Pulp Paper </a:t>
            </a:r>
            <a:r>
              <a:rPr lang="en-US" sz="900" dirty="0" err="1"/>
              <a:t>Sci</a:t>
            </a:r>
            <a:r>
              <a:rPr lang="en-US" sz="900" dirty="0"/>
              <a:t> 19:J244-8.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900" dirty="0" smtClean="0"/>
              <a:t>Chang </a:t>
            </a:r>
            <a:r>
              <a:rPr lang="en-US" sz="900" dirty="0"/>
              <a:t>JH. 2009. Modeling of an Electrochemical Cell. [MSc Thesis]. Toronto, Canada: University of Toronto. 117 p. Available from: </a:t>
            </a:r>
            <a:r>
              <a:rPr lang="en-US" sz="900" dirty="0">
                <a:hlinkClick r:id="rId3"/>
              </a:rPr>
              <a:t>https://</a:t>
            </a:r>
            <a:r>
              <a:rPr lang="en-US" sz="900" dirty="0" smtClean="0">
                <a:hlinkClick r:id="rId3"/>
              </a:rPr>
              <a:t>tspace.library.utoronto.ca/bitstream/1807/18247/6/Chang_JinHyun_200911_MASc_Thesis.pdf</a:t>
            </a:r>
            <a:endParaRPr lang="en-US" sz="900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900" dirty="0" err="1"/>
              <a:t>Ghatak</a:t>
            </a:r>
            <a:r>
              <a:rPr lang="en-US" sz="900" dirty="0"/>
              <a:t> HR. 2006. Electrolysis of Black Liquor for Hydrogen Production: Some Initial Findings. Intern  J Hydrogen Energy 31:934-8</a:t>
            </a:r>
            <a:r>
              <a:rPr lang="en-US" sz="900" dirty="0" smtClean="0"/>
              <a:t>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 err="1"/>
              <a:t>Ghatak</a:t>
            </a:r>
            <a:r>
              <a:rPr lang="en-US" sz="900" dirty="0"/>
              <a:t> HR. 2008. Spectroscopic Comparison of Lignin Separated by Electrolysis and Acid Precipitation of Wheat Straw Soda Black Liquor. Intern  J Hydrogen Energy 28:206-12</a:t>
            </a:r>
            <a:r>
              <a:rPr lang="en-US" sz="900" dirty="0" smtClean="0"/>
              <a:t>.</a:t>
            </a:r>
            <a:endParaRPr lang="en-US" sz="9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900" dirty="0" err="1" smtClean="0"/>
              <a:t>Naber</a:t>
            </a:r>
            <a:r>
              <a:rPr lang="en-US" sz="900" dirty="0" smtClean="0"/>
              <a:t> </a:t>
            </a:r>
            <a:r>
              <a:rPr lang="en-US" sz="900" dirty="0"/>
              <a:t>MR. 1980. Analysis of Experimental Variables for the Kolbe Electrolysis of Organic Acids to Hydrocarbons. [</a:t>
            </a:r>
            <a:r>
              <a:rPr lang="en-US" sz="900" dirty="0" smtClean="0"/>
              <a:t>BS </a:t>
            </a:r>
            <a:r>
              <a:rPr lang="en-US" sz="900" dirty="0"/>
              <a:t>Thesis]. Cambridge, MA: Massachusetts Institute of Technology. 62 p. Available from: </a:t>
            </a:r>
            <a:r>
              <a:rPr lang="en-US" sz="900" dirty="0">
                <a:hlinkClick r:id="rId4"/>
              </a:rPr>
              <a:t>http://</a:t>
            </a:r>
            <a:r>
              <a:rPr lang="en-US" sz="900" dirty="0" smtClean="0">
                <a:hlinkClick r:id="rId4"/>
              </a:rPr>
              <a:t>dspace.mit.edu/bitstream/handle/1721.1/68297/32114654.pdf?sequence=1</a:t>
            </a:r>
            <a:endParaRPr lang="en-US" sz="900" dirty="0" smtClean="0"/>
          </a:p>
          <a:p>
            <a:pPr marL="0" indent="0">
              <a:buNone/>
            </a:pPr>
            <a:endParaRPr lang="en" sz="900" u="sng" dirty="0" smtClean="0">
              <a:solidFill>
                <a:schemeClr val="hlink"/>
              </a:solidFill>
              <a:hlinkClick r:id="rId4"/>
            </a:endParaRPr>
          </a:p>
          <a:p>
            <a:pPr marL="0" indent="0">
              <a:buNone/>
            </a:pPr>
            <a:r>
              <a:rPr lang="en-US" sz="900" dirty="0"/>
              <a:t>Sato M, </a:t>
            </a:r>
            <a:r>
              <a:rPr lang="en-US" sz="900" dirty="0" err="1"/>
              <a:t>Ramarathnam</a:t>
            </a:r>
            <a:r>
              <a:rPr lang="en-US" sz="900" dirty="0"/>
              <a:t> N, Suzuki Y, Ohkubo T, Takeuchi M, Ochi H. 1996. Varietal Differences in the Phenolic Content and Superoxide Racial Scavenging Potential of Wines from Different Sources. J </a:t>
            </a:r>
            <a:r>
              <a:rPr lang="en-US" sz="900" dirty="0" err="1"/>
              <a:t>Agric</a:t>
            </a:r>
            <a:r>
              <a:rPr lang="en-US" sz="900" dirty="0"/>
              <a:t> Food </a:t>
            </a:r>
            <a:r>
              <a:rPr lang="en-US" sz="900" dirty="0" err="1"/>
              <a:t>Chem</a:t>
            </a:r>
            <a:r>
              <a:rPr lang="en-US" sz="900" dirty="0"/>
              <a:t> 44:37-41</a:t>
            </a:r>
            <a:r>
              <a:rPr lang="en-US" sz="900" dirty="0" smtClean="0"/>
              <a:t>.</a:t>
            </a:r>
            <a:endParaRPr lang="en" sz="900" u="sng" dirty="0">
              <a:solidFill>
                <a:schemeClr val="hlink"/>
              </a:solidFill>
              <a:hlinkClick r:id="rId4"/>
            </a:endParaRPr>
          </a:p>
          <a:p>
            <a:pPr marL="0" indent="0">
              <a:buNone/>
            </a:pPr>
            <a:endParaRPr lang="en" sz="900" u="sng" dirty="0">
              <a:solidFill>
                <a:schemeClr val="hlink"/>
              </a:solidFill>
              <a:hlinkClick r:id="rId4"/>
            </a:endParaRPr>
          </a:p>
          <a:p>
            <a:pPr>
              <a:buNone/>
            </a:pPr>
            <a:r>
              <a:rPr lang="en-US" sz="900" dirty="0" err="1"/>
              <a:t>Steenken</a:t>
            </a:r>
            <a:r>
              <a:rPr lang="en-US" sz="900" dirty="0"/>
              <a:t> S, </a:t>
            </a:r>
            <a:r>
              <a:rPr lang="en-US" sz="900" dirty="0" err="1"/>
              <a:t>Neta</a:t>
            </a:r>
            <a:r>
              <a:rPr lang="en-US" sz="900" dirty="0"/>
              <a:t> P. 1982. One-Electron Redox Potentials of Phenols. </a:t>
            </a:r>
            <a:r>
              <a:rPr lang="en-US" sz="900" dirty="0" err="1"/>
              <a:t>Hydroxy</a:t>
            </a:r>
            <a:r>
              <a:rPr lang="en-US" sz="900" dirty="0"/>
              <a:t>- </a:t>
            </a:r>
            <a:r>
              <a:rPr lang="en-US" sz="900" dirty="0" smtClean="0"/>
              <a:t>and Related </a:t>
            </a:r>
            <a:r>
              <a:rPr lang="en-US" sz="900" dirty="0"/>
              <a:t>Compounds of Biological Interest. J </a:t>
            </a:r>
            <a:r>
              <a:rPr lang="en-US" sz="900" dirty="0" err="1"/>
              <a:t>Phys</a:t>
            </a:r>
            <a:r>
              <a:rPr lang="en-US" sz="900" dirty="0"/>
              <a:t> </a:t>
            </a:r>
            <a:r>
              <a:rPr lang="en-US" sz="900" dirty="0" err="1"/>
              <a:t>Chem</a:t>
            </a:r>
            <a:r>
              <a:rPr lang="en-US" sz="900" dirty="0"/>
              <a:t> 86:3661-7</a:t>
            </a:r>
            <a:r>
              <a:rPr lang="en-US" sz="900" dirty="0" smtClean="0"/>
              <a:t>.</a:t>
            </a: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900" dirty="0" err="1"/>
              <a:t>Ulleberg</a:t>
            </a:r>
            <a:r>
              <a:rPr lang="en-US" sz="900" dirty="0"/>
              <a:t> O. 2003. Modeling of Advanced Alkaline </a:t>
            </a:r>
            <a:r>
              <a:rPr lang="en-US" sz="900" dirty="0" err="1"/>
              <a:t>Electrolyzers</a:t>
            </a:r>
            <a:r>
              <a:rPr lang="en-US" sz="900" dirty="0"/>
              <a:t>: A System Simulation Approach. Intern  J Hydrogen Energy 28:21-33</a:t>
            </a:r>
            <a:r>
              <a:rPr lang="en-US" sz="900" dirty="0" smtClean="0"/>
              <a:t>.</a:t>
            </a:r>
            <a:endParaRPr lang="en-US" sz="900" dirty="0"/>
          </a:p>
          <a:p>
            <a:pPr>
              <a:buNone/>
            </a:pPr>
            <a:endParaRPr lang="en-US" sz="900" dirty="0"/>
          </a:p>
          <a:p>
            <a:pPr>
              <a:buNone/>
            </a:pPr>
            <a:r>
              <a:rPr lang="en-US" sz="900" dirty="0" err="1"/>
              <a:t>Zheng</a:t>
            </a:r>
            <a:r>
              <a:rPr lang="en-US" sz="900" dirty="0"/>
              <a:t> W, Wang SY. 2003. Oxygen Radical Absorbing Capacity of </a:t>
            </a:r>
            <a:r>
              <a:rPr lang="en-US" sz="900" dirty="0" err="1"/>
              <a:t>Phenolics</a:t>
            </a:r>
            <a:r>
              <a:rPr lang="en-US" sz="900" dirty="0"/>
              <a:t> in Blueberries, Cranberries, Chokeberries and </a:t>
            </a:r>
            <a:r>
              <a:rPr lang="en-US" sz="900" dirty="0" err="1"/>
              <a:t>Lingonberries</a:t>
            </a:r>
            <a:r>
              <a:rPr lang="en-US" sz="900" dirty="0"/>
              <a:t>. J </a:t>
            </a:r>
            <a:r>
              <a:rPr lang="en-US" sz="900" dirty="0" err="1"/>
              <a:t>Agric</a:t>
            </a:r>
            <a:r>
              <a:rPr lang="en-US" sz="900" dirty="0"/>
              <a:t> Food </a:t>
            </a:r>
            <a:r>
              <a:rPr lang="en-US" sz="900" dirty="0" err="1"/>
              <a:t>Chem</a:t>
            </a:r>
            <a:r>
              <a:rPr lang="en-US" sz="900" dirty="0"/>
              <a:t> 51:502-9.</a:t>
            </a:r>
          </a:p>
          <a:p>
            <a:pPr>
              <a:buNone/>
            </a:pPr>
            <a:endParaRPr lang="en-US" sz="900" dirty="0"/>
          </a:p>
          <a:p>
            <a:pPr lvl="0" rtl="0">
              <a:spcBef>
                <a:spcPts val="0"/>
              </a:spcBef>
              <a:buNone/>
            </a:pPr>
            <a:endParaRPr lang="en" sz="900" u="sng" dirty="0">
              <a:solidFill>
                <a:schemeClr val="hlink"/>
              </a:solidFill>
              <a:hlinkClick r:id="rId4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Works </a:t>
            </a:r>
            <a:r>
              <a:rPr lang="en" dirty="0" smtClean="0"/>
              <a:t>Cited (Websites)</a:t>
            </a:r>
            <a:endParaRPr lang="en" dirty="0"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i="1" dirty="0"/>
              <a:t>Electrolysis: Obtaining hydrogen from water: The Basis for a Solar-Hydrogen Economy</a:t>
            </a:r>
            <a:r>
              <a:rPr lang="en-US" dirty="0"/>
              <a:t>. (</a:t>
            </a:r>
            <a:r>
              <a:rPr lang="en-US" dirty="0" err="1"/>
              <a:t>n.d.</a:t>
            </a:r>
            <a:r>
              <a:rPr lang="en-US" dirty="0"/>
              <a:t>). Retrieved from New Mexico Solar Energy Association website: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www.nmsea.org/Curriculum/7_12/electrolysis/electrolysis.htm</a:t>
            </a:r>
            <a:endParaRPr lang="en-US" i="1" dirty="0" smtClean="0"/>
          </a:p>
          <a:p>
            <a:pPr lvl="0">
              <a:buNone/>
            </a:pPr>
            <a:r>
              <a:rPr lang="en-US" i="1" dirty="0"/>
              <a:t>Electrolysis of sodium hydroxide and sulfuric acid</a:t>
            </a:r>
            <a:r>
              <a:rPr lang="en-US" dirty="0"/>
              <a:t>. (</a:t>
            </a:r>
            <a:r>
              <a:rPr lang="en-US" dirty="0" err="1"/>
              <a:t>n.d.</a:t>
            </a:r>
            <a:r>
              <a:rPr lang="en-US" dirty="0"/>
              <a:t>). Retrieved from British Broadcasting Corporation website: </a:t>
            </a:r>
            <a:r>
              <a:rPr lang="en-US" dirty="0">
                <a:hlinkClick r:id="rId4"/>
              </a:rPr>
              <a:t>http://www.bbc.co.uk/schools/gcsebitesize/science/triple_ocr_gateway/chemistry_out_there/electrolysis/revision/2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0">
              <a:buNone/>
            </a:pPr>
            <a:r>
              <a:rPr lang="en-US" i="1" dirty="0" smtClean="0"/>
              <a:t>Electrolysis </a:t>
            </a:r>
            <a:r>
              <a:rPr lang="en-US" i="1" dirty="0"/>
              <a:t>of Water Experiment</a:t>
            </a:r>
            <a:r>
              <a:rPr lang="en-US" dirty="0"/>
              <a:t>. (</a:t>
            </a:r>
            <a:r>
              <a:rPr lang="en-US" dirty="0" err="1"/>
              <a:t>n.d.</a:t>
            </a:r>
            <a:r>
              <a:rPr lang="en-US" dirty="0"/>
              <a:t>). Retrieved from Education.com website: </a:t>
            </a:r>
            <a:r>
              <a:rPr lang="en-US" dirty="0">
                <a:hlinkClick r:id="rId5"/>
              </a:rPr>
              <a:t>http://www.education.com/science-fair/article/water-electrolysis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Have </a:t>
            </a:r>
            <a:r>
              <a:rPr lang="en-US" i="1" dirty="0"/>
              <a:t>You Got the Power?</a:t>
            </a:r>
            <a:r>
              <a:rPr lang="en-US" dirty="0"/>
              <a:t> (</a:t>
            </a:r>
            <a:r>
              <a:rPr lang="en-US" dirty="0" err="1"/>
              <a:t>n.d.</a:t>
            </a:r>
            <a:r>
              <a:rPr lang="en-US" dirty="0"/>
              <a:t>). Retrieved from National Supercomputing Center for Energy and the Environment website: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emandpplabs.nscee.edu/cool/temporary/doors/toolbox/batteries.htm</a:t>
            </a:r>
            <a:r>
              <a:rPr lang="en-US" dirty="0" smtClean="0"/>
              <a:t/>
            </a:r>
            <a:br>
              <a:rPr lang="en-US" dirty="0" smtClean="0"/>
            </a:b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Electrolysis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2238815" y="4557211"/>
            <a:ext cx="4343400" cy="44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1400" dirty="0"/>
              <a:t>Image from </a:t>
            </a:r>
            <a:r>
              <a:rPr lang="en-US" sz="1400" dirty="0"/>
              <a:t>New Mexico Solar Energy Association</a:t>
            </a:r>
            <a:endParaRPr lang="en" sz="1400" dirty="0"/>
          </a:p>
        </p:txBody>
      </p:sp>
      <p:pic>
        <p:nvPicPr>
          <p:cNvPr id="55" name="Shape 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79712" y="1568787"/>
            <a:ext cx="3984574" cy="29884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400552"/>
            <a:ext cx="7620000" cy="4798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Schematic diagram of two-compartment electrochemical cell for membrane-assisted electrolysis (adapted from Hobbs </a:t>
            </a:r>
            <a:r>
              <a:rPr lang="en-US" sz="2000" i="1" dirty="0"/>
              <a:t>et al</a:t>
            </a:r>
            <a:r>
              <a:rPr lang="en-US" sz="2000" dirty="0"/>
              <a:t>, 1999)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914400"/>
            <a:ext cx="457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2800" y="857250"/>
            <a:ext cx="457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914400"/>
            <a:ext cx="152400" cy="24003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24200" y="742950"/>
            <a:ext cx="0" cy="457200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24200" y="3257550"/>
            <a:ext cx="0" cy="457200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96000" y="742950"/>
            <a:ext cx="0" cy="457200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172200" y="3257550"/>
            <a:ext cx="0" cy="457200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31723" y="1714502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Cathode</a:t>
            </a:r>
          </a:p>
          <a:p>
            <a:pPr algn="ctr"/>
            <a:r>
              <a:rPr lang="en-US" dirty="0"/>
              <a:t>(-)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021" y="1714502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anode</a:t>
            </a:r>
          </a:p>
          <a:p>
            <a:pPr algn="ctr"/>
            <a:r>
              <a:rPr lang="en-US" dirty="0"/>
              <a:t>(+)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9203" y="228602"/>
            <a:ext cx="3352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Hydroxide depleted (neutralized) </a:t>
            </a:r>
            <a:r>
              <a:rPr lang="en-US" dirty="0" smtClean="0"/>
              <a:t> alkali processing liquor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76710" y="201054"/>
            <a:ext cx="289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Hydroxide enriched (caustic) </a:t>
            </a:r>
          </a:p>
          <a:p>
            <a:pPr algn="ctr"/>
            <a:r>
              <a:rPr lang="en-US" dirty="0"/>
              <a:t>process water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84906" y="3771900"/>
            <a:ext cx="293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raw alkali processing liquor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7510" y="549473"/>
            <a:ext cx="2133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Ion selective membrane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1356" y="1828800"/>
            <a:ext cx="60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91000" y="1956874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29156" y="1828800"/>
            <a:ext cx="60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5400" y="3780651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 water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38400" y="234315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4OH</a:t>
            </a:r>
            <a:r>
              <a:rPr lang="en-US" sz="1600" baseline="30000" dirty="0"/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4600" y="1428752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</a:t>
            </a:r>
            <a:r>
              <a:rPr lang="en-US" sz="1600" baseline="-25000" dirty="0"/>
              <a:t>2</a:t>
            </a:r>
            <a:r>
              <a:rPr lang="en-US" sz="1600" dirty="0"/>
              <a:t>(g)</a:t>
            </a:r>
          </a:p>
          <a:p>
            <a:pPr algn="ctr"/>
            <a:r>
              <a:rPr lang="en-US" sz="1600" dirty="0"/>
              <a:t>+</a:t>
            </a:r>
          </a:p>
          <a:p>
            <a:pPr algn="ctr"/>
            <a:r>
              <a:rPr lang="en-US" sz="1600" dirty="0"/>
              <a:t>2H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209800" y="2171702"/>
            <a:ext cx="304800" cy="2010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209800" y="1837551"/>
            <a:ext cx="304800" cy="2769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72200" y="22860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2H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705600" y="2114550"/>
            <a:ext cx="381000" cy="2148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629400" y="1828802"/>
            <a:ext cx="457200" cy="2231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43600" y="1485902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</a:t>
            </a:r>
            <a:r>
              <a:rPr lang="en-US" sz="1600" baseline="-25000" dirty="0"/>
              <a:t>2</a:t>
            </a:r>
            <a:r>
              <a:rPr lang="en-US" sz="1600" dirty="0"/>
              <a:t>(g)</a:t>
            </a:r>
          </a:p>
          <a:p>
            <a:pPr algn="ctr"/>
            <a:r>
              <a:rPr lang="en-US" sz="1600" dirty="0"/>
              <a:t>+</a:t>
            </a:r>
          </a:p>
          <a:p>
            <a:pPr algn="ctr"/>
            <a:r>
              <a:rPr lang="en-US" sz="1600" dirty="0"/>
              <a:t>2OH</a:t>
            </a:r>
            <a:r>
              <a:rPr lang="en-US" sz="1600" baseline="30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713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What is Anodic Fouling?</a:t>
            </a:r>
            <a:endParaRPr lang="en"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181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 smtClean="0"/>
              <a:t>Fouling is the degredation in efficency of an electrode</a:t>
            </a:r>
          </a:p>
          <a:p>
            <a:pPr marL="860425" lvl="1" indent="-41910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00000"/>
            </a:pPr>
            <a:r>
              <a:rPr lang="en" dirty="0" smtClean="0"/>
              <a:t>Generally through deposition of material on electode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26" name="Picture 2" descr="http://www.aa1car.com/library/fouled_sparkpl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75436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654</TotalTime>
  <Words>2299</Words>
  <Application>Microsoft Office PowerPoint</Application>
  <PresentationFormat>On-screen Show (16:9)</PresentationFormat>
  <Paragraphs>459</Paragraphs>
  <Slides>61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Composite</vt:lpstr>
      <vt:lpstr>Final Undergraduate Research Report</vt:lpstr>
      <vt:lpstr>Agenda</vt:lpstr>
      <vt:lpstr>Conceptual Biorefinery</vt:lpstr>
      <vt:lpstr>The Big Picture</vt:lpstr>
      <vt:lpstr>Reltaively Long-Term Research Goals</vt:lpstr>
      <vt:lpstr>Relatively Short-Term Research Objectives</vt:lpstr>
      <vt:lpstr>Electrolysis</vt:lpstr>
      <vt:lpstr>PowerPoint Presentation</vt:lpstr>
      <vt:lpstr>What is Anodic Fouling?</vt:lpstr>
      <vt:lpstr>How do we approach a research problem?</vt:lpstr>
      <vt:lpstr>Special Considerations for “Science Fair Experiment”</vt:lpstr>
      <vt:lpstr>Special Considerations for WSAE Electrolysis</vt:lpstr>
      <vt:lpstr>Agenda</vt:lpstr>
      <vt:lpstr>Electrical Terms</vt:lpstr>
      <vt:lpstr>Understanding Reduction Potential</vt:lpstr>
      <vt:lpstr>Cathodic Reactions in Water</vt:lpstr>
      <vt:lpstr>Anodic Reactions in Water</vt:lpstr>
      <vt:lpstr>Autoionization of Water</vt:lpstr>
      <vt:lpstr>Electrolysis of H2O</vt:lpstr>
      <vt:lpstr>Why Do Electrolytes Help?</vt:lpstr>
      <vt:lpstr>PowerPoint Presentation</vt:lpstr>
      <vt:lpstr>Why Do Electrolytes Help?</vt:lpstr>
      <vt:lpstr>Agenda</vt:lpstr>
      <vt:lpstr>Learning the Fundamentals</vt:lpstr>
      <vt:lpstr>PowerPoint Presentation</vt:lpstr>
      <vt:lpstr>Ideal and Assumptions?</vt:lpstr>
      <vt:lpstr>Initial Findings</vt:lpstr>
      <vt:lpstr>Agenda</vt:lpstr>
      <vt:lpstr>PowerPoint Presentation</vt:lpstr>
      <vt:lpstr>PowerPoint Presentation</vt:lpstr>
      <vt:lpstr>Agenda</vt:lpstr>
      <vt:lpstr>Using a Hoffaman Apparatus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from Gas Production Experiments</vt:lpstr>
      <vt:lpstr>Agenda</vt:lpstr>
      <vt:lpstr>PowerPoint Presentation</vt:lpstr>
      <vt:lpstr>PowerPoint Presentation</vt:lpstr>
      <vt:lpstr>PowerPoint Presentation</vt:lpstr>
      <vt:lpstr>PowerPoint Presentation</vt:lpstr>
      <vt:lpstr>Conclusions from Fouling Experiments</vt:lpstr>
      <vt:lpstr>Agenda</vt:lpstr>
      <vt:lpstr>The Role of Phenolics in Foods</vt:lpstr>
      <vt:lpstr>Measuring Phenolics</vt:lpstr>
      <vt:lpstr>PowerPoint Presentation</vt:lpstr>
      <vt:lpstr>Phenolic Content of Common Foods</vt:lpstr>
      <vt:lpstr>Agenda</vt:lpstr>
      <vt:lpstr>Phenolic Treatments</vt:lpstr>
      <vt:lpstr>Hypothetical PVPP-Polyphenolic Associations </vt:lpstr>
      <vt:lpstr>PowerPoint Presentation</vt:lpstr>
      <vt:lpstr>PowerPoint Presentation</vt:lpstr>
      <vt:lpstr>PowerPoint Presentation</vt:lpstr>
      <vt:lpstr>Conclusions from Phenolic Stripping Experiments</vt:lpstr>
      <vt:lpstr>Areas for continuing research</vt:lpstr>
      <vt:lpstr>Relatively Short-Term Research Objectives</vt:lpstr>
      <vt:lpstr>Questions?</vt:lpstr>
      <vt:lpstr>Works Cited (Scholarly Articles)</vt:lpstr>
      <vt:lpstr>Works Cited (Websites)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Undergraduate Research Report</dc:title>
  <dc:creator>Dulaney, Anthony David - ONID</dc:creator>
  <cp:lastModifiedBy>Dulaney, Anthony David - ONID</cp:lastModifiedBy>
  <cp:revision>57</cp:revision>
  <dcterms:modified xsi:type="dcterms:W3CDTF">2014-05-30T16:24:35Z</dcterms:modified>
</cp:coreProperties>
</file>