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74" r:id="rId12"/>
    <p:sldId id="275" r:id="rId13"/>
    <p:sldId id="269" r:id="rId14"/>
    <p:sldId id="270" r:id="rId15"/>
    <p:sldId id="271" r:id="rId16"/>
    <p:sldId id="272" r:id="rId17"/>
    <p:sldId id="276" r:id="rId18"/>
    <p:sldId id="280" r:id="rId19"/>
    <p:sldId id="277" r:id="rId20"/>
    <p:sldId id="278" r:id="rId21"/>
    <p:sldId id="279" r:id="rId22"/>
    <p:sldId id="282" r:id="rId23"/>
    <p:sldId id="281" r:id="rId24"/>
    <p:sldId id="285" r:id="rId25"/>
    <p:sldId id="287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ACF"/>
    <a:srgbClr val="D0005E"/>
    <a:srgbClr val="BE0260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1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\Documents\@@SCHOOL\@THESIS\FIGURES\R&amp;D\ZZ_IMPORTANT%20FIGURES\7_16_12\NEW%207_18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\Documents\@@SCHOOL\@THESIS\FIGURES\R&amp;D\ZZ_IMPORTANT%20FIGURES\7_16_12\NEW%207_18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\Documents\@@SCHOOL\@THESIS\FIGURES\R&amp;D\ZZ_IMPORTANT%20FIGURES\9_7_12\NEW%209_7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\Documents\@@SCHOOL\@THESIS\FIGURES\R&amp;D\ZZ_IMPORTANT%20FIGURES\9_7_12\NEW%209_7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MLH1 Protein Accumulation from 24-48 hrs Post Transfection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Sheet1!$J$34</c:f>
              <c:strCache>
                <c:ptCount val="1"/>
                <c:pt idx="0">
                  <c:v>MLH1</c:v>
                </c:pt>
              </c:strCache>
            </c:strRef>
          </c:tx>
          <c:cat>
            <c:strRef>
              <c:f>Sheet1!$G$35:$G$42</c:f>
              <c:strCache>
                <c:ptCount val="8"/>
                <c:pt idx="0">
                  <c:v>U</c:v>
                </c:pt>
                <c:pt idx="1">
                  <c:v>N</c:v>
                </c:pt>
                <c:pt idx="2">
                  <c:v>M1</c:v>
                </c:pt>
                <c:pt idx="3">
                  <c:v>M2</c:v>
                </c:pt>
                <c:pt idx="4">
                  <c:v>U</c:v>
                </c:pt>
                <c:pt idx="5">
                  <c:v>N</c:v>
                </c:pt>
                <c:pt idx="6">
                  <c:v>M1</c:v>
                </c:pt>
                <c:pt idx="7">
                  <c:v>M2</c:v>
                </c:pt>
              </c:strCache>
            </c:strRef>
          </c:cat>
          <c:val>
            <c:numRef>
              <c:f>Sheet1!$J$35:$J$42</c:f>
              <c:numCache>
                <c:formatCode>General</c:formatCode>
                <c:ptCount val="8"/>
                <c:pt idx="0">
                  <c:v>100</c:v>
                </c:pt>
                <c:pt idx="1">
                  <c:v>77.632119603735404</c:v>
                </c:pt>
                <c:pt idx="2">
                  <c:v>37.762190950954412</c:v>
                </c:pt>
                <c:pt idx="3">
                  <c:v>119.4801243280872</c:v>
                </c:pt>
                <c:pt idx="4">
                  <c:v>100</c:v>
                </c:pt>
                <c:pt idx="5">
                  <c:v>140.64923928122121</c:v>
                </c:pt>
                <c:pt idx="6">
                  <c:v>35.887191551441703</c:v>
                </c:pt>
                <c:pt idx="7">
                  <c:v>125.17305212580048</c:v>
                </c:pt>
              </c:numCache>
            </c:numRef>
          </c:val>
        </c:ser>
        <c:axId val="112966656"/>
        <c:axId val="112993792"/>
      </c:barChart>
      <c:catAx>
        <c:axId val="112966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siRNA Transfected</a:t>
                </a:r>
              </a:p>
            </c:rich>
          </c:tx>
          <c:layout/>
        </c:title>
        <c:majorTickMark val="none"/>
        <c:tickLblPos val="nextTo"/>
        <c:crossAx val="112993792"/>
        <c:crosses val="autoZero"/>
        <c:auto val="1"/>
        <c:lblAlgn val="ctr"/>
        <c:lblOffset val="100"/>
      </c:catAx>
      <c:valAx>
        <c:axId val="1129937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Protein Accumulation (%)</a:t>
                </a:r>
              </a:p>
            </c:rich>
          </c:tx>
          <c:layout>
            <c:manualLayout>
              <c:xMode val="edge"/>
              <c:yMode val="edge"/>
              <c:x val="2.2222222222222247E-2"/>
              <c:y val="0.16228018372703437"/>
            </c:manualLayout>
          </c:layout>
        </c:title>
        <c:numFmt formatCode="General" sourceLinked="1"/>
        <c:tickLblPos val="nextTo"/>
        <c:crossAx val="1129666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6"/>
  <c:chart>
    <c:title>
      <c:tx>
        <c:rich>
          <a:bodyPr/>
          <a:lstStyle/>
          <a:p>
            <a:pPr>
              <a:defRPr/>
            </a:pPr>
            <a:r>
              <a:rPr lang="en-US"/>
              <a:t>MSH2 and MSH6 Protein Accumulation from 24-48 hrs Post Transfection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Sheet1!$I$34</c:f>
              <c:strCache>
                <c:ptCount val="1"/>
                <c:pt idx="0">
                  <c:v>MSH2</c:v>
                </c:pt>
              </c:strCache>
            </c:strRef>
          </c:tx>
          <c:cat>
            <c:strRef>
              <c:f>Sheet1!$G$35:$G$42</c:f>
              <c:strCache>
                <c:ptCount val="8"/>
                <c:pt idx="0">
                  <c:v>U</c:v>
                </c:pt>
                <c:pt idx="1">
                  <c:v>N</c:v>
                </c:pt>
                <c:pt idx="2">
                  <c:v>M1</c:v>
                </c:pt>
                <c:pt idx="3">
                  <c:v>M2</c:v>
                </c:pt>
                <c:pt idx="4">
                  <c:v>U</c:v>
                </c:pt>
                <c:pt idx="5">
                  <c:v>N</c:v>
                </c:pt>
                <c:pt idx="6">
                  <c:v>M1</c:v>
                </c:pt>
                <c:pt idx="7">
                  <c:v>M2</c:v>
                </c:pt>
              </c:strCache>
            </c:strRef>
          </c:cat>
          <c:val>
            <c:numRef>
              <c:f>Sheet1!$I$35:$I$42</c:f>
              <c:numCache>
                <c:formatCode>General</c:formatCode>
                <c:ptCount val="8"/>
                <c:pt idx="0">
                  <c:v>100</c:v>
                </c:pt>
                <c:pt idx="1">
                  <c:v>136.91954833765385</c:v>
                </c:pt>
                <c:pt idx="2">
                  <c:v>205.23935408162578</c:v>
                </c:pt>
                <c:pt idx="3">
                  <c:v>183.75863316493073</c:v>
                </c:pt>
                <c:pt idx="4">
                  <c:v>100</c:v>
                </c:pt>
                <c:pt idx="5">
                  <c:v>113.38579630298851</c:v>
                </c:pt>
                <c:pt idx="6">
                  <c:v>103.82656366128234</c:v>
                </c:pt>
                <c:pt idx="7">
                  <c:v>24.228836109614821</c:v>
                </c:pt>
              </c:numCache>
            </c:numRef>
          </c:val>
        </c:ser>
        <c:ser>
          <c:idx val="0"/>
          <c:order val="1"/>
          <c:tx>
            <c:v>MSH6</c:v>
          </c:tx>
          <c:cat>
            <c:strRef>
              <c:f>Sheet1!$G$35:$G$42</c:f>
              <c:strCache>
                <c:ptCount val="8"/>
                <c:pt idx="0">
                  <c:v>U</c:v>
                </c:pt>
                <c:pt idx="1">
                  <c:v>N</c:v>
                </c:pt>
                <c:pt idx="2">
                  <c:v>M1</c:v>
                </c:pt>
                <c:pt idx="3">
                  <c:v>M2</c:v>
                </c:pt>
                <c:pt idx="4">
                  <c:v>U</c:v>
                </c:pt>
                <c:pt idx="5">
                  <c:v>N</c:v>
                </c:pt>
                <c:pt idx="6">
                  <c:v>M1</c:v>
                </c:pt>
                <c:pt idx="7">
                  <c:v>M2</c:v>
                </c:pt>
              </c:strCache>
            </c:strRef>
          </c:cat>
          <c:val>
            <c:numRef>
              <c:f>Sheet1!$H$35:$H$42</c:f>
              <c:numCache>
                <c:formatCode>General</c:formatCode>
                <c:ptCount val="8"/>
                <c:pt idx="0">
                  <c:v>100</c:v>
                </c:pt>
                <c:pt idx="1">
                  <c:v>37.905474941187556</c:v>
                </c:pt>
                <c:pt idx="2">
                  <c:v>59.873459498411435</c:v>
                </c:pt>
                <c:pt idx="3">
                  <c:v>31.094216440611461</c:v>
                </c:pt>
                <c:pt idx="4">
                  <c:v>100</c:v>
                </c:pt>
                <c:pt idx="5">
                  <c:v>139.37418063160888</c:v>
                </c:pt>
                <c:pt idx="6">
                  <c:v>130.92804410986844</c:v>
                </c:pt>
                <c:pt idx="7">
                  <c:v>13.463813408062256</c:v>
                </c:pt>
              </c:numCache>
            </c:numRef>
          </c:val>
        </c:ser>
        <c:axId val="114247936"/>
        <c:axId val="114443008"/>
      </c:barChart>
      <c:catAx>
        <c:axId val="114247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siRNA Transfected</a:t>
                </a:r>
              </a:p>
            </c:rich>
          </c:tx>
          <c:layout/>
        </c:title>
        <c:majorTickMark val="none"/>
        <c:tickLblPos val="nextTo"/>
        <c:crossAx val="114443008"/>
        <c:crosses val="autoZero"/>
        <c:auto val="1"/>
        <c:lblAlgn val="ctr"/>
        <c:lblOffset val="100"/>
      </c:catAx>
      <c:valAx>
        <c:axId val="1144430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Protein Accumulation (%)</a:t>
                </a:r>
              </a:p>
            </c:rich>
          </c:tx>
          <c:layout>
            <c:manualLayout>
              <c:xMode val="edge"/>
              <c:yMode val="edge"/>
              <c:x val="2.7777777777777832E-2"/>
              <c:y val="0.20846092155147297"/>
            </c:manualLayout>
          </c:layout>
        </c:title>
        <c:numFmt formatCode="General" sourceLinked="1"/>
        <c:tickLblPos val="nextTo"/>
        <c:crossAx val="1142479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MLH1 </a:t>
            </a:r>
          </a:p>
          <a:p>
            <a:pPr>
              <a:defRPr/>
            </a:pPr>
            <a:r>
              <a:rPr lang="en-US"/>
              <a:t>Protein Accumulation from 24-96 Hrs Post-Transfection</a:t>
            </a:r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strRef>
              <c:f>Sheet1!$J$28</c:f>
              <c:strCache>
                <c:ptCount val="1"/>
                <c:pt idx="0">
                  <c:v>MLH1</c:v>
                </c:pt>
              </c:strCache>
            </c:strRef>
          </c:tx>
          <c:cat>
            <c:strRef>
              <c:f>Sheet1!$G$29:$G$40</c:f>
              <c:strCache>
                <c:ptCount val="12"/>
                <c:pt idx="0">
                  <c:v>U</c:v>
                </c:pt>
                <c:pt idx="1">
                  <c:v>N</c:v>
                </c:pt>
                <c:pt idx="2">
                  <c:v>M2</c:v>
                </c:pt>
                <c:pt idx="3">
                  <c:v>U</c:v>
                </c:pt>
                <c:pt idx="4">
                  <c:v>N</c:v>
                </c:pt>
                <c:pt idx="5">
                  <c:v>M2</c:v>
                </c:pt>
                <c:pt idx="6">
                  <c:v>U</c:v>
                </c:pt>
                <c:pt idx="7">
                  <c:v>N</c:v>
                </c:pt>
                <c:pt idx="8">
                  <c:v>M2</c:v>
                </c:pt>
                <c:pt idx="9">
                  <c:v>U</c:v>
                </c:pt>
                <c:pt idx="10">
                  <c:v>N</c:v>
                </c:pt>
                <c:pt idx="11">
                  <c:v>M2</c:v>
                </c:pt>
              </c:strCache>
            </c:strRef>
          </c:cat>
          <c:val>
            <c:numRef>
              <c:f>Sheet1!$J$29:$J$40</c:f>
              <c:numCache>
                <c:formatCode>General</c:formatCode>
                <c:ptCount val="12"/>
                <c:pt idx="0">
                  <c:v>100</c:v>
                </c:pt>
                <c:pt idx="1">
                  <c:v>94.045427118580946</c:v>
                </c:pt>
                <c:pt idx="2">
                  <c:v>114.04498055591741</c:v>
                </c:pt>
                <c:pt idx="3">
                  <c:v>100</c:v>
                </c:pt>
                <c:pt idx="4">
                  <c:v>65.524570397435184</c:v>
                </c:pt>
                <c:pt idx="5">
                  <c:v>63.340442928910136</c:v>
                </c:pt>
                <c:pt idx="6">
                  <c:v>100</c:v>
                </c:pt>
                <c:pt idx="7">
                  <c:v>91.701912193959586</c:v>
                </c:pt>
                <c:pt idx="8">
                  <c:v>96.012139719645205</c:v>
                </c:pt>
                <c:pt idx="9">
                  <c:v>100</c:v>
                </c:pt>
                <c:pt idx="10">
                  <c:v>69.718401731652378</c:v>
                </c:pt>
                <c:pt idx="11">
                  <c:v>115.51540059086787</c:v>
                </c:pt>
              </c:numCache>
            </c:numRef>
          </c:val>
        </c:ser>
        <c:axId val="116836992"/>
        <c:axId val="117099520"/>
      </c:barChart>
      <c:catAx>
        <c:axId val="116836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siRNA Transfected</a:t>
                </a:r>
              </a:p>
            </c:rich>
          </c:tx>
          <c:layout/>
        </c:title>
        <c:majorTickMark val="none"/>
        <c:tickLblPos val="nextTo"/>
        <c:crossAx val="117099520"/>
        <c:crosses val="autoZero"/>
        <c:auto val="1"/>
        <c:lblAlgn val="ctr"/>
        <c:lblOffset val="100"/>
      </c:catAx>
      <c:valAx>
        <c:axId val="1170995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Protein Accumulation (%)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3.0555555555555561E-2"/>
              <c:y val="0.21643401060258749"/>
            </c:manualLayout>
          </c:layout>
        </c:title>
        <c:numFmt formatCode="General" sourceLinked="1"/>
        <c:tickLblPos val="nextTo"/>
        <c:crossAx val="1168369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6"/>
  <c:chart>
    <c:title>
      <c:tx>
        <c:rich>
          <a:bodyPr/>
          <a:lstStyle/>
          <a:p>
            <a:pPr>
              <a:defRPr/>
            </a:pPr>
            <a:r>
              <a:rPr lang="en-US"/>
              <a:t>MSH2 and MSH6 Protein Accumulation from 24-96 Hrs Post-Transfection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Sheet1!$H$28</c:f>
              <c:strCache>
                <c:ptCount val="1"/>
                <c:pt idx="0">
                  <c:v>MSH6</c:v>
                </c:pt>
              </c:strCache>
            </c:strRef>
          </c:tx>
          <c:cat>
            <c:strRef>
              <c:f>Sheet1!$G$29:$G$40</c:f>
              <c:strCache>
                <c:ptCount val="12"/>
                <c:pt idx="0">
                  <c:v>U</c:v>
                </c:pt>
                <c:pt idx="1">
                  <c:v>N</c:v>
                </c:pt>
                <c:pt idx="2">
                  <c:v>M2</c:v>
                </c:pt>
                <c:pt idx="3">
                  <c:v>U</c:v>
                </c:pt>
                <c:pt idx="4">
                  <c:v>N</c:v>
                </c:pt>
                <c:pt idx="5">
                  <c:v>M2</c:v>
                </c:pt>
                <c:pt idx="6">
                  <c:v>U</c:v>
                </c:pt>
                <c:pt idx="7">
                  <c:v>N</c:v>
                </c:pt>
                <c:pt idx="8">
                  <c:v>M2</c:v>
                </c:pt>
                <c:pt idx="9">
                  <c:v>U</c:v>
                </c:pt>
                <c:pt idx="10">
                  <c:v>N</c:v>
                </c:pt>
                <c:pt idx="11">
                  <c:v>M2</c:v>
                </c:pt>
              </c:strCache>
            </c:strRef>
          </c:cat>
          <c:val>
            <c:numRef>
              <c:f>Sheet1!$H$29:$H$40</c:f>
              <c:numCache>
                <c:formatCode>General</c:formatCode>
                <c:ptCount val="12"/>
                <c:pt idx="0">
                  <c:v>100</c:v>
                </c:pt>
                <c:pt idx="1">
                  <c:v>116.5715274174018</c:v>
                </c:pt>
                <c:pt idx="2">
                  <c:v>66.501889661909317</c:v>
                </c:pt>
                <c:pt idx="3">
                  <c:v>100</c:v>
                </c:pt>
                <c:pt idx="4">
                  <c:v>69.951236447434368</c:v>
                </c:pt>
                <c:pt idx="5">
                  <c:v>13.030292563602517</c:v>
                </c:pt>
                <c:pt idx="6">
                  <c:v>100</c:v>
                </c:pt>
                <c:pt idx="7">
                  <c:v>50.696899144789413</c:v>
                </c:pt>
                <c:pt idx="8">
                  <c:v>4.2557855741991704</c:v>
                </c:pt>
                <c:pt idx="9">
                  <c:v>100</c:v>
                </c:pt>
                <c:pt idx="10">
                  <c:v>65.566717902613007</c:v>
                </c:pt>
                <c:pt idx="11">
                  <c:v>14.781700066703401</c:v>
                </c:pt>
              </c:numCache>
            </c:numRef>
          </c:val>
        </c:ser>
        <c:ser>
          <c:idx val="1"/>
          <c:order val="1"/>
          <c:tx>
            <c:strRef>
              <c:f>Sheet1!$I$28</c:f>
              <c:strCache>
                <c:ptCount val="1"/>
                <c:pt idx="0">
                  <c:v>MSH2</c:v>
                </c:pt>
              </c:strCache>
            </c:strRef>
          </c:tx>
          <c:cat>
            <c:strRef>
              <c:f>Sheet1!$G$29:$G$40</c:f>
              <c:strCache>
                <c:ptCount val="12"/>
                <c:pt idx="0">
                  <c:v>U</c:v>
                </c:pt>
                <c:pt idx="1">
                  <c:v>N</c:v>
                </c:pt>
                <c:pt idx="2">
                  <c:v>M2</c:v>
                </c:pt>
                <c:pt idx="3">
                  <c:v>U</c:v>
                </c:pt>
                <c:pt idx="4">
                  <c:v>N</c:v>
                </c:pt>
                <c:pt idx="5">
                  <c:v>M2</c:v>
                </c:pt>
                <c:pt idx="6">
                  <c:v>U</c:v>
                </c:pt>
                <c:pt idx="7">
                  <c:v>N</c:v>
                </c:pt>
                <c:pt idx="8">
                  <c:v>M2</c:v>
                </c:pt>
                <c:pt idx="9">
                  <c:v>U</c:v>
                </c:pt>
                <c:pt idx="10">
                  <c:v>N</c:v>
                </c:pt>
                <c:pt idx="11">
                  <c:v>M2</c:v>
                </c:pt>
              </c:strCache>
            </c:strRef>
          </c:cat>
          <c:val>
            <c:numRef>
              <c:f>Sheet1!$I$29:$I$40</c:f>
              <c:numCache>
                <c:formatCode>General</c:formatCode>
                <c:ptCount val="12"/>
                <c:pt idx="0">
                  <c:v>100</c:v>
                </c:pt>
                <c:pt idx="1">
                  <c:v>142.6872288186932</c:v>
                </c:pt>
                <c:pt idx="2">
                  <c:v>70.332229878266773</c:v>
                </c:pt>
                <c:pt idx="3">
                  <c:v>100</c:v>
                </c:pt>
                <c:pt idx="4">
                  <c:v>66.512300552894942</c:v>
                </c:pt>
                <c:pt idx="5">
                  <c:v>20.770680811888994</c:v>
                </c:pt>
                <c:pt idx="6">
                  <c:v>100</c:v>
                </c:pt>
                <c:pt idx="7">
                  <c:v>107.99380829104632</c:v>
                </c:pt>
                <c:pt idx="8">
                  <c:v>36.060404012009528</c:v>
                </c:pt>
                <c:pt idx="9">
                  <c:v>100</c:v>
                </c:pt>
                <c:pt idx="10">
                  <c:v>76.676141670506453</c:v>
                </c:pt>
                <c:pt idx="11">
                  <c:v>32.016494601427141</c:v>
                </c:pt>
              </c:numCache>
            </c:numRef>
          </c:val>
        </c:ser>
        <c:axId val="119463296"/>
        <c:axId val="119922048"/>
      </c:barChart>
      <c:catAx>
        <c:axId val="119463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siRNA Transfected</a:t>
                </a:r>
              </a:p>
            </c:rich>
          </c:tx>
          <c:layout/>
        </c:title>
        <c:majorTickMark val="none"/>
        <c:tickLblPos val="nextTo"/>
        <c:crossAx val="119922048"/>
        <c:crosses val="autoZero"/>
        <c:auto val="1"/>
        <c:lblAlgn val="ctr"/>
        <c:lblOffset val="100"/>
      </c:catAx>
      <c:valAx>
        <c:axId val="1199220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Protein Accumulation (%)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18939528348082818"/>
            </c:manualLayout>
          </c:layout>
        </c:title>
        <c:numFmt formatCode="General" sourceLinked="1"/>
        <c:tickLblPos val="nextTo"/>
        <c:crossAx val="1194632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ACD56-25DE-4128-8C5E-D253EFBE047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BE714-C591-422C-AAAE-4DFEFD16821E}">
      <dgm:prSet phldrT="[Text]"/>
      <dgm:spPr/>
      <dgm:t>
        <a:bodyPr/>
        <a:lstStyle/>
        <a:p>
          <a:r>
            <a:rPr lang="en-US" dirty="0" smtClean="0"/>
            <a:t>PAHs</a:t>
          </a:r>
          <a:endParaRPr lang="en-US" dirty="0"/>
        </a:p>
      </dgm:t>
    </dgm:pt>
    <dgm:pt modelId="{5C3F341F-7B10-4CE2-9B0B-BE127B5510FD}" type="parTrans" cxnId="{AB52BBE2-DB28-46DD-969D-B6E7CDBFB06F}">
      <dgm:prSet/>
      <dgm:spPr/>
      <dgm:t>
        <a:bodyPr/>
        <a:lstStyle/>
        <a:p>
          <a:endParaRPr lang="en-US"/>
        </a:p>
      </dgm:t>
    </dgm:pt>
    <dgm:pt modelId="{4C499346-4289-4CF7-BE9F-43C1ADEE8670}" type="sibTrans" cxnId="{AB52BBE2-DB28-46DD-969D-B6E7CDBFB06F}">
      <dgm:prSet/>
      <dgm:spPr/>
      <dgm:t>
        <a:bodyPr/>
        <a:lstStyle/>
        <a:p>
          <a:endParaRPr lang="en-US"/>
        </a:p>
      </dgm:t>
    </dgm:pt>
    <dgm:pt modelId="{E0EDEE7A-7F32-4C56-900F-9FFFC5D9A52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F465EE5-A98B-4355-BC17-289ACA4ECEEB}" type="parTrans" cxnId="{11F240A9-2BF3-4EFA-926C-9E8199D1177E}">
      <dgm:prSet/>
      <dgm:spPr/>
      <dgm:t>
        <a:bodyPr/>
        <a:lstStyle/>
        <a:p>
          <a:endParaRPr lang="en-US"/>
        </a:p>
      </dgm:t>
    </dgm:pt>
    <dgm:pt modelId="{C847FA21-1A4E-40A6-8085-4B47519ABCC5}" type="sibTrans" cxnId="{11F240A9-2BF3-4EFA-926C-9E8199D1177E}">
      <dgm:prSet/>
      <dgm:spPr/>
      <dgm:t>
        <a:bodyPr/>
        <a:lstStyle/>
        <a:p>
          <a:endParaRPr lang="en-US"/>
        </a:p>
      </dgm:t>
    </dgm:pt>
    <dgm:pt modelId="{80C9D123-CC67-46A0-AFAC-AB716EF5531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CAAA31-C103-4EE3-AB64-98CF31A1EA59}" type="parTrans" cxnId="{8DCC5DB9-7BB1-449A-9C8B-477113617608}">
      <dgm:prSet/>
      <dgm:spPr/>
      <dgm:t>
        <a:bodyPr/>
        <a:lstStyle/>
        <a:p>
          <a:endParaRPr lang="en-US"/>
        </a:p>
      </dgm:t>
    </dgm:pt>
    <dgm:pt modelId="{C8DBDDE2-A381-48CE-B193-07A9BD2C4821}" type="sibTrans" cxnId="{8DCC5DB9-7BB1-449A-9C8B-477113617608}">
      <dgm:prSet/>
      <dgm:spPr/>
      <dgm:t>
        <a:bodyPr/>
        <a:lstStyle/>
        <a:p>
          <a:endParaRPr lang="en-US"/>
        </a:p>
      </dgm:t>
    </dgm:pt>
    <dgm:pt modelId="{120BB031-6BC3-47FC-9F47-9119C6D2F6B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19C97E-5AF4-46CC-9662-65D2B5C4BB9D}" type="parTrans" cxnId="{94B6986A-F20C-4643-88B3-6BA1F32E6B75}">
      <dgm:prSet/>
      <dgm:spPr/>
      <dgm:t>
        <a:bodyPr/>
        <a:lstStyle/>
        <a:p>
          <a:endParaRPr lang="en-US"/>
        </a:p>
      </dgm:t>
    </dgm:pt>
    <dgm:pt modelId="{EF7D7A78-83F0-4C55-A7FB-BD521C950F45}" type="sibTrans" cxnId="{94B6986A-F20C-4643-88B3-6BA1F32E6B75}">
      <dgm:prSet/>
      <dgm:spPr/>
      <dgm:t>
        <a:bodyPr/>
        <a:lstStyle/>
        <a:p>
          <a:endParaRPr lang="en-US"/>
        </a:p>
      </dgm:t>
    </dgm:pt>
    <dgm:pt modelId="{D71F3DD2-36B5-48C5-BAC3-2612C3059E6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AD624F-5DCA-49FE-A30C-AEAFD0E36E94}" type="parTrans" cxnId="{E71D6051-EBCA-47BC-AC6A-435466C1E2DC}">
      <dgm:prSet/>
      <dgm:spPr/>
      <dgm:t>
        <a:bodyPr/>
        <a:lstStyle/>
        <a:p>
          <a:endParaRPr lang="en-US"/>
        </a:p>
      </dgm:t>
    </dgm:pt>
    <dgm:pt modelId="{5702FDDA-9089-47D7-9B95-5D945DAFA153}" type="sibTrans" cxnId="{E71D6051-EBCA-47BC-AC6A-435466C1E2DC}">
      <dgm:prSet/>
      <dgm:spPr/>
      <dgm:t>
        <a:bodyPr/>
        <a:lstStyle/>
        <a:p>
          <a:endParaRPr lang="en-US"/>
        </a:p>
      </dgm:t>
    </dgm:pt>
    <dgm:pt modelId="{23AC8588-6D74-4883-A70C-B220ADB2CC0B}" type="pres">
      <dgm:prSet presAssocID="{F20ACD56-25DE-4128-8C5E-D253EFBE04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E5ECD-EBC4-4709-9C04-A5E341253FE5}" type="pres">
      <dgm:prSet presAssocID="{8CDBE714-C591-422C-AAAE-4DFEFD16821E}" presName="centerShape" presStyleLbl="node0" presStyleIdx="0" presStyleCnt="1" custScaleX="67532" custScaleY="51897" custLinFactNeighborX="21" custLinFactNeighborY="-26815"/>
      <dgm:spPr/>
      <dgm:t>
        <a:bodyPr/>
        <a:lstStyle/>
        <a:p>
          <a:endParaRPr lang="en-US"/>
        </a:p>
      </dgm:t>
    </dgm:pt>
    <dgm:pt modelId="{AE6B4981-97E5-4DEC-B4C3-2570AED6672F}" type="pres">
      <dgm:prSet presAssocID="{97CAAA31-C103-4EE3-AB64-98CF31A1EA5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D70E037E-C31C-418B-A693-402779D8B96A}" type="pres">
      <dgm:prSet presAssocID="{80C9D123-CC67-46A0-AFAC-AB716EF5531C}" presName="node" presStyleLbl="node1" presStyleIdx="0" presStyleCnt="4" custScaleX="147408" custScaleY="116425" custRadScaleRad="75897" custRadScaleInc="-35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510D2-326A-466B-8E3F-D40F309B7AF4}" type="pres">
      <dgm:prSet presAssocID="{BD19C97E-5AF4-46CC-9662-65D2B5C4BB9D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90D86017-C0B1-45F9-B2F5-4A2B106CB84A}" type="pres">
      <dgm:prSet presAssocID="{120BB031-6BC3-47FC-9F47-9119C6D2F6B3}" presName="node" presStyleLbl="node1" presStyleIdx="1" presStyleCnt="4" custScaleX="147409" custScaleY="130215" custRadScaleRad="132943" custRadScaleInc="-20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CED24-0DB2-4A3C-B3D5-87B2A8793E85}" type="pres">
      <dgm:prSet presAssocID="{14AD624F-5DCA-49FE-A30C-AEAFD0E36E9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B3930E4-54EC-4947-9E32-5C052680A0BC}" type="pres">
      <dgm:prSet presAssocID="{D71F3DD2-36B5-48C5-BAC3-2612C3059E69}" presName="node" presStyleLbl="node1" presStyleIdx="2" presStyleCnt="4" custScaleX="159648" custScaleY="145321" custRadScaleRad="129495" custRadScaleInc="18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0124F-4EBF-401E-AF00-514F07277E4F}" type="pres">
      <dgm:prSet presAssocID="{0F465EE5-A98B-4355-BC17-289ACA4ECEE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6E46B723-1120-47E0-A838-6DD5282EA84E}" type="pres">
      <dgm:prSet presAssocID="{E0EDEE7A-7F32-4C56-900F-9FFFC5D9A520}" presName="node" presStyleLbl="node1" presStyleIdx="3" presStyleCnt="4" custScaleX="152617" custScaleY="136573" custRadScaleRad="77874" custRadScaleInc="39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2BBE2-DB28-46DD-969D-B6E7CDBFB06F}" srcId="{F20ACD56-25DE-4128-8C5E-D253EFBE0470}" destId="{8CDBE714-C591-422C-AAAE-4DFEFD16821E}" srcOrd="0" destOrd="0" parTransId="{5C3F341F-7B10-4CE2-9B0B-BE127B5510FD}" sibTransId="{4C499346-4289-4CF7-BE9F-43C1ADEE8670}"/>
    <dgm:cxn modelId="{D604AE56-5890-48E9-88BB-D496D8DD74E5}" type="presOf" srcId="{80C9D123-CC67-46A0-AFAC-AB716EF5531C}" destId="{D70E037E-C31C-418B-A693-402779D8B96A}" srcOrd="0" destOrd="0" presId="urn:microsoft.com/office/officeart/2005/8/layout/radial4"/>
    <dgm:cxn modelId="{A0498BF7-C21E-49F3-832E-5765888F710D}" type="presOf" srcId="{8CDBE714-C591-422C-AAAE-4DFEFD16821E}" destId="{876E5ECD-EBC4-4709-9C04-A5E341253FE5}" srcOrd="0" destOrd="0" presId="urn:microsoft.com/office/officeart/2005/8/layout/radial4"/>
    <dgm:cxn modelId="{11F240A9-2BF3-4EFA-926C-9E8199D1177E}" srcId="{8CDBE714-C591-422C-AAAE-4DFEFD16821E}" destId="{E0EDEE7A-7F32-4C56-900F-9FFFC5D9A520}" srcOrd="3" destOrd="0" parTransId="{0F465EE5-A98B-4355-BC17-289ACA4ECEEB}" sibTransId="{C847FA21-1A4E-40A6-8085-4B47519ABCC5}"/>
    <dgm:cxn modelId="{94B6986A-F20C-4643-88B3-6BA1F32E6B75}" srcId="{8CDBE714-C591-422C-AAAE-4DFEFD16821E}" destId="{120BB031-6BC3-47FC-9F47-9119C6D2F6B3}" srcOrd="1" destOrd="0" parTransId="{BD19C97E-5AF4-46CC-9662-65D2B5C4BB9D}" sibTransId="{EF7D7A78-83F0-4C55-A7FB-BD521C950F45}"/>
    <dgm:cxn modelId="{71B1263A-BA0C-4EEC-BCAD-21408ADF8523}" type="presOf" srcId="{BD19C97E-5AF4-46CC-9662-65D2B5C4BB9D}" destId="{BA9510D2-326A-466B-8E3F-D40F309B7AF4}" srcOrd="0" destOrd="0" presId="urn:microsoft.com/office/officeart/2005/8/layout/radial4"/>
    <dgm:cxn modelId="{D49FBB8A-D635-4F63-9469-105592CC638C}" type="presOf" srcId="{120BB031-6BC3-47FC-9F47-9119C6D2F6B3}" destId="{90D86017-C0B1-45F9-B2F5-4A2B106CB84A}" srcOrd="0" destOrd="0" presId="urn:microsoft.com/office/officeart/2005/8/layout/radial4"/>
    <dgm:cxn modelId="{02FB96EE-A226-4568-A422-8B30A506AAA6}" type="presOf" srcId="{D71F3DD2-36B5-48C5-BAC3-2612C3059E69}" destId="{CB3930E4-54EC-4947-9E32-5C052680A0BC}" srcOrd="0" destOrd="0" presId="urn:microsoft.com/office/officeart/2005/8/layout/radial4"/>
    <dgm:cxn modelId="{8DCC5DB9-7BB1-449A-9C8B-477113617608}" srcId="{8CDBE714-C591-422C-AAAE-4DFEFD16821E}" destId="{80C9D123-CC67-46A0-AFAC-AB716EF5531C}" srcOrd="0" destOrd="0" parTransId="{97CAAA31-C103-4EE3-AB64-98CF31A1EA59}" sibTransId="{C8DBDDE2-A381-48CE-B193-07A9BD2C4821}"/>
    <dgm:cxn modelId="{E71D6051-EBCA-47BC-AC6A-435466C1E2DC}" srcId="{8CDBE714-C591-422C-AAAE-4DFEFD16821E}" destId="{D71F3DD2-36B5-48C5-BAC3-2612C3059E69}" srcOrd="2" destOrd="0" parTransId="{14AD624F-5DCA-49FE-A30C-AEAFD0E36E94}" sibTransId="{5702FDDA-9089-47D7-9B95-5D945DAFA153}"/>
    <dgm:cxn modelId="{5E4174C9-35C2-48C9-BB88-870374B9EB9A}" type="presOf" srcId="{97CAAA31-C103-4EE3-AB64-98CF31A1EA59}" destId="{AE6B4981-97E5-4DEC-B4C3-2570AED6672F}" srcOrd="0" destOrd="0" presId="urn:microsoft.com/office/officeart/2005/8/layout/radial4"/>
    <dgm:cxn modelId="{75410128-983D-41DC-AF1A-CB5457C1F69D}" type="presOf" srcId="{F20ACD56-25DE-4128-8C5E-D253EFBE0470}" destId="{23AC8588-6D74-4883-A70C-B220ADB2CC0B}" srcOrd="0" destOrd="0" presId="urn:microsoft.com/office/officeart/2005/8/layout/radial4"/>
    <dgm:cxn modelId="{A7783515-F772-4BDD-ABEF-1BA93594A17A}" type="presOf" srcId="{0F465EE5-A98B-4355-BC17-289ACA4ECEEB}" destId="{8D20124F-4EBF-401E-AF00-514F07277E4F}" srcOrd="0" destOrd="0" presId="urn:microsoft.com/office/officeart/2005/8/layout/radial4"/>
    <dgm:cxn modelId="{71312CC0-EB9A-47A5-AAAD-BE98503D784B}" type="presOf" srcId="{14AD624F-5DCA-49FE-A30C-AEAFD0E36E94}" destId="{0EBCED24-0DB2-4A3C-B3D5-87B2A8793E85}" srcOrd="0" destOrd="0" presId="urn:microsoft.com/office/officeart/2005/8/layout/radial4"/>
    <dgm:cxn modelId="{B2CD9888-7B9D-48BC-9DF7-31C494F093BB}" type="presOf" srcId="{E0EDEE7A-7F32-4C56-900F-9FFFC5D9A520}" destId="{6E46B723-1120-47E0-A838-6DD5282EA84E}" srcOrd="0" destOrd="0" presId="urn:microsoft.com/office/officeart/2005/8/layout/radial4"/>
    <dgm:cxn modelId="{C648BF79-2FD4-449F-9F88-7DC434058B9B}" type="presParOf" srcId="{23AC8588-6D74-4883-A70C-B220ADB2CC0B}" destId="{876E5ECD-EBC4-4709-9C04-A5E341253FE5}" srcOrd="0" destOrd="0" presId="urn:microsoft.com/office/officeart/2005/8/layout/radial4"/>
    <dgm:cxn modelId="{706DEC41-1F76-42F2-8F44-2A088AC555E1}" type="presParOf" srcId="{23AC8588-6D74-4883-A70C-B220ADB2CC0B}" destId="{AE6B4981-97E5-4DEC-B4C3-2570AED6672F}" srcOrd="1" destOrd="0" presId="urn:microsoft.com/office/officeart/2005/8/layout/radial4"/>
    <dgm:cxn modelId="{947AF589-6EC6-4EC4-8839-EDD2CCEE5EE0}" type="presParOf" srcId="{23AC8588-6D74-4883-A70C-B220ADB2CC0B}" destId="{D70E037E-C31C-418B-A693-402779D8B96A}" srcOrd="2" destOrd="0" presId="urn:microsoft.com/office/officeart/2005/8/layout/radial4"/>
    <dgm:cxn modelId="{A0C3146D-FEB0-4F20-962D-D09419932EF8}" type="presParOf" srcId="{23AC8588-6D74-4883-A70C-B220ADB2CC0B}" destId="{BA9510D2-326A-466B-8E3F-D40F309B7AF4}" srcOrd="3" destOrd="0" presId="urn:microsoft.com/office/officeart/2005/8/layout/radial4"/>
    <dgm:cxn modelId="{7017BB0D-86CA-491D-B157-623E0CB17D60}" type="presParOf" srcId="{23AC8588-6D74-4883-A70C-B220ADB2CC0B}" destId="{90D86017-C0B1-45F9-B2F5-4A2B106CB84A}" srcOrd="4" destOrd="0" presId="urn:microsoft.com/office/officeart/2005/8/layout/radial4"/>
    <dgm:cxn modelId="{013C60E0-F08E-4B22-8FF0-DF2BFA75C6EE}" type="presParOf" srcId="{23AC8588-6D74-4883-A70C-B220ADB2CC0B}" destId="{0EBCED24-0DB2-4A3C-B3D5-87B2A8793E85}" srcOrd="5" destOrd="0" presId="urn:microsoft.com/office/officeart/2005/8/layout/radial4"/>
    <dgm:cxn modelId="{311D14B0-0C41-4AD7-A635-DB2B08DC15F3}" type="presParOf" srcId="{23AC8588-6D74-4883-A70C-B220ADB2CC0B}" destId="{CB3930E4-54EC-4947-9E32-5C052680A0BC}" srcOrd="6" destOrd="0" presId="urn:microsoft.com/office/officeart/2005/8/layout/radial4"/>
    <dgm:cxn modelId="{E293723C-133B-4DA6-9DA5-9B5169358346}" type="presParOf" srcId="{23AC8588-6D74-4883-A70C-B220ADB2CC0B}" destId="{8D20124F-4EBF-401E-AF00-514F07277E4F}" srcOrd="7" destOrd="0" presId="urn:microsoft.com/office/officeart/2005/8/layout/radial4"/>
    <dgm:cxn modelId="{7DDC7B0A-9748-4498-A576-5452B06B0DB4}" type="presParOf" srcId="{23AC8588-6D74-4883-A70C-B220ADB2CC0B}" destId="{6E46B723-1120-47E0-A838-6DD5282EA84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6E5ECD-EBC4-4709-9C04-A5E341253FE5}">
      <dsp:nvSpPr>
        <dsp:cNvPr id="0" name=""/>
        <dsp:cNvSpPr/>
      </dsp:nvSpPr>
      <dsp:spPr>
        <a:xfrm>
          <a:off x="3709291" y="2857250"/>
          <a:ext cx="1667284" cy="1281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PAHs</a:t>
          </a:r>
          <a:endParaRPr lang="en-US" sz="4300" kern="1200" dirty="0"/>
        </a:p>
      </dsp:txBody>
      <dsp:txXfrm>
        <a:off x="3709291" y="2857250"/>
        <a:ext cx="1667284" cy="1281274"/>
      </dsp:txXfrm>
    </dsp:sp>
    <dsp:sp modelId="{AE6B4981-97E5-4DEC-B4C3-2570AED6672F}">
      <dsp:nvSpPr>
        <dsp:cNvPr id="0" name=""/>
        <dsp:cNvSpPr/>
      </dsp:nvSpPr>
      <dsp:spPr>
        <a:xfrm rot="8640646">
          <a:off x="1642078" y="4377131"/>
          <a:ext cx="2411556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E037E-C31C-418B-A693-402779D8B96A}">
      <dsp:nvSpPr>
        <dsp:cNvPr id="0" name=""/>
        <dsp:cNvSpPr/>
      </dsp:nvSpPr>
      <dsp:spPr>
        <a:xfrm>
          <a:off x="143547" y="4345233"/>
          <a:ext cx="3457360" cy="21845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3547" y="4345233"/>
        <a:ext cx="3457360" cy="2184539"/>
      </dsp:txXfrm>
    </dsp:sp>
    <dsp:sp modelId="{BA9510D2-326A-466B-8E3F-D40F309B7AF4}">
      <dsp:nvSpPr>
        <dsp:cNvPr id="0" name=""/>
        <dsp:cNvSpPr/>
      </dsp:nvSpPr>
      <dsp:spPr>
        <a:xfrm rot="13003651">
          <a:off x="1660304" y="1894866"/>
          <a:ext cx="2411378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86017-C0B1-45F9-B2F5-4A2B106CB84A}">
      <dsp:nvSpPr>
        <dsp:cNvPr id="0" name=""/>
        <dsp:cNvSpPr/>
      </dsp:nvSpPr>
      <dsp:spPr>
        <a:xfrm>
          <a:off x="170955" y="304023"/>
          <a:ext cx="3457383" cy="2443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70955" y="304023"/>
        <a:ext cx="3457383" cy="2443287"/>
      </dsp:txXfrm>
    </dsp:sp>
    <dsp:sp modelId="{0EBCED24-0DB2-4A3C-B3D5-87B2A8793E85}">
      <dsp:nvSpPr>
        <dsp:cNvPr id="0" name=""/>
        <dsp:cNvSpPr/>
      </dsp:nvSpPr>
      <dsp:spPr>
        <a:xfrm rot="19363190">
          <a:off x="5007845" y="1924288"/>
          <a:ext cx="228012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930E4-54EC-4947-9E32-5C052680A0BC}">
      <dsp:nvSpPr>
        <dsp:cNvPr id="0" name=""/>
        <dsp:cNvSpPr/>
      </dsp:nvSpPr>
      <dsp:spPr>
        <a:xfrm>
          <a:off x="5182813" y="222189"/>
          <a:ext cx="3744441" cy="272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82813" y="222189"/>
        <a:ext cx="3744441" cy="2726728"/>
      </dsp:txXfrm>
    </dsp:sp>
    <dsp:sp modelId="{8D20124F-4EBF-401E-AF00-514F07277E4F}">
      <dsp:nvSpPr>
        <dsp:cNvPr id="0" name=""/>
        <dsp:cNvSpPr/>
      </dsp:nvSpPr>
      <dsp:spPr>
        <a:xfrm rot="2178186">
          <a:off x="5020122" y="4415168"/>
          <a:ext cx="250056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6B723-1120-47E0-A838-6DD5282EA84E}">
      <dsp:nvSpPr>
        <dsp:cNvPr id="0" name=""/>
        <dsp:cNvSpPr/>
      </dsp:nvSpPr>
      <dsp:spPr>
        <a:xfrm>
          <a:off x="5488233" y="4225928"/>
          <a:ext cx="3579534" cy="25625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488233" y="4225928"/>
        <a:ext cx="3579534" cy="256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43E1-251A-424D-9E18-CAFDECA73862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F5B3F-36F3-42E3-AA7D-0C8860E22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Sporadic – does increase in individuals with family</a:t>
            </a:r>
            <a:r>
              <a:rPr lang="en-US" baseline="0" dirty="0" smtClean="0"/>
              <a:t> history</a:t>
            </a:r>
          </a:p>
          <a:p>
            <a:r>
              <a:rPr lang="en-US" baseline="0" dirty="0" smtClean="0"/>
              <a:t>No obvious pattern of inheritance could be attributed</a:t>
            </a:r>
          </a:p>
          <a:p>
            <a:r>
              <a:rPr lang="en-US" baseline="0" dirty="0" smtClean="0"/>
              <a:t>Some from </a:t>
            </a:r>
            <a:r>
              <a:rPr lang="en-US" baseline="0" dirty="0" err="1" smtClean="0"/>
              <a:t>hypermethylation</a:t>
            </a:r>
            <a:r>
              <a:rPr lang="en-US" baseline="0" dirty="0" smtClean="0"/>
              <a:t> of MLH1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Identification of high-risk individuals for early testing/lifestyle choices, etc.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208E2-B9B6-4075-82F6-FF385BF8D5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past studies... How</a:t>
            </a:r>
            <a:r>
              <a:rPr lang="en-US" baseline="0" dirty="0" smtClean="0"/>
              <a:t> mine is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Plating density importance for siRNA.... Examples of confluency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Plating density experiment... Methods and results/conclusions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 US rates going down, worldwide going up (western diet, industrialization increasing)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Adenocarcinomas</a:t>
            </a:r>
            <a:endParaRPr lang="en-US" dirty="0" smtClean="0"/>
          </a:p>
          <a:p>
            <a:r>
              <a:rPr lang="en-US" dirty="0" smtClean="0"/>
              <a:t>Stats</a:t>
            </a:r>
            <a:r>
              <a:rPr lang="en-US" baseline="0" dirty="0" smtClean="0"/>
              <a:t> on development into cancer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Surgery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EGFR</a:t>
            </a:r>
            <a:r>
              <a:rPr lang="en-US" baseline="0" dirty="0" smtClean="0"/>
              <a:t> &amp; VEGF Inhibitors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Colonoscopy</a:t>
            </a:r>
          </a:p>
          <a:p>
            <a:r>
              <a:rPr lang="en-US" dirty="0" smtClean="0"/>
              <a:t>Stats on not getting screened</a:t>
            </a:r>
          </a:p>
          <a:p>
            <a:r>
              <a:rPr lang="en-US" dirty="0" smtClean="0"/>
              <a:t>Importance</a:t>
            </a:r>
            <a:r>
              <a:rPr lang="en-US" baseline="0" dirty="0" smtClean="0"/>
              <a:t> of catching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PAH’s, sources, etc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Complete carcinogens</a:t>
            </a:r>
          </a:p>
          <a:p>
            <a:r>
              <a:rPr lang="en-US" baseline="0" dirty="0" smtClean="0"/>
              <a:t>Initiators/tumor promotion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Metabolism of </a:t>
            </a:r>
            <a:r>
              <a:rPr lang="en-US" baseline="0" dirty="0" err="1" smtClean="0"/>
              <a:t>pahs</a:t>
            </a:r>
            <a:r>
              <a:rPr lang="en-US" baseline="0" dirty="0" smtClean="0"/>
              <a:t> for excretion or into </a:t>
            </a:r>
            <a:r>
              <a:rPr lang="en-US" baseline="0" dirty="0" err="1" smtClean="0"/>
              <a:t>diol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epoxides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How body repairs damage... Intro to MMR... Overview of MMR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Colonoscopy</a:t>
            </a:r>
          </a:p>
          <a:p>
            <a:r>
              <a:rPr lang="en-US" dirty="0" smtClean="0"/>
              <a:t>Stats on not getting screened</a:t>
            </a:r>
          </a:p>
          <a:p>
            <a:r>
              <a:rPr lang="en-US" dirty="0" smtClean="0"/>
              <a:t>Importance</a:t>
            </a:r>
            <a:r>
              <a:rPr lang="en-US" baseline="0" dirty="0" smtClean="0"/>
              <a:t> of </a:t>
            </a:r>
            <a:r>
              <a:rPr lang="en-US" baseline="0" smtClean="0"/>
              <a:t>catching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5B3F-36F3-42E3-AA7D-0C8860E228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beasurvivor-colorectal.com/wp-content/uploads/2013/01/TREATMENT-CHOICES.png&amp;imgrefurl=http://beasurvivor-colorectal.com/treatment-options-for-colorectal-cancer/&amp;h=413&amp;w=598&amp;tbnid=Hn9lnBTux-ap6M:&amp;zoom=1&amp;docid=dDF33a0P_wZQ5M&amp;ei=P6o-VbXwEcbGogTb84G4BQ&amp;tbm=isch&amp;ved=0CCYQMygKMAo" TargetMode="External"/><Relationship Id="rId13" Type="http://schemas.openxmlformats.org/officeDocument/2006/relationships/hyperlink" Target="http://www.google.com/imgres?imgurl=http://www.cityam.com/sites/default/files/main/articles/Pictures-Of-Smokers.jpg&amp;imgrefurl=http://www.cityam.com/1412186869/stoptober-five-ways-kick-your-smoking-habit&amp;h=729&amp;w=1100&amp;tbnid=Ro6TQqkjlILpbM:&amp;zoom=1&amp;docid=I7GvzlpzaPW_-M&amp;ei=H60-VaSZJJHToAToyoGQDQ&amp;tbm=isch&amp;ved=0CB4QMygCMAI" TargetMode="External"/><Relationship Id="rId18" Type="http://schemas.openxmlformats.org/officeDocument/2006/relationships/hyperlink" Target="http://www.mm2m.eu/general/perspective1a.jpg" TargetMode="External"/><Relationship Id="rId26" Type="http://schemas.openxmlformats.org/officeDocument/2006/relationships/hyperlink" Target="http://www.pulsetoday.co.uk/Pictures/web/q/a/y/endoscopy_screening_investigation_bowel_cancer__PPL.jpg" TargetMode="External"/><Relationship Id="rId3" Type="http://schemas.openxmlformats.org/officeDocument/2006/relationships/hyperlink" Target="http://www.ccalliance.org/colorectal_cancer/statistics.html" TargetMode="External"/><Relationship Id="rId21" Type="http://schemas.openxmlformats.org/officeDocument/2006/relationships/hyperlink" Target="http://www.google.com/imgres?imgurl=https://edc2.healthtap.com/ht-staging/user_answer/reference_image/15760/large/Carcinogen.jpeg%3F1386669661&amp;imgrefurl=https://www.healthtap.com/topics/ethidium-bromide-carcinogen&amp;h=402&amp;w=600&amp;tbnid=RAw80fdZ9SB7pM:&amp;zoom=1&amp;docid=o4suWb3ZYuhT4M&amp;ei=fuI-Vc_KHYHaoATYmYC4BQ&amp;tbm=isch&amp;ved=0CIMBEDMoSjBK" TargetMode="External"/><Relationship Id="rId7" Type="http://schemas.openxmlformats.org/officeDocument/2006/relationships/hyperlink" Target="http://adkblog.s3.amazonaws.com/wp-content/uploads/2014/02/Progression-of-colon-polyp.jpg" TargetMode="External"/><Relationship Id="rId12" Type="http://schemas.openxmlformats.org/officeDocument/2006/relationships/hyperlink" Target="http://thumbs.dreamstime.com/x/gravel-road-farmland-montana-usa-21070643.jpg" TargetMode="External"/><Relationship Id="rId17" Type="http://schemas.openxmlformats.org/officeDocument/2006/relationships/hyperlink" Target="http://upload.wikimedia.org/wikipedia/commons/0/09/Dnarepair1.png" TargetMode="External"/><Relationship Id="rId25" Type="http://schemas.openxmlformats.org/officeDocument/2006/relationships/hyperlink" Target="http://www.thehealthage.com/site/wp-content/uploads/2011/02/woman-eating-red-meat.gif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mage.slidesharecdn.com/xenobioticsandcytp450bydrrajender-150224103837-conversion-gate01/95/xenobiotics-and-cyt-p450-by-dr-rajender-59-638.jpg?cb=1424796361" TargetMode="External"/><Relationship Id="rId20" Type="http://schemas.openxmlformats.org/officeDocument/2006/relationships/hyperlink" Target="http://www.google.com/imgres?imgurl=http://www.thecco.net/article/viewFile/1747/3043/8376&amp;imgrefurl=http://www.thecco.net/article/view/1747/3043&amp;h=402&amp;w=564&amp;tbnid=w7MSpSdG6BYfRM:&amp;zoom=1&amp;docid=aJAhr2UZUpZ_sM&amp;ei=1eA-VeGVIpe3ogTBvIAw&amp;tbm=isch&amp;ved=0CCAQMygBMAE" TargetMode="External"/><Relationship Id="rId29" Type="http://schemas.openxmlformats.org/officeDocument/2006/relationships/hyperlink" Target="http://www.google.com/imgres?imgurl=http://www.nature.com/scitable/content/ne0000/ne0000/ne0000/ne0000/14264811/chow_fig1_1_2.jpg&amp;imgrefurl=http://www.nature.com/scitable/content/cells-growing-in-a-tissue-culture-14264811&amp;h=306&amp;w=700&amp;tbnid=GZnOhXI-jtkq-M:&amp;zoom=1&amp;docid=3-ITlmwNXWH8GM&amp;ei=ny5AVZviIIerogTW0YHwCg&amp;tbm=isch&amp;ved=0CCkQMygAM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dhealthfacts.org/wiki/images/4/44/Colon_cancer.jpg" TargetMode="External"/><Relationship Id="rId11" Type="http://schemas.openxmlformats.org/officeDocument/2006/relationships/hyperlink" Target="http://beerandwinejournal.com/wp-content/uploads/2014/03/800px-Benzo-a-pyrene.svg_.png" TargetMode="External"/><Relationship Id="rId24" Type="http://schemas.openxmlformats.org/officeDocument/2006/relationships/hyperlink" Target="http://socialportal.ballywhointeractive.com/images/uploads/Female%20patient%20doctor(5).jpg" TargetMode="External"/><Relationship Id="rId5" Type="http://schemas.openxmlformats.org/officeDocument/2006/relationships/hyperlink" Target="http://visualizing.org/visualizations/cancer-facts-%E2%80%93-killer&amp;h=600&amp;w=944&amp;tbnid=duPC-uyk3liH5M:&amp;zoom=1&amp;docid=v-D2Ur0rEEfl3M&amp;ei=qaA-VZTcCYfzoASDu4CQDw&amp;tbm=isch&amp;ved=0CCkQMygMMAw" TargetMode="External"/><Relationship Id="rId15" Type="http://schemas.openxmlformats.org/officeDocument/2006/relationships/hyperlink" Target="http://static1.businessinsider.com/image/53b84baa6bb3f7021aa6ba2c-480/coal-roller.jpg" TargetMode="External"/><Relationship Id="rId23" Type="http://schemas.openxmlformats.org/officeDocument/2006/relationships/hyperlink" Target="http://www.google.com/imgres?imgurl=http://kochealth.com/images/PatientComplaintHandlingSoftware1.jpg&amp;imgrefurl=http://kochealth.com/e.php?e=30_patient-information&amp;h=2427&amp;w=3650&amp;tbnid=YfVorABDMKs4sM:&amp;zoom=1&amp;docid=56CvzXceXEliOM&amp;ei=7eI-VauKEYKtogTCh4CADw&amp;tbm=isch&amp;ved=0CFAQMygXMBc" TargetMode="External"/><Relationship Id="rId28" Type="http://schemas.openxmlformats.org/officeDocument/2006/relationships/hyperlink" Target="http://www.google.com/imgres?imgurl=http://www.clker.com/cliparts/A/5/U/g/i/U/pipette-with-tip-md.png&amp;imgrefurl=http://www.clker.com/clipart-pipette-with-tip.html&amp;h=297&amp;w=207&amp;tbnid=iieWb0UD9C2sZM:&amp;zoom=1&amp;docid=z6plTMdj3yqzrM&amp;ei=LC5AVZTzHI6zogSEqICQDg&amp;tbm=isch&amp;ved=0CDEQMygAMAA" TargetMode="External"/><Relationship Id="rId10" Type="http://schemas.openxmlformats.org/officeDocument/2006/relationships/hyperlink" Target="http://www.fecotainer.eu/Static/Images/UserUpload/ColonCancerScreening.jpg" TargetMode="External"/><Relationship Id="rId19" Type="http://schemas.openxmlformats.org/officeDocument/2006/relationships/hyperlink" Target="http://www.google.com/imgres?imgurl=http://cmgm.stanford.edu/biochem201/Slides/DNA%2520Repair/25%2520Human%2520mismatch%2520repair%2520pr.JPG&amp;imgrefurl=http://cmgm.stanford.edu/biochem201/Slides/DNA%20Repair/&amp;h=507&amp;w=763&amp;tbnid=ouiMhJK_KgGX0M:&amp;zoom=1&amp;docid=T_bjKGsanfdbMM&amp;ei=wNs-VaCeM4-oogStpICYDQ&amp;tbm=isch&amp;ved=0CCIQMygGMAY" TargetMode="External"/><Relationship Id="rId4" Type="http://schemas.openxmlformats.org/officeDocument/2006/relationships/hyperlink" Target="http://www.google.com/imgres?imgurl=http://visualizing.org/sites/default/files/imagecache/embedded_vis_medium/images/cancer-facts-the-killer-654x1024.jpg&amp;imgrefurl" TargetMode="External"/><Relationship Id="rId9" Type="http://schemas.openxmlformats.org/officeDocument/2006/relationships/hyperlink" Target="http://www.screeningforlife.ca/colorectalcancer" TargetMode="External"/><Relationship Id="rId14" Type="http://schemas.openxmlformats.org/officeDocument/2006/relationships/hyperlink" Target="http://www.google.com/imgres?imgurl=http://www.ratingdietplans.com/wp-content/uploads/2013/11/grilled-food.jpg&amp;imgrefurl=http://pixshark.com/grilled-food-recipes.htm&amp;h=310&amp;w=413&amp;tbnid=-elh2mNImjpgQM:&amp;zoom=1&amp;docid=c5corpucNC71iM&amp;ei=GK0-VZzaK4O7ogSZ4oDwDQ&amp;tbm=isch&amp;ved=0CDgQMygHMAc" TargetMode="External"/><Relationship Id="rId22" Type="http://schemas.openxmlformats.org/officeDocument/2006/relationships/hyperlink" Target="http://geneticsawareness.org/documents/iStock_000002163295Medium.jpg" TargetMode="External"/><Relationship Id="rId27" Type="http://schemas.openxmlformats.org/officeDocument/2006/relationships/hyperlink" Target="http://www.clker.com/cliparts/7/d/x/J/L/9/red-petri-dish.svg" TargetMode="External"/><Relationship Id="rId30" Type="http://schemas.openxmlformats.org/officeDocument/2006/relationships/hyperlink" Target="http://www.google.com/imgres?imgurl=http://openi.nlm.nih.gov/imgs/512/314/3159392/3159392_ECAM2011-427031.004.png&amp;imgrefurl=http://openi.nlm.nih.gov/detailedresult.php?img=3159392_ECAM2011-427031.004&amp;req=4&amp;h=437&amp;w=512&amp;tbnid=Vs4GpdgXa9zioM:&amp;zoom=1&amp;docid=7tuVOoh11cEnVM&amp;ei=IjJAVfalHYXwoASQsYG4AQ&amp;tbm=isch&amp;ved=0CCcQMygJMA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</a:t>
            </a:r>
            <a:r>
              <a:rPr lang="en-US" dirty="0" err="1" smtClean="0"/>
              <a:t>Isogenic</a:t>
            </a:r>
            <a:r>
              <a:rPr lang="en-US" dirty="0" smtClean="0"/>
              <a:t> Cell Cultures </a:t>
            </a:r>
            <a:br>
              <a:rPr lang="en-US" dirty="0" smtClean="0"/>
            </a:br>
            <a:r>
              <a:rPr lang="en-US" dirty="0" smtClean="0"/>
              <a:t>for Functional Studies of </a:t>
            </a:r>
            <a:br>
              <a:rPr lang="en-US" dirty="0" smtClean="0"/>
            </a:br>
            <a:r>
              <a:rPr lang="en-US" dirty="0" smtClean="0"/>
              <a:t>DNA Mismatch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679755"/>
          </a:xfrm>
        </p:spPr>
        <p:txBody>
          <a:bodyPr>
            <a:noAutofit/>
          </a:bodyPr>
          <a:lstStyle/>
          <a:p>
            <a:r>
              <a:rPr lang="en-US" sz="1800" dirty="0" smtClean="0"/>
              <a:t>Kimberly Sarver</a:t>
            </a:r>
          </a:p>
          <a:p>
            <a:r>
              <a:rPr lang="en-US" sz="1400" dirty="0" smtClean="0"/>
              <a:t>Dept. </a:t>
            </a:r>
            <a:r>
              <a:rPr lang="en-US" sz="1400" dirty="0" err="1" smtClean="0"/>
              <a:t>Bioresource</a:t>
            </a:r>
            <a:r>
              <a:rPr lang="en-US" sz="1400" dirty="0" smtClean="0"/>
              <a:t> Research</a:t>
            </a:r>
          </a:p>
          <a:p>
            <a:r>
              <a:rPr lang="en-US" sz="1800" dirty="0" smtClean="0"/>
              <a:t>Dr. Andrew Buermeyer - Mentor</a:t>
            </a:r>
          </a:p>
          <a:p>
            <a:r>
              <a:rPr lang="en-US" sz="1400" dirty="0" smtClean="0"/>
              <a:t>Dept. Environmental and Molecular Toxicology</a:t>
            </a:r>
          </a:p>
          <a:p>
            <a:r>
              <a:rPr lang="en-US" sz="1800" dirty="0" smtClean="0"/>
              <a:t>Thesis Seminar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Sporadic</a:t>
            </a:r>
            <a:endParaRPr lang="en-US" dirty="0"/>
          </a:p>
        </p:txBody>
      </p:sp>
      <p:pic>
        <p:nvPicPr>
          <p:cNvPr id="35842" name="Picture 2" descr="http://www.thecco.net/article/viewFile/1747/3043/83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605" y="2054655"/>
            <a:ext cx="6014828" cy="42871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6"/>
            <a:ext cx="8229600" cy="9162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Cancer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638800" cy="4449763"/>
          </a:xfrm>
        </p:spPr>
        <p:txBody>
          <a:bodyPr>
            <a:normAutofit fontScale="92500"/>
          </a:bodyPr>
          <a:lstStyle/>
          <a:p>
            <a:pPr marL="420624" indent="-384048">
              <a:defRPr/>
            </a:pPr>
            <a:r>
              <a:rPr lang="en-US" dirty="0" smtClean="0"/>
              <a:t>Everyone is Different</a:t>
            </a:r>
          </a:p>
          <a:p>
            <a:pPr marL="420624" indent="-384048">
              <a:defRPr/>
            </a:pPr>
            <a:endParaRPr lang="en-US" dirty="0" smtClean="0"/>
          </a:p>
          <a:p>
            <a:pPr marL="420624" indent="-384048">
              <a:defRPr/>
            </a:pPr>
            <a:r>
              <a:rPr lang="en-US" dirty="0" smtClean="0"/>
              <a:t>Identification of High-Risk Individuals</a:t>
            </a:r>
          </a:p>
          <a:p>
            <a:pPr marL="420624" indent="-384048">
              <a:defRPr/>
            </a:pPr>
            <a:endParaRPr lang="en-US" dirty="0" smtClean="0"/>
          </a:p>
          <a:p>
            <a:pPr marL="420624" indent="-384048">
              <a:defRPr/>
            </a:pPr>
            <a:r>
              <a:rPr lang="en-US" dirty="0" smtClean="0"/>
              <a:t>Environmental Exposures + Individual Genetics</a:t>
            </a:r>
          </a:p>
          <a:p>
            <a:pPr marL="820674" lvl="1" indent="-384048">
              <a:defRPr/>
            </a:pPr>
            <a:r>
              <a:rPr lang="en-US" sz="2000" dirty="0" smtClean="0"/>
              <a:t>How body responds to exposures</a:t>
            </a:r>
          </a:p>
          <a:p>
            <a:pPr marL="820674" lvl="1" indent="-384048">
              <a:defRPr/>
            </a:pPr>
            <a:r>
              <a:rPr lang="en-US" sz="2000" dirty="0" smtClean="0"/>
              <a:t>Biological pathways</a:t>
            </a:r>
          </a:p>
          <a:p>
            <a:pPr marL="820674" lvl="1" indent="-384048">
              <a:defRPr/>
            </a:pPr>
            <a:r>
              <a:rPr lang="en-US" sz="2000" dirty="0" smtClean="0"/>
              <a:t>Variation in pathways</a:t>
            </a:r>
          </a:p>
          <a:p>
            <a:pPr marL="820674" lvl="1" indent="-384048">
              <a:defRPr/>
            </a:pPr>
            <a:r>
              <a:rPr lang="en-US" sz="2000" dirty="0" smtClean="0"/>
              <a:t>How this changes exposures</a:t>
            </a:r>
          </a:p>
          <a:p>
            <a:pPr marL="820674" lvl="1" indent="-384048">
              <a:defRPr/>
            </a:pPr>
            <a:endParaRPr lang="en-US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555" y="4722875"/>
            <a:ext cx="2743200" cy="186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6155" y="684275"/>
            <a:ext cx="1778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1755" y="2665475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55" y="2411592"/>
            <a:ext cx="8229600" cy="3918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What is the extent to which environmental 	carcinogens, such as PAHs, interact with specific 	MMR deficiencies to increase the accumulation 	of mutations, and therefore the risk of cancer?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 Methods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8965" y="1953477"/>
            <a:ext cx="8229600" cy="39188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Cellular response to </a:t>
            </a:r>
            <a:r>
              <a:rPr lang="en-US" dirty="0" err="1" smtClean="0"/>
              <a:t>methylating</a:t>
            </a:r>
            <a:r>
              <a:rPr lang="en-US" dirty="0" smtClean="0"/>
              <a:t> agents</a:t>
            </a:r>
          </a:p>
          <a:p>
            <a:r>
              <a:rPr lang="en-US" dirty="0" smtClean="0"/>
              <a:t>Spontaneous Mutation Rate of </a:t>
            </a:r>
            <a:r>
              <a:rPr lang="en-US" i="1" dirty="0" smtClean="0"/>
              <a:t>HPRT</a:t>
            </a:r>
          </a:p>
          <a:p>
            <a:r>
              <a:rPr lang="en-US" dirty="0" smtClean="0"/>
              <a:t>Microsatellite Instability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Used MMR-Deficient Cells </a:t>
            </a:r>
            <a:r>
              <a:rPr lang="en-US" dirty="0" smtClean="0">
                <a:sym typeface="Wingdings" pitchFamily="2" charset="2"/>
              </a:rPr>
              <a:t> inherently cancerous  high spontaneous mutation rate  variable 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Used MMR-Deficient Cells </a:t>
            </a:r>
            <a:r>
              <a:rPr lang="en-US" dirty="0" smtClean="0">
                <a:sym typeface="Wingdings" pitchFamily="2" charset="2"/>
              </a:rPr>
              <a:t> inherently cancerous  high spontaneous mutation rate  variable changes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/>
              <a:t>	Used MMR-Proficient Cells </a:t>
            </a:r>
            <a:r>
              <a:rPr lang="en-US" dirty="0" smtClean="0">
                <a:sym typeface="Wingdings" pitchFamily="2" charset="2"/>
              </a:rPr>
              <a:t> alter to disrupt MMR low spontaneous mutation rate  measurable changes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0605" y="1596540"/>
            <a:ext cx="5955495" cy="1374345"/>
            <a:chOff x="1670605" y="1596540"/>
            <a:chExt cx="5955495" cy="137434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670605" y="1596540"/>
              <a:ext cx="5955495" cy="122164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23310" y="1596540"/>
              <a:ext cx="5191970" cy="137434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siRNA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8965" y="2411592"/>
            <a:ext cx="8229600" cy="3918803"/>
          </a:xfrm>
        </p:spPr>
        <p:txBody>
          <a:bodyPr>
            <a:normAutofit/>
          </a:bodyPr>
          <a:lstStyle/>
          <a:p>
            <a:r>
              <a:rPr lang="en-US" dirty="0" smtClean="0"/>
              <a:t>21-23 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Lipid based-transfection</a:t>
            </a:r>
          </a:p>
          <a:p>
            <a:endParaRPr lang="en-US" dirty="0" smtClean="0"/>
          </a:p>
          <a:p>
            <a:r>
              <a:rPr lang="en-US" dirty="0" smtClean="0"/>
              <a:t>Selective silencing of genes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pic>
        <p:nvPicPr>
          <p:cNvPr id="41986" name="Picture 2" descr="https://www.scbt.com/images/en/gene_silencers/sirna_gene_silenc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410" y="1567590"/>
            <a:ext cx="4113885" cy="50682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Hypothesis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473385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By starting with MMR-proficient cells and transfection the cells with siRNA, I could limit the expression of specific MMR proteins resulting in a disruption of MMR activity.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Plating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749245"/>
            <a:ext cx="9144000" cy="5108755"/>
            <a:chOff x="0" y="1749245"/>
            <a:chExt cx="9144000" cy="5108755"/>
          </a:xfrm>
        </p:grpSpPr>
        <p:pic>
          <p:nvPicPr>
            <p:cNvPr id="41" name="Picture 8" descr="http://openi.nlm.nih.gov/imgs/512/314/3159392/3159392_ECAM2011-427031.0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3310" y="1749245"/>
              <a:ext cx="5497380" cy="4692101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0" y="6442502"/>
              <a:ext cx="9144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Image adapted from: </a:t>
              </a:r>
              <a:r>
                <a:rPr lang="en-US" sz="700" dirty="0" smtClean="0"/>
                <a:t>http://www.google.com/imgres?imgurl=http://openi.nlm.nih.gov/imgs/512/314/3159392/3159392_ECAM2011-427031.004.png&amp;imgrefurl=http://openi.nlm.nih.gov/detailedresult.php?img%3D3159392_ECAM2011-427031.004%26req%3D4&amp;h=437&amp;w=512&amp;tbnid=Vs4GpdgXa9zioM:&amp;zoom=1&amp;docid=7tuVOoh11cEnVM&amp;ei=IjJAVfalHYXwoASQsYG4AQ&amp;tbm=isch&amp;ved=0CCcQMygJMAk</a:t>
              </a:r>
            </a:p>
            <a:p>
              <a:r>
                <a:rPr lang="en-US" sz="700" dirty="0" smtClean="0"/>
                <a:t> </a:t>
              </a:r>
              <a:endParaRPr lang="en-US" sz="7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Plating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0" y="3276295"/>
            <a:ext cx="7778805" cy="1607059"/>
            <a:chOff x="0" y="3276295"/>
            <a:chExt cx="7778805" cy="1607059"/>
          </a:xfrm>
        </p:grpSpPr>
        <p:grpSp>
          <p:nvGrpSpPr>
            <p:cNvPr id="41" name="Group 40"/>
            <p:cNvGrpSpPr/>
            <p:nvPr/>
          </p:nvGrpSpPr>
          <p:grpSpPr>
            <a:xfrm>
              <a:off x="1203127" y="4345230"/>
              <a:ext cx="6575678" cy="538124"/>
              <a:chOff x="1203127" y="4345230"/>
              <a:chExt cx="6575678" cy="538124"/>
            </a:xfrm>
          </p:grpSpPr>
          <p:pic>
            <p:nvPicPr>
              <p:cNvPr id="1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47803" y="4345230"/>
                <a:ext cx="1231002" cy="538124"/>
              </a:xfrm>
              <a:prstGeom prst="rect">
                <a:avLst/>
              </a:prstGeom>
              <a:noFill/>
            </p:spPr>
          </p:pic>
          <p:pic>
            <p:nvPicPr>
              <p:cNvPr id="18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3127" y="4345230"/>
                <a:ext cx="1231002" cy="538124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15342" y="4345230"/>
                <a:ext cx="1231002" cy="538124"/>
              </a:xfrm>
              <a:prstGeom prst="rect">
                <a:avLst/>
              </a:prstGeom>
              <a:noFill/>
            </p:spPr>
          </p:pic>
          <p:pic>
            <p:nvPicPr>
              <p:cNvPr id="2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35587" y="4345230"/>
                <a:ext cx="1231002" cy="538124"/>
              </a:xfrm>
              <a:prstGeom prst="rect">
                <a:avLst/>
              </a:prstGeom>
              <a:noFill/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1823310" y="3276295"/>
              <a:ext cx="5344675" cy="916230"/>
              <a:chOff x="1823310" y="3276295"/>
              <a:chExt cx="5344675" cy="91623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823310" y="3276295"/>
                <a:ext cx="0" cy="91623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655770" y="3276295"/>
                <a:ext cx="0" cy="91623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335525" y="3276295"/>
                <a:ext cx="0" cy="91623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167985" y="3276295"/>
                <a:ext cx="0" cy="91623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0" y="3429000"/>
              <a:ext cx="1365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Observe for 1 Week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1749245"/>
            <a:ext cx="8084215" cy="1529417"/>
            <a:chOff x="0" y="1749245"/>
            <a:chExt cx="8084215" cy="1529417"/>
          </a:xfrm>
        </p:grpSpPr>
        <p:sp>
          <p:nvSpPr>
            <p:cNvPr id="27" name="TextBox 26"/>
            <p:cNvSpPr txBox="1"/>
            <p:nvPr/>
          </p:nvSpPr>
          <p:spPr>
            <a:xfrm>
              <a:off x="0" y="1749245"/>
              <a:ext cx="1365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Plated Cells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212490" y="2512770"/>
              <a:ext cx="6871725" cy="765892"/>
              <a:chOff x="1212490" y="2512770"/>
              <a:chExt cx="6871725" cy="765892"/>
            </a:xfrm>
          </p:grpSpPr>
          <p:pic>
            <p:nvPicPr>
              <p:cNvPr id="4098" name="Picture 2" descr="http://t0.gstatic.com/images?q=tbn:ANd9GcTn8xv-uJoFl_pkyGbGMJ2FOlb7NvmIGNrta2LvwIBP7Vohm1zK3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2490" y="2512770"/>
                <a:ext cx="1068935" cy="500276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http://t0.gstatic.com/images?q=tbn:ANd9GcTn8xv-uJoFl_pkyGbGMJ2FOlb7NvmIGNrta2LvwIBP7Vohm1zK3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57165" y="2512770"/>
                <a:ext cx="1068935" cy="500276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http://t0.gstatic.com/images?q=tbn:ANd9GcTn8xv-uJoFl_pkyGbGMJ2FOlb7NvmIGNrta2LvwIBP7Vohm1zK3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24705" y="2512770"/>
                <a:ext cx="1068935" cy="500276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://t0.gstatic.com/images?q=tbn:ANd9GcTn8xv-uJoFl_pkyGbGMJ2FOlb7NvmIGNrta2LvwIBP7Vohm1zK3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4950" y="2512770"/>
                <a:ext cx="1068935" cy="500276"/>
              </a:xfrm>
              <a:prstGeom prst="rect">
                <a:avLst/>
              </a:prstGeom>
              <a:noFill/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212490" y="2970885"/>
                <a:ext cx="1374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100,000 cells</a:t>
                </a:r>
                <a:endParaRPr lang="en-US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44950" y="2970885"/>
                <a:ext cx="1374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150,000 cells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705" y="2970885"/>
                <a:ext cx="1374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200,000 cells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57165" y="2970885"/>
                <a:ext cx="1527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250,000 cells</a:t>
                </a:r>
                <a:endParaRPr lang="en-US" sz="1400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0" y="4956050"/>
            <a:ext cx="7778805" cy="738664"/>
            <a:chOff x="0" y="4956050"/>
            <a:chExt cx="7778805" cy="738664"/>
          </a:xfrm>
        </p:grpSpPr>
        <p:sp>
          <p:nvSpPr>
            <p:cNvPr id="34" name="TextBox 33"/>
            <p:cNvSpPr txBox="1"/>
            <p:nvPr/>
          </p:nvSpPr>
          <p:spPr>
            <a:xfrm>
              <a:off x="0" y="5108755"/>
              <a:ext cx="1365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Conclusions</a:t>
              </a:r>
              <a:endParaRPr lang="en-US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365196" y="4956050"/>
              <a:ext cx="6413609" cy="738664"/>
              <a:chOff x="1365196" y="4956050"/>
              <a:chExt cx="6413609" cy="73866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365196" y="4956050"/>
                <a:ext cx="9162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Low density</a:t>
                </a:r>
                <a:endParaRPr lang="en-US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044950" y="4956050"/>
                <a:ext cx="12216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Confluent at approximately 2 days</a:t>
                </a:r>
                <a:endParaRPr lang="en-US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24705" y="4956050"/>
                <a:ext cx="12216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Over-confluent at 2 days</a:t>
                </a:r>
                <a:endParaRPr lang="en-US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557165" y="4956050"/>
                <a:ext cx="12216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Over-confluent at 1 day</a:t>
                </a:r>
                <a:endParaRPr lang="en-US" sz="1400" dirty="0"/>
              </a:p>
            </p:txBody>
          </p:sp>
        </p:grpSp>
      </p:grpSp>
      <p:sp>
        <p:nvSpPr>
          <p:cNvPr id="38" name="5-Point Star 37"/>
          <p:cNvSpPr/>
          <p:nvPr/>
        </p:nvSpPr>
        <p:spPr>
          <a:xfrm>
            <a:off x="3350360" y="4039820"/>
            <a:ext cx="763525" cy="7635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siRNA Transfection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0" y="1749245"/>
            <a:ext cx="7626100" cy="646331"/>
            <a:chOff x="0" y="1749245"/>
            <a:chExt cx="7626100" cy="646331"/>
          </a:xfrm>
        </p:grpSpPr>
        <p:pic>
          <p:nvPicPr>
            <p:cNvPr id="5" name="Picture 2" descr="http://t0.gstatic.com/images?q=tbn:ANd9GcTn8xv-uJoFl_pkyGbGMJ2FOlb7NvmIGNrta2LvwIBP7Vohm1zK3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2490" y="1859790"/>
              <a:ext cx="1068935" cy="500276"/>
            </a:xfrm>
            <a:prstGeom prst="rect">
              <a:avLst/>
            </a:prstGeom>
            <a:noFill/>
          </p:spPr>
        </p:pic>
        <p:pic>
          <p:nvPicPr>
            <p:cNvPr id="6" name="Picture 2" descr="http://t0.gstatic.com/images?q=tbn:ANd9GcTn8xv-uJoFl_pkyGbGMJ2FOlb7NvmIGNrta2LvwIBP7Vohm1zK3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165" y="1859790"/>
              <a:ext cx="1068935" cy="500276"/>
            </a:xfrm>
            <a:prstGeom prst="rect">
              <a:avLst/>
            </a:prstGeom>
            <a:noFill/>
          </p:spPr>
        </p:pic>
        <p:pic>
          <p:nvPicPr>
            <p:cNvPr id="9" name="Picture 2" descr="http://t0.gstatic.com/images?q=tbn:ANd9GcTn8xv-uJoFl_pkyGbGMJ2FOlb7NvmIGNrta2LvwIBP7Vohm1zK3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705" y="1859790"/>
              <a:ext cx="1068935" cy="500276"/>
            </a:xfrm>
            <a:prstGeom prst="rect">
              <a:avLst/>
            </a:prstGeom>
            <a:noFill/>
          </p:spPr>
        </p:pic>
        <p:pic>
          <p:nvPicPr>
            <p:cNvPr id="10" name="Picture 2" descr="http://t0.gstatic.com/images?q=tbn:ANd9GcTn8xv-uJoFl_pkyGbGMJ2FOlb7NvmIGNrta2LvwIBP7Vohm1zK3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4950" y="1859790"/>
              <a:ext cx="1068935" cy="50027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0" y="1749245"/>
              <a:ext cx="1365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Plated Cells</a:t>
              </a:r>
            </a:p>
            <a:p>
              <a:r>
                <a:rPr lang="en-US" dirty="0" smtClean="0"/>
                <a:t>(150,000)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0" y="2512771"/>
            <a:ext cx="7788168" cy="1104445"/>
            <a:chOff x="0" y="2512771"/>
            <a:chExt cx="7788168" cy="1104445"/>
          </a:xfrm>
        </p:grpSpPr>
        <p:sp>
          <p:nvSpPr>
            <p:cNvPr id="24" name="TextBox 23"/>
            <p:cNvSpPr txBox="1"/>
            <p:nvPr/>
          </p:nvSpPr>
          <p:spPr>
            <a:xfrm>
              <a:off x="0" y="2970885"/>
              <a:ext cx="1365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24 hr Recovery</a:t>
              </a:r>
              <a:endParaRPr lang="en-US" dirty="0"/>
            </a:p>
          </p:txBody>
        </p:sp>
        <p:pic>
          <p:nvPicPr>
            <p:cNvPr id="58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7166" y="2970886"/>
              <a:ext cx="1231002" cy="538124"/>
            </a:xfrm>
            <a:prstGeom prst="rect">
              <a:avLst/>
            </a:prstGeom>
            <a:noFill/>
          </p:spPr>
        </p:pic>
        <p:pic>
          <p:nvPicPr>
            <p:cNvPr id="59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2490" y="2970886"/>
              <a:ext cx="1231002" cy="538124"/>
            </a:xfrm>
            <a:prstGeom prst="rect">
              <a:avLst/>
            </a:prstGeom>
            <a:noFill/>
          </p:spPr>
        </p:pic>
        <p:pic>
          <p:nvPicPr>
            <p:cNvPr id="60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705" y="2970886"/>
              <a:ext cx="1231002" cy="538124"/>
            </a:xfrm>
            <a:prstGeom prst="rect">
              <a:avLst/>
            </a:prstGeom>
            <a:noFill/>
          </p:spPr>
        </p:pic>
        <p:pic>
          <p:nvPicPr>
            <p:cNvPr id="61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4950" y="2970886"/>
              <a:ext cx="1231002" cy="538124"/>
            </a:xfrm>
            <a:prstGeom prst="rect">
              <a:avLst/>
            </a:prstGeom>
            <a:noFill/>
          </p:spPr>
        </p:pic>
        <p:cxnSp>
          <p:nvCxnSpPr>
            <p:cNvPr id="66" name="Straight Arrow Connector 65"/>
            <p:cNvCxnSpPr/>
            <p:nvPr/>
          </p:nvCxnSpPr>
          <p:spPr>
            <a:xfrm>
              <a:off x="1823310" y="251277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55770" y="251277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5335525" y="251277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7167985" y="251277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" y="3459310"/>
            <a:ext cx="7788167" cy="1468330"/>
            <a:chOff x="1" y="3459310"/>
            <a:chExt cx="7788167" cy="1468330"/>
          </a:xfrm>
        </p:grpSpPr>
        <p:grpSp>
          <p:nvGrpSpPr>
            <p:cNvPr id="53" name="Group 52"/>
            <p:cNvGrpSpPr/>
            <p:nvPr/>
          </p:nvGrpSpPr>
          <p:grpSpPr>
            <a:xfrm>
              <a:off x="1212490" y="4192526"/>
              <a:ext cx="6575678" cy="538124"/>
              <a:chOff x="1212490" y="4192526"/>
              <a:chExt cx="6575678" cy="538124"/>
            </a:xfrm>
          </p:grpSpPr>
          <p:pic>
            <p:nvPicPr>
              <p:cNvPr id="54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57166" y="4192526"/>
                <a:ext cx="1231002" cy="538124"/>
              </a:xfrm>
              <a:prstGeom prst="rect">
                <a:avLst/>
              </a:prstGeom>
              <a:noFill/>
            </p:spPr>
          </p:pic>
          <p:pic>
            <p:nvPicPr>
              <p:cNvPr id="5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2490" y="4192526"/>
                <a:ext cx="1231002" cy="538124"/>
              </a:xfrm>
              <a:prstGeom prst="rect">
                <a:avLst/>
              </a:prstGeom>
              <a:noFill/>
            </p:spPr>
          </p:pic>
          <p:pic>
            <p:nvPicPr>
              <p:cNvPr id="56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4705" y="4192526"/>
                <a:ext cx="1231002" cy="538124"/>
              </a:xfrm>
              <a:prstGeom prst="rect">
                <a:avLst/>
              </a:prstGeom>
              <a:noFill/>
            </p:spPr>
          </p:pic>
          <p:pic>
            <p:nvPicPr>
              <p:cNvPr id="57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50" y="4192526"/>
                <a:ext cx="1231002" cy="538124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1" y="3887115"/>
              <a:ext cx="1365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siRNA transfection</a:t>
              </a:r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976015" y="3459310"/>
              <a:ext cx="4275740" cy="996465"/>
              <a:chOff x="1976015" y="3459310"/>
              <a:chExt cx="4275740" cy="996465"/>
            </a:xfrm>
          </p:grpSpPr>
          <p:pic>
            <p:nvPicPr>
              <p:cNvPr id="41" name="Picture 4" descr="http://www.clker.com/cliparts/A/5/U/g/i/U/pipette-with-tip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57249" y="3459310"/>
                <a:ext cx="694506" cy="996465"/>
              </a:xfrm>
              <a:prstGeom prst="rect">
                <a:avLst/>
              </a:prstGeom>
              <a:noFill/>
            </p:spPr>
          </p:pic>
          <p:pic>
            <p:nvPicPr>
              <p:cNvPr id="42" name="Picture 4" descr="http://www.clker.com/cliparts/A/5/U/g/i/U/pipette-with-tip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08475" y="3459310"/>
                <a:ext cx="694506" cy="996465"/>
              </a:xfrm>
              <a:prstGeom prst="rect">
                <a:avLst/>
              </a:prstGeom>
              <a:noFill/>
            </p:spPr>
          </p:pic>
          <p:pic>
            <p:nvPicPr>
              <p:cNvPr id="43" name="Picture 4" descr="http://www.clker.com/cliparts/A/5/U/g/i/U/pipette-with-tip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76015" y="3459310"/>
                <a:ext cx="694506" cy="996465"/>
              </a:xfrm>
              <a:prstGeom prst="rect">
                <a:avLst/>
              </a:prstGeom>
              <a:noFill/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1823310" y="3734411"/>
              <a:ext cx="5344675" cy="305410"/>
              <a:chOff x="1823310" y="3734411"/>
              <a:chExt cx="5344675" cy="30541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1823310" y="3734411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3655770" y="3734411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5335525" y="3734411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7167985" y="3734411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365195" y="4650641"/>
              <a:ext cx="6413610" cy="276999"/>
              <a:chOff x="1365195" y="4650641"/>
              <a:chExt cx="6413610" cy="27699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365195" y="4650641"/>
                <a:ext cx="9162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Anti-MLH1</a:t>
                </a:r>
                <a:endParaRPr lang="en-US" sz="12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197655" y="4650641"/>
                <a:ext cx="9162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Anti-MSH2</a:t>
                </a:r>
                <a:endParaRPr lang="en-US" sz="12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724705" y="4650641"/>
                <a:ext cx="13743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Allstars Negative</a:t>
                </a:r>
                <a:endParaRPr lang="en-US" sz="12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557166" y="4650641"/>
                <a:ext cx="1221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Untransfected</a:t>
                </a:r>
                <a:endParaRPr lang="en-US" sz="12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0" y="6024985"/>
            <a:ext cx="8542330" cy="674742"/>
            <a:chOff x="0" y="6024985"/>
            <a:chExt cx="8542330" cy="674742"/>
          </a:xfrm>
        </p:grpSpPr>
        <p:grpSp>
          <p:nvGrpSpPr>
            <p:cNvPr id="78" name="Group 77"/>
            <p:cNvGrpSpPr/>
            <p:nvPr/>
          </p:nvGrpSpPr>
          <p:grpSpPr>
            <a:xfrm>
              <a:off x="0" y="6024985"/>
              <a:ext cx="7626100" cy="674742"/>
              <a:chOff x="0" y="6024985"/>
              <a:chExt cx="7626100" cy="67474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0" y="6024985"/>
                <a:ext cx="1365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Harvest</a:t>
                </a:r>
                <a:endParaRPr lang="en-US" dirty="0"/>
              </a:p>
            </p:txBody>
          </p:sp>
          <p:sp>
            <p:nvSpPr>
              <p:cNvPr id="81" name="Left Bracket 80"/>
              <p:cNvSpPr/>
              <p:nvPr/>
            </p:nvSpPr>
            <p:spPr>
              <a:xfrm rot="16200000">
                <a:off x="4266591" y="2818180"/>
                <a:ext cx="152704" cy="6566315"/>
              </a:xfrm>
              <a:prstGeom prst="leftBracket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>
                <a:off x="2739540" y="6177690"/>
                <a:ext cx="839879" cy="30541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1059785" y="6330395"/>
                <a:ext cx="1976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Flow Cytometry</a:t>
                </a:r>
                <a:endParaRPr lang="en-US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655770" y="6177691"/>
              <a:ext cx="4886560" cy="522036"/>
              <a:chOff x="3655770" y="6177691"/>
              <a:chExt cx="4886560" cy="522036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>
                <a:off x="3655770" y="6177691"/>
                <a:ext cx="610820" cy="34293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6251755" y="6477532"/>
                <a:ext cx="305715" cy="30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4266590" y="6330395"/>
                <a:ext cx="1985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Whole Cell Lysates</a:t>
                </a:r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557165" y="6330395"/>
                <a:ext cx="1985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Immunoblotting</a:t>
                </a:r>
                <a:endParaRPr lang="en-US" dirty="0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0" y="4956051"/>
            <a:ext cx="7778805" cy="996239"/>
            <a:chOff x="0" y="4956051"/>
            <a:chExt cx="7778805" cy="996239"/>
          </a:xfrm>
        </p:grpSpPr>
        <p:pic>
          <p:nvPicPr>
            <p:cNvPr id="15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7803" y="5414166"/>
              <a:ext cx="1231002" cy="538124"/>
            </a:xfrm>
            <a:prstGeom prst="rect">
              <a:avLst/>
            </a:prstGeom>
            <a:noFill/>
          </p:spPr>
        </p:pic>
        <p:pic>
          <p:nvPicPr>
            <p:cNvPr id="16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3127" y="5414166"/>
              <a:ext cx="1231002" cy="538124"/>
            </a:xfrm>
            <a:prstGeom prst="rect">
              <a:avLst/>
            </a:prstGeom>
            <a:noFill/>
          </p:spPr>
        </p:pic>
        <p:pic>
          <p:nvPicPr>
            <p:cNvPr id="17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5342" y="5414166"/>
              <a:ext cx="1231002" cy="538124"/>
            </a:xfrm>
            <a:prstGeom prst="rect">
              <a:avLst/>
            </a:prstGeom>
            <a:noFill/>
          </p:spPr>
        </p:pic>
        <p:pic>
          <p:nvPicPr>
            <p:cNvPr id="18" name="Picture 6" descr="http://www.nature.com/scitable/content/ne0000/ne0000/ne0000/ne0000/14264811/chow_fig1_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5587" y="5414166"/>
              <a:ext cx="1231002" cy="538124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1823310" y="495605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655770" y="495605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335525" y="495605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167985" y="4956051"/>
              <a:ext cx="0" cy="30541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0" y="5261460"/>
              <a:ext cx="1365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Growth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65" y="1138425"/>
            <a:ext cx="8856890" cy="38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182820" y="3734410"/>
            <a:ext cx="1374345" cy="152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48965" y="3276295"/>
            <a:ext cx="137434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Most Commonly Diagnosed Cancer (USA)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6015" y="3429000"/>
            <a:ext cx="1374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in 20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5770" y="3276295"/>
            <a:ext cx="12216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Common in People over 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2820" y="3276295"/>
            <a:ext cx="137434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136,000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Cases and 50,000 Fatalities in USA during 2014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5280" y="3276295"/>
            <a:ext cx="137434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Leading Cause of Cancer Death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(USA)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754375" y="69490"/>
            <a:ext cx="7620000" cy="3200400"/>
            <a:chOff x="754375" y="69490"/>
            <a:chExt cx="7620000" cy="3200400"/>
          </a:xfrm>
        </p:grpSpPr>
        <p:grpSp>
          <p:nvGrpSpPr>
            <p:cNvPr id="5" name="Group 4"/>
            <p:cNvGrpSpPr/>
            <p:nvPr/>
          </p:nvGrpSpPr>
          <p:grpSpPr>
            <a:xfrm>
              <a:off x="754375" y="69490"/>
              <a:ext cx="7620000" cy="3200400"/>
              <a:chOff x="685800" y="0"/>
              <a:chExt cx="7620000" cy="3200400"/>
            </a:xfrm>
          </p:grpSpPr>
          <p:grpSp>
            <p:nvGrpSpPr>
              <p:cNvPr id="6" name="Group 39"/>
              <p:cNvGrpSpPr/>
              <p:nvPr/>
            </p:nvGrpSpPr>
            <p:grpSpPr>
              <a:xfrm>
                <a:off x="685800" y="0"/>
                <a:ext cx="7620000" cy="3200400"/>
                <a:chOff x="685800" y="0"/>
                <a:chExt cx="7620000" cy="32004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85800" y="0"/>
                  <a:ext cx="7467600" cy="3200400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38"/>
                <p:cNvGrpSpPr/>
                <p:nvPr/>
              </p:nvGrpSpPr>
              <p:grpSpPr>
                <a:xfrm>
                  <a:off x="762001" y="381000"/>
                  <a:ext cx="7543799" cy="2750135"/>
                  <a:chOff x="762001" y="381000"/>
                  <a:chExt cx="7543799" cy="2750135"/>
                </a:xfrm>
              </p:grpSpPr>
              <p:pic>
                <p:nvPicPr>
                  <p:cNvPr id="1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981200" y="990600"/>
                    <a:ext cx="2790825" cy="1762125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15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953000" y="990600"/>
                    <a:ext cx="2371725" cy="1733550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16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447800" y="990600"/>
                    <a:ext cx="342900" cy="1743075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sp>
                <p:nvSpPr>
                  <p:cNvPr id="17" name="TextBox 140"/>
                  <p:cNvSpPr txBox="1"/>
                  <p:nvPr/>
                </p:nvSpPr>
                <p:spPr>
                  <a:xfrm>
                    <a:off x="762001" y="838200"/>
                    <a:ext cx="685800" cy="22929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1300" dirty="0" smtClean="0">
                      <a:cs typeface="Arial"/>
                    </a:endParaRPr>
                  </a:p>
                  <a:p>
                    <a:r>
                      <a:rPr lang="en-US" sz="1300" b="1" dirty="0" smtClean="0">
                        <a:cs typeface="Arial"/>
                      </a:rPr>
                      <a:t>    150 </a:t>
                    </a:r>
                  </a:p>
                  <a:p>
                    <a:endParaRPr lang="en-US" sz="1300" b="1" dirty="0" smtClean="0">
                      <a:cs typeface="Arial"/>
                    </a:endParaRPr>
                  </a:p>
                  <a:p>
                    <a:endParaRPr lang="en-US" sz="1300" b="1" dirty="0" smtClean="0">
                      <a:cs typeface="Arial"/>
                    </a:endParaRPr>
                  </a:p>
                  <a:p>
                    <a:endParaRPr lang="en-US" sz="1300" b="1" dirty="0" smtClean="0">
                      <a:cs typeface="Arial"/>
                    </a:endParaRPr>
                  </a:p>
                  <a:p>
                    <a:r>
                      <a:rPr lang="en-US" sz="1300" b="1" dirty="0" smtClean="0">
                        <a:cs typeface="Arial"/>
                      </a:rPr>
                      <a:t>    100</a:t>
                    </a:r>
                  </a:p>
                  <a:p>
                    <a:endParaRPr lang="en-US" sz="1300" b="1" dirty="0" smtClean="0">
                      <a:cs typeface="Arial"/>
                    </a:endParaRPr>
                  </a:p>
                  <a:p>
                    <a:endParaRPr lang="en-US" sz="1300" b="1" dirty="0" smtClean="0">
                      <a:cs typeface="Arial"/>
                    </a:endParaRPr>
                  </a:p>
                  <a:p>
                    <a:r>
                      <a:rPr lang="en-US" sz="1300" b="1" dirty="0">
                        <a:cs typeface="Arial"/>
                      </a:rPr>
                      <a:t> </a:t>
                    </a:r>
                    <a:r>
                      <a:rPr lang="en-US" sz="1300" b="1" dirty="0" smtClean="0">
                        <a:cs typeface="Arial"/>
                      </a:rPr>
                      <a:t>     75</a:t>
                    </a:r>
                  </a:p>
                  <a:p>
                    <a:endParaRPr lang="en-US" sz="1300" dirty="0" smtClean="0">
                      <a:cs typeface="Arial"/>
                    </a:endParaRPr>
                  </a:p>
                  <a:p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18" name="TextBox 141"/>
                  <p:cNvSpPr txBox="1"/>
                  <p:nvPr/>
                </p:nvSpPr>
                <p:spPr>
                  <a:xfrm>
                    <a:off x="1311739" y="427365"/>
                    <a:ext cx="1004996" cy="5061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  MW Marker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19" name="TextBox 180"/>
                  <p:cNvSpPr txBox="1"/>
                  <p:nvPr/>
                </p:nvSpPr>
                <p:spPr>
                  <a:xfrm>
                    <a:off x="838200" y="457200"/>
                    <a:ext cx="546541" cy="664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 smtClean="0">
                        <a:cs typeface="Arial"/>
                      </a:rPr>
                      <a:t> MW </a:t>
                    </a:r>
                  </a:p>
                  <a:p>
                    <a:r>
                      <a:rPr lang="en-US" sz="1200" dirty="0" smtClean="0">
                        <a:cs typeface="Arial"/>
                      </a:rPr>
                      <a:t>(</a:t>
                    </a:r>
                    <a:r>
                      <a:rPr lang="en-US" sz="1200" dirty="0" err="1" smtClean="0">
                        <a:cs typeface="Arial"/>
                      </a:rPr>
                      <a:t>kDa</a:t>
                    </a:r>
                    <a:r>
                      <a:rPr lang="en-US" sz="1200" dirty="0" smtClean="0">
                        <a:cs typeface="Arial"/>
                      </a:rPr>
                      <a:t>)</a:t>
                    </a:r>
                    <a:endParaRPr lang="en-US" sz="1200" b="1" dirty="0" smtClean="0">
                      <a:cs typeface="Arial"/>
                    </a:endParaRPr>
                  </a:p>
                  <a:p>
                    <a:endParaRPr lang="en-US" sz="1200" dirty="0"/>
                  </a:p>
                </p:txBody>
              </p:sp>
              <p:sp>
                <p:nvSpPr>
                  <p:cNvPr id="20" name="TextBox 124"/>
                  <p:cNvSpPr txBox="1"/>
                  <p:nvPr/>
                </p:nvSpPr>
                <p:spPr>
                  <a:xfrm>
                    <a:off x="3352800" y="533400"/>
                    <a:ext cx="458903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M2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1" name="TextBox 144"/>
                  <p:cNvSpPr txBox="1"/>
                  <p:nvPr/>
                </p:nvSpPr>
                <p:spPr>
                  <a:xfrm>
                    <a:off x="7392266" y="2061672"/>
                    <a:ext cx="913534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MSH2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2" name="TextBox 15"/>
                  <p:cNvSpPr txBox="1"/>
                  <p:nvPr/>
                </p:nvSpPr>
                <p:spPr>
                  <a:xfrm>
                    <a:off x="7391400" y="2518872"/>
                    <a:ext cx="913534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MLH1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3" name="TextBox 146"/>
                  <p:cNvSpPr txBox="1"/>
                  <p:nvPr/>
                </p:nvSpPr>
                <p:spPr>
                  <a:xfrm>
                    <a:off x="7392266" y="1143000"/>
                    <a:ext cx="913534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MSH6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4" name="TextBox 124"/>
                  <p:cNvSpPr txBox="1"/>
                  <p:nvPr/>
                </p:nvSpPr>
                <p:spPr>
                  <a:xfrm>
                    <a:off x="5410200" y="533400"/>
                    <a:ext cx="458903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M2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5" name="TextBox 124"/>
                  <p:cNvSpPr txBox="1"/>
                  <p:nvPr/>
                </p:nvSpPr>
                <p:spPr>
                  <a:xfrm>
                    <a:off x="2895600" y="533400"/>
                    <a:ext cx="458903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M1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6" name="TextBox 124"/>
                  <p:cNvSpPr txBox="1"/>
                  <p:nvPr/>
                </p:nvSpPr>
                <p:spPr>
                  <a:xfrm>
                    <a:off x="4953000" y="533400"/>
                    <a:ext cx="458903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M1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7" name="TextBox 124"/>
                  <p:cNvSpPr txBox="1"/>
                  <p:nvPr/>
                </p:nvSpPr>
                <p:spPr>
                  <a:xfrm>
                    <a:off x="3886200" y="533400"/>
                    <a:ext cx="304800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U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8" name="TextBox 124"/>
                  <p:cNvSpPr txBox="1"/>
                  <p:nvPr/>
                </p:nvSpPr>
                <p:spPr>
                  <a:xfrm>
                    <a:off x="2057400" y="533400"/>
                    <a:ext cx="304800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U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29" name="TextBox 124"/>
                  <p:cNvSpPr txBox="1"/>
                  <p:nvPr/>
                </p:nvSpPr>
                <p:spPr>
                  <a:xfrm>
                    <a:off x="2514600" y="533400"/>
                    <a:ext cx="304800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N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30" name="TextBox 124"/>
                  <p:cNvSpPr txBox="1"/>
                  <p:nvPr/>
                </p:nvSpPr>
                <p:spPr>
                  <a:xfrm>
                    <a:off x="4343400" y="533400"/>
                    <a:ext cx="304800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N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31" name="TextBox 136"/>
                  <p:cNvSpPr txBox="1"/>
                  <p:nvPr/>
                </p:nvSpPr>
                <p:spPr>
                  <a:xfrm>
                    <a:off x="6455371" y="533400"/>
                    <a:ext cx="402629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HK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32" name="TextBox 137"/>
                  <p:cNvSpPr txBox="1"/>
                  <p:nvPr/>
                </p:nvSpPr>
                <p:spPr>
                  <a:xfrm>
                    <a:off x="6019800" y="537672"/>
                    <a:ext cx="354011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H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33" name="TextBox 138"/>
                  <p:cNvSpPr txBox="1"/>
                  <p:nvPr/>
                </p:nvSpPr>
                <p:spPr>
                  <a:xfrm>
                    <a:off x="6934200" y="533400"/>
                    <a:ext cx="381000" cy="300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H3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34" name="TextBox 124"/>
                  <p:cNvSpPr txBox="1"/>
                  <p:nvPr/>
                </p:nvSpPr>
                <p:spPr>
                  <a:xfrm>
                    <a:off x="1981200" y="2819400"/>
                    <a:ext cx="2819400" cy="292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  1          2          3          4          5          6         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35" name="TextBox 124"/>
                  <p:cNvSpPr txBox="1"/>
                  <p:nvPr/>
                </p:nvSpPr>
                <p:spPr>
                  <a:xfrm>
                    <a:off x="4953000" y="2819400"/>
                    <a:ext cx="2438399" cy="292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11692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223385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335078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446760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558444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670136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781829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893521" algn="l" defTabSz="2111692" rtl="0" eaLnBrk="1" latinLnBrk="0" hangingPunct="1">
                      <a:defRPr sz="8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300" dirty="0" smtClean="0">
                        <a:cs typeface="Arial"/>
                      </a:rPr>
                      <a:t>  7          8          9          10         11</a:t>
                    </a:r>
                    <a:endParaRPr lang="en-US" sz="1300" dirty="0">
                      <a:cs typeface="Arial"/>
                    </a:endParaRPr>
                  </a:p>
                </p:txBody>
              </p:sp>
              <p:sp>
                <p:nvSpPr>
                  <p:cNvPr id="36" name="Left Bracket 35"/>
                  <p:cNvSpPr/>
                  <p:nvPr/>
                </p:nvSpPr>
                <p:spPr>
                  <a:xfrm rot="5400000">
                    <a:off x="2857500" y="-342900"/>
                    <a:ext cx="152400" cy="1600200"/>
                  </a:xfrm>
                  <a:prstGeom prst="leftBracket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Left Bracket 36"/>
                  <p:cNvSpPr/>
                  <p:nvPr/>
                </p:nvSpPr>
                <p:spPr>
                  <a:xfrm rot="5400000">
                    <a:off x="4762500" y="-419100"/>
                    <a:ext cx="152400" cy="1752600"/>
                  </a:xfrm>
                  <a:prstGeom prst="leftBracket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Left Bracket 37"/>
                  <p:cNvSpPr/>
                  <p:nvPr/>
                </p:nvSpPr>
                <p:spPr>
                  <a:xfrm rot="5400000">
                    <a:off x="6553200" y="-152400"/>
                    <a:ext cx="152400" cy="1219200"/>
                  </a:xfrm>
                  <a:prstGeom prst="leftBracket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TextBox 12"/>
              <p:cNvSpPr txBox="1"/>
              <p:nvPr/>
            </p:nvSpPr>
            <p:spPr>
              <a:xfrm>
                <a:off x="2057400" y="78189"/>
                <a:ext cx="1676400" cy="332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11692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23385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35078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46760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58444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70136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81829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93521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500" dirty="0" smtClean="0">
                    <a:cs typeface="Arial"/>
                  </a:rPr>
                  <a:t> 24 Hrs</a:t>
                </a:r>
                <a:endParaRPr lang="en-US" sz="1500" dirty="0">
                  <a:cs typeface="Arial"/>
                </a:endParaRPr>
              </a:p>
            </p:txBody>
          </p:sp>
          <p:sp>
            <p:nvSpPr>
              <p:cNvPr id="10" name="TextBox 169"/>
              <p:cNvSpPr txBox="1"/>
              <p:nvPr/>
            </p:nvSpPr>
            <p:spPr>
              <a:xfrm>
                <a:off x="3962400" y="72655"/>
                <a:ext cx="1905000" cy="33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11692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23385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35078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46760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58444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70136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81829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93521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500" dirty="0" smtClean="0">
                    <a:cs typeface="Arial"/>
                  </a:rPr>
                  <a:t> 48 Hrs</a:t>
                </a:r>
                <a:endParaRPr lang="en-US" sz="1500" dirty="0">
                  <a:cs typeface="Arial"/>
                </a:endParaRPr>
              </a:p>
            </p:txBody>
          </p:sp>
          <p:sp>
            <p:nvSpPr>
              <p:cNvPr id="11" name="TextBox 149"/>
              <p:cNvSpPr txBox="1"/>
              <p:nvPr/>
            </p:nvSpPr>
            <p:spPr>
              <a:xfrm>
                <a:off x="5943600" y="76200"/>
                <a:ext cx="1329398" cy="332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11692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23385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35078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46760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58444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70136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81829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93521" algn="l" defTabSz="2111692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500" dirty="0" smtClean="0">
                    <a:cs typeface="Arial"/>
                  </a:rPr>
                  <a:t>Controls</a:t>
                </a:r>
                <a:endParaRPr lang="en-US" sz="1500" dirty="0">
                  <a:cs typeface="Arial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30575" y="6949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3760455"/>
            <a:ext cx="4572000" cy="2902517"/>
            <a:chOff x="0" y="3760455"/>
            <a:chExt cx="4572000" cy="2902517"/>
          </a:xfrm>
        </p:grpSpPr>
        <p:graphicFrame>
          <p:nvGraphicFramePr>
            <p:cNvPr id="47" name="Chart 46"/>
            <p:cNvGraphicFramePr/>
            <p:nvPr/>
          </p:nvGraphicFramePr>
          <p:xfrm>
            <a:off x="0" y="3887115"/>
            <a:ext cx="4572000" cy="2775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0" y="376045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B</a:t>
              </a:r>
              <a:endParaRPr lang="en-US" sz="3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000" y="3760455"/>
            <a:ext cx="4572000" cy="2902517"/>
            <a:chOff x="4572000" y="3760455"/>
            <a:chExt cx="4572000" cy="2902517"/>
          </a:xfrm>
        </p:grpSpPr>
        <p:graphicFrame>
          <p:nvGraphicFramePr>
            <p:cNvPr id="48" name="Chart 47"/>
            <p:cNvGraphicFramePr/>
            <p:nvPr/>
          </p:nvGraphicFramePr>
          <p:xfrm>
            <a:off x="4572000" y="3887115"/>
            <a:ext cx="4572000" cy="2775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4572000" y="376045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C</a:t>
              </a:r>
              <a:endParaRPr lang="en-US" sz="3200" b="1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7473395" y="2512771"/>
            <a:ext cx="610820" cy="30541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473395" y="1138425"/>
            <a:ext cx="610820" cy="1221640"/>
            <a:chOff x="7473395" y="1138425"/>
            <a:chExt cx="610820" cy="1221640"/>
          </a:xfrm>
        </p:grpSpPr>
        <p:sp>
          <p:nvSpPr>
            <p:cNvPr id="50" name="Rectangle 49"/>
            <p:cNvSpPr/>
            <p:nvPr/>
          </p:nvSpPr>
          <p:spPr>
            <a:xfrm>
              <a:off x="7473395" y="2054655"/>
              <a:ext cx="610820" cy="3054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73395" y="1138425"/>
              <a:ext cx="610820" cy="3054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633915" y="69490"/>
            <a:ext cx="7819385" cy="3840480"/>
            <a:chOff x="633915" y="69490"/>
            <a:chExt cx="7819385" cy="3840480"/>
          </a:xfrm>
        </p:grpSpPr>
        <p:grpSp>
          <p:nvGrpSpPr>
            <p:cNvPr id="6" name="Group 5"/>
            <p:cNvGrpSpPr/>
            <p:nvPr/>
          </p:nvGrpSpPr>
          <p:grpSpPr>
            <a:xfrm>
              <a:off x="633915" y="69490"/>
              <a:ext cx="7819385" cy="3840480"/>
              <a:chOff x="794245" y="0"/>
              <a:chExt cx="7819385" cy="384048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94245" y="0"/>
                <a:ext cx="7755710" cy="38404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11692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23385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335078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446760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558444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670136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781829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6893521" algn="l" defTabSz="2111692" rtl="0" eaLnBrk="1" latinLnBrk="0" hangingPunct="1">
                  <a:defRPr sz="8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0" name="Group 66"/>
              <p:cNvGrpSpPr/>
              <p:nvPr/>
            </p:nvGrpSpPr>
            <p:grpSpPr>
              <a:xfrm>
                <a:off x="820422" y="333431"/>
                <a:ext cx="7793208" cy="3446022"/>
                <a:chOff x="820422" y="333431"/>
                <a:chExt cx="7793208" cy="344602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133599" y="3487065"/>
                  <a:ext cx="990601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 1     2     3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2057400" y="335420"/>
                  <a:ext cx="976835" cy="332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dirty="0" smtClean="0">
                      <a:cs typeface="Arial"/>
                    </a:rPr>
                    <a:t> 24 Hrs</a:t>
                  </a:r>
                  <a:endParaRPr lang="en-US" sz="1500" dirty="0">
                    <a:cs typeface="Arial"/>
                  </a:endParaRPr>
                </a:p>
              </p:txBody>
            </p:sp>
            <p:pic>
              <p:nvPicPr>
                <p:cNvPr id="13" name="Picture 1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134240" y="1275895"/>
                  <a:ext cx="947791" cy="2081947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30481" y="1275895"/>
                  <a:ext cx="924953" cy="2081947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5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26721" y="1275895"/>
                  <a:ext cx="936372" cy="2081947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6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422961" y="1275895"/>
                  <a:ext cx="867857" cy="206580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7" name="TextBox 167"/>
                <p:cNvSpPr txBox="1"/>
                <p:nvPr/>
              </p:nvSpPr>
              <p:spPr>
                <a:xfrm>
                  <a:off x="3200400" y="3470816"/>
                  <a:ext cx="99060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  4     5     6 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18" name="TextBox 169"/>
                <p:cNvSpPr txBox="1"/>
                <p:nvPr/>
              </p:nvSpPr>
              <p:spPr>
                <a:xfrm>
                  <a:off x="3201268" y="333431"/>
                  <a:ext cx="913532" cy="332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dirty="0" smtClean="0">
                      <a:cs typeface="Arial"/>
                    </a:rPr>
                    <a:t> 48 Hrs</a:t>
                  </a:r>
                  <a:endParaRPr lang="en-US" sz="1500" dirty="0">
                    <a:cs typeface="Arial"/>
                  </a:endParaRPr>
                </a:p>
              </p:txBody>
            </p:sp>
            <p:sp>
              <p:nvSpPr>
                <p:cNvPr id="19" name="TextBox 163"/>
                <p:cNvSpPr txBox="1"/>
                <p:nvPr/>
              </p:nvSpPr>
              <p:spPr>
                <a:xfrm>
                  <a:off x="4343399" y="3470815"/>
                  <a:ext cx="98820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 7     8     9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20" name="TextBox 165"/>
                <p:cNvSpPr txBox="1"/>
                <p:nvPr/>
              </p:nvSpPr>
              <p:spPr>
                <a:xfrm>
                  <a:off x="4326723" y="353633"/>
                  <a:ext cx="936371" cy="332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dirty="0" smtClean="0">
                      <a:cs typeface="Arial"/>
                    </a:rPr>
                    <a:t>72 Hrs</a:t>
                  </a:r>
                  <a:endParaRPr lang="en-US" sz="1500" dirty="0">
                    <a:cs typeface="Arial"/>
                  </a:endParaRPr>
                </a:p>
              </p:txBody>
            </p:sp>
            <p:sp>
              <p:nvSpPr>
                <p:cNvPr id="21" name="TextBox 159"/>
                <p:cNvSpPr txBox="1"/>
                <p:nvPr/>
              </p:nvSpPr>
              <p:spPr>
                <a:xfrm>
                  <a:off x="5410200" y="3470815"/>
                  <a:ext cx="91440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10   11  12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22" name="TextBox 36"/>
                <p:cNvSpPr txBox="1"/>
                <p:nvPr/>
              </p:nvSpPr>
              <p:spPr>
                <a:xfrm>
                  <a:off x="5331612" y="350250"/>
                  <a:ext cx="99298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dirty="0" smtClean="0">
                      <a:cs typeface="Arial"/>
                    </a:rPr>
                    <a:t> 96 Hrs</a:t>
                  </a:r>
                  <a:endParaRPr lang="en-US" sz="1500" dirty="0">
                    <a:cs typeface="Arial"/>
                  </a:endParaRPr>
                </a:p>
              </p:txBody>
            </p:sp>
            <p:sp>
              <p:nvSpPr>
                <p:cNvPr id="23" name="TextBox 143"/>
                <p:cNvSpPr txBox="1"/>
                <p:nvPr/>
              </p:nvSpPr>
              <p:spPr>
                <a:xfrm>
                  <a:off x="6629401" y="3470816"/>
                  <a:ext cx="99060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13    14   15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24" name="TextBox 144"/>
                <p:cNvSpPr txBox="1"/>
                <p:nvPr/>
              </p:nvSpPr>
              <p:spPr>
                <a:xfrm>
                  <a:off x="7700096" y="2459063"/>
                  <a:ext cx="913534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MSH2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25" name="TextBox 15"/>
                <p:cNvSpPr txBox="1"/>
                <p:nvPr/>
              </p:nvSpPr>
              <p:spPr>
                <a:xfrm>
                  <a:off x="7700096" y="3041177"/>
                  <a:ext cx="913534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MLH1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26" name="TextBox 146"/>
                <p:cNvSpPr txBox="1"/>
                <p:nvPr/>
              </p:nvSpPr>
              <p:spPr>
                <a:xfrm>
                  <a:off x="7700096" y="1376227"/>
                  <a:ext cx="913534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MSH6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27" name="TextBox 149"/>
                <p:cNvSpPr txBox="1"/>
                <p:nvPr/>
              </p:nvSpPr>
              <p:spPr>
                <a:xfrm>
                  <a:off x="6519203" y="353637"/>
                  <a:ext cx="1100798" cy="332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dirty="0" smtClean="0">
                      <a:cs typeface="Arial"/>
                    </a:rPr>
                    <a:t>Controls</a:t>
                  </a:r>
                  <a:endParaRPr lang="en-US" sz="1500" dirty="0">
                    <a:cs typeface="Arial"/>
                  </a:endParaRPr>
                </a:p>
              </p:txBody>
            </p:sp>
            <p:sp>
              <p:nvSpPr>
                <p:cNvPr id="28" name="TextBox 141"/>
                <p:cNvSpPr txBox="1"/>
                <p:nvPr/>
              </p:nvSpPr>
              <p:spPr>
                <a:xfrm>
                  <a:off x="1366963" y="682066"/>
                  <a:ext cx="1004996" cy="506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  MW Marker</a:t>
                  </a:r>
                  <a:endParaRPr lang="en-US" sz="1300" dirty="0">
                    <a:cs typeface="Arial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94767" y="1275894"/>
                  <a:ext cx="308318" cy="208194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30" name="TextBox 140"/>
                <p:cNvSpPr txBox="1"/>
                <p:nvPr/>
              </p:nvSpPr>
              <p:spPr>
                <a:xfrm>
                  <a:off x="820422" y="924670"/>
                  <a:ext cx="1004887" cy="27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300" dirty="0" smtClean="0">
                    <a:cs typeface="Arial"/>
                  </a:endParaRPr>
                </a:p>
                <a:p>
                  <a:r>
                    <a:rPr lang="en-US" sz="1300" b="1" dirty="0" smtClean="0">
                      <a:cs typeface="Arial"/>
                    </a:rPr>
                    <a:t>   </a:t>
                  </a:r>
                  <a:endParaRPr lang="en-US" sz="1300" b="1" dirty="0">
                    <a:cs typeface="Arial"/>
                  </a:endParaRPr>
                </a:p>
                <a:p>
                  <a:r>
                    <a:rPr lang="en-US" sz="1300" b="1" dirty="0" smtClean="0">
                      <a:cs typeface="Arial"/>
                    </a:rPr>
                    <a:t>    150 </a:t>
                  </a:r>
                </a:p>
                <a:p>
                  <a:endParaRPr lang="en-US" sz="1300" b="1" dirty="0">
                    <a:cs typeface="Arial"/>
                  </a:endParaRPr>
                </a:p>
                <a:p>
                  <a:r>
                    <a:rPr lang="en-US" sz="1300" b="1" dirty="0" smtClean="0">
                      <a:cs typeface="Arial"/>
                    </a:rPr>
                    <a:t>      </a:t>
                  </a:r>
                </a:p>
                <a:p>
                  <a:endParaRPr lang="en-US" sz="1300" b="1" dirty="0" smtClean="0">
                    <a:cs typeface="Arial"/>
                  </a:endParaRPr>
                </a:p>
                <a:p>
                  <a:r>
                    <a:rPr lang="en-US" sz="1300" b="1" dirty="0" smtClean="0">
                      <a:cs typeface="Arial"/>
                    </a:rPr>
                    <a:t>    100</a:t>
                  </a:r>
                </a:p>
                <a:p>
                  <a:endParaRPr lang="en-US" sz="1300" b="1" dirty="0" smtClean="0">
                    <a:cs typeface="Arial"/>
                  </a:endParaRPr>
                </a:p>
                <a:p>
                  <a:endParaRPr lang="en-US" sz="1300" b="1" dirty="0" smtClean="0">
                    <a:cs typeface="Arial"/>
                  </a:endParaRPr>
                </a:p>
                <a:p>
                  <a:endParaRPr lang="en-US" sz="1300" b="1" dirty="0" smtClean="0">
                    <a:cs typeface="Arial"/>
                  </a:endParaRPr>
                </a:p>
                <a:p>
                  <a:r>
                    <a:rPr lang="en-US" sz="1300" b="1" dirty="0">
                      <a:cs typeface="Arial"/>
                    </a:rPr>
                    <a:t> </a:t>
                  </a:r>
                  <a:r>
                    <a:rPr lang="en-US" sz="1300" b="1" dirty="0" smtClean="0">
                      <a:cs typeface="Arial"/>
                    </a:rPr>
                    <a:t>     75</a:t>
                  </a:r>
                </a:p>
                <a:p>
                  <a:endParaRPr lang="en-US" sz="1300" dirty="0" smtClean="0">
                    <a:cs typeface="Arial"/>
                  </a:endParaRPr>
                </a:p>
                <a:p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1" name="TextBox 124"/>
                <p:cNvSpPr txBox="1"/>
                <p:nvPr/>
              </p:nvSpPr>
              <p:spPr>
                <a:xfrm>
                  <a:off x="2057400" y="838200"/>
                  <a:ext cx="45890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M2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2" name="TextBox 125"/>
                <p:cNvSpPr txBox="1"/>
                <p:nvPr/>
              </p:nvSpPr>
              <p:spPr>
                <a:xfrm>
                  <a:off x="2438400" y="838200"/>
                  <a:ext cx="365413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N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3" name="TextBox 126"/>
                <p:cNvSpPr txBox="1"/>
                <p:nvPr/>
              </p:nvSpPr>
              <p:spPr>
                <a:xfrm>
                  <a:off x="2758787" y="838200"/>
                  <a:ext cx="36541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U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4" name="TextBox 128"/>
                <p:cNvSpPr txBox="1"/>
                <p:nvPr/>
              </p:nvSpPr>
              <p:spPr>
                <a:xfrm>
                  <a:off x="3505200" y="838200"/>
                  <a:ext cx="36541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N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5" name="TextBox 129"/>
                <p:cNvSpPr txBox="1"/>
                <p:nvPr/>
              </p:nvSpPr>
              <p:spPr>
                <a:xfrm>
                  <a:off x="3810000" y="838200"/>
                  <a:ext cx="36541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U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6" name="TextBox 136"/>
                <p:cNvSpPr txBox="1"/>
                <p:nvPr/>
              </p:nvSpPr>
              <p:spPr>
                <a:xfrm>
                  <a:off x="6858000" y="838200"/>
                  <a:ext cx="402629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HK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7" name="TextBox 137"/>
                <p:cNvSpPr txBox="1"/>
                <p:nvPr/>
              </p:nvSpPr>
              <p:spPr>
                <a:xfrm>
                  <a:off x="6553200" y="842472"/>
                  <a:ext cx="354011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H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8" name="TextBox 138"/>
                <p:cNvSpPr txBox="1"/>
                <p:nvPr/>
              </p:nvSpPr>
              <p:spPr>
                <a:xfrm>
                  <a:off x="7239000" y="838200"/>
                  <a:ext cx="381000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H3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39" name="TextBox 180"/>
                <p:cNvSpPr txBox="1"/>
                <p:nvPr/>
              </p:nvSpPr>
              <p:spPr>
                <a:xfrm>
                  <a:off x="893424" y="711901"/>
                  <a:ext cx="546541" cy="66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>
                      <a:cs typeface="Arial"/>
                    </a:rPr>
                    <a:t> MW </a:t>
                  </a:r>
                </a:p>
                <a:p>
                  <a:r>
                    <a:rPr lang="en-US" sz="1200" dirty="0" smtClean="0">
                      <a:cs typeface="Arial"/>
                    </a:rPr>
                    <a:t>(</a:t>
                  </a:r>
                  <a:r>
                    <a:rPr lang="en-US" sz="1200" dirty="0" err="1" smtClean="0">
                      <a:cs typeface="Arial"/>
                    </a:rPr>
                    <a:t>kDa</a:t>
                  </a:r>
                  <a:r>
                    <a:rPr lang="en-US" sz="1200" dirty="0" smtClean="0">
                      <a:cs typeface="Arial"/>
                    </a:rPr>
                    <a:t>)</a:t>
                  </a:r>
                  <a:endParaRPr lang="en-US" sz="1200" b="1" dirty="0" smtClean="0">
                    <a:cs typeface="Arial"/>
                  </a:endParaRPr>
                </a:p>
                <a:p>
                  <a:endParaRPr lang="en-US" sz="1200" dirty="0"/>
                </a:p>
              </p:txBody>
            </p:sp>
            <p:sp>
              <p:nvSpPr>
                <p:cNvPr id="40" name="TextBox 124"/>
                <p:cNvSpPr txBox="1"/>
                <p:nvPr/>
              </p:nvSpPr>
              <p:spPr>
                <a:xfrm>
                  <a:off x="3124200" y="838200"/>
                  <a:ext cx="45890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M2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41" name="TextBox 128"/>
                <p:cNvSpPr txBox="1"/>
                <p:nvPr/>
              </p:nvSpPr>
              <p:spPr>
                <a:xfrm>
                  <a:off x="4648200" y="838200"/>
                  <a:ext cx="36541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N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42" name="TextBox 129"/>
                <p:cNvSpPr txBox="1"/>
                <p:nvPr/>
              </p:nvSpPr>
              <p:spPr>
                <a:xfrm>
                  <a:off x="4953000" y="838200"/>
                  <a:ext cx="36541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U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43" name="TextBox 124"/>
                <p:cNvSpPr txBox="1"/>
                <p:nvPr/>
              </p:nvSpPr>
              <p:spPr>
                <a:xfrm>
                  <a:off x="4267200" y="838200"/>
                  <a:ext cx="45890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M2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44" name="TextBox 128"/>
                <p:cNvSpPr txBox="1"/>
                <p:nvPr/>
              </p:nvSpPr>
              <p:spPr>
                <a:xfrm>
                  <a:off x="5715000" y="838200"/>
                  <a:ext cx="36541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N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45" name="TextBox 129"/>
                <p:cNvSpPr txBox="1"/>
                <p:nvPr/>
              </p:nvSpPr>
              <p:spPr>
                <a:xfrm>
                  <a:off x="6019800" y="838200"/>
                  <a:ext cx="36541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U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46" name="TextBox 124"/>
                <p:cNvSpPr txBox="1"/>
                <p:nvPr/>
              </p:nvSpPr>
              <p:spPr>
                <a:xfrm>
                  <a:off x="5334000" y="838200"/>
                  <a:ext cx="458903" cy="300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11692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223385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335078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446760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558444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670136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781829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893521" algn="l" defTabSz="2111692" rtl="0" eaLnBrk="1" latinLnBrk="0" hangingPunct="1">
                    <a:defRPr sz="8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300" dirty="0" smtClean="0">
                      <a:cs typeface="Arial"/>
                    </a:rPr>
                    <a:t>M2</a:t>
                  </a:r>
                  <a:endParaRPr lang="en-US" sz="1300" dirty="0">
                    <a:cs typeface="Arial"/>
                  </a:endParaRPr>
                </a:p>
              </p:txBody>
            </p:sp>
            <p:sp>
              <p:nvSpPr>
                <p:cNvPr id="47" name="Left Bracket 46"/>
                <p:cNvSpPr/>
                <p:nvPr/>
              </p:nvSpPr>
              <p:spPr>
                <a:xfrm rot="5400000">
                  <a:off x="2476500" y="266700"/>
                  <a:ext cx="152400" cy="838200"/>
                </a:xfrm>
                <a:prstGeom prst="lef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Left Bracket 47"/>
                <p:cNvSpPr/>
                <p:nvPr/>
              </p:nvSpPr>
              <p:spPr>
                <a:xfrm rot="5400000">
                  <a:off x="3543300" y="266700"/>
                  <a:ext cx="152400" cy="838200"/>
                </a:xfrm>
                <a:prstGeom prst="lef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Left Bracket 48"/>
                <p:cNvSpPr/>
                <p:nvPr/>
              </p:nvSpPr>
              <p:spPr>
                <a:xfrm rot="5400000">
                  <a:off x="4686300" y="266700"/>
                  <a:ext cx="152400" cy="838200"/>
                </a:xfrm>
                <a:prstGeom prst="lef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Left Bracket 49"/>
                <p:cNvSpPr/>
                <p:nvPr/>
              </p:nvSpPr>
              <p:spPr>
                <a:xfrm rot="5400000">
                  <a:off x="5753100" y="266700"/>
                  <a:ext cx="152400" cy="838200"/>
                </a:xfrm>
                <a:prstGeom prst="lef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Left Bracket 50"/>
                <p:cNvSpPr/>
                <p:nvPr/>
              </p:nvSpPr>
              <p:spPr>
                <a:xfrm rot="5400000">
                  <a:off x="6972300" y="266700"/>
                  <a:ext cx="152400" cy="838200"/>
                </a:xfrm>
                <a:prstGeom prst="lef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2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629400" y="1295400"/>
                  <a:ext cx="952500" cy="20574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53" name="TextBox 52"/>
            <p:cNvSpPr txBox="1"/>
            <p:nvPr/>
          </p:nvSpPr>
          <p:spPr>
            <a:xfrm>
              <a:off x="754070" y="22189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0" y="4039820"/>
            <a:ext cx="4572000" cy="2665475"/>
            <a:chOff x="0" y="4039820"/>
            <a:chExt cx="4572000" cy="2665475"/>
          </a:xfrm>
        </p:grpSpPr>
        <p:graphicFrame>
          <p:nvGraphicFramePr>
            <p:cNvPr id="54" name="Chart 53"/>
            <p:cNvGraphicFramePr/>
            <p:nvPr/>
          </p:nvGraphicFramePr>
          <p:xfrm>
            <a:off x="0" y="4039820"/>
            <a:ext cx="4572000" cy="2665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0" y="403982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B</a:t>
              </a:r>
              <a:endParaRPr lang="en-US" sz="3200" b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72000" y="4039820"/>
            <a:ext cx="4572000" cy="2665475"/>
            <a:chOff x="4572000" y="4039820"/>
            <a:chExt cx="4572000" cy="2665475"/>
          </a:xfrm>
        </p:grpSpPr>
        <p:graphicFrame>
          <p:nvGraphicFramePr>
            <p:cNvPr id="55" name="Chart 54"/>
            <p:cNvGraphicFramePr/>
            <p:nvPr/>
          </p:nvGraphicFramePr>
          <p:xfrm>
            <a:off x="4572000" y="4039820"/>
            <a:ext cx="4572000" cy="2665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4572000" y="403982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C</a:t>
              </a:r>
              <a:endParaRPr lang="en-US" sz="3200" b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473395" y="3123590"/>
            <a:ext cx="610820" cy="30541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7473395" y="1443835"/>
            <a:ext cx="610820" cy="1374345"/>
            <a:chOff x="7473395" y="985720"/>
            <a:chExt cx="610820" cy="1374345"/>
          </a:xfrm>
        </p:grpSpPr>
        <p:sp>
          <p:nvSpPr>
            <p:cNvPr id="63" name="Rectangle 62"/>
            <p:cNvSpPr/>
            <p:nvPr/>
          </p:nvSpPr>
          <p:spPr>
            <a:xfrm>
              <a:off x="7473395" y="2054655"/>
              <a:ext cx="610820" cy="3054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473395" y="985720"/>
              <a:ext cx="610820" cy="3054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965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4: MMR-Dependent </a:t>
            </a:r>
            <a:r>
              <a:rPr lang="en-US" dirty="0" err="1" smtClean="0"/>
              <a:t>Cytotoxic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grpSp>
        <p:nvGrpSpPr>
          <p:cNvPr id="625" name="Group 624"/>
          <p:cNvGrpSpPr/>
          <p:nvPr/>
        </p:nvGrpSpPr>
        <p:grpSpPr>
          <a:xfrm>
            <a:off x="0" y="1830928"/>
            <a:ext cx="8542329" cy="646331"/>
            <a:chOff x="0" y="1830928"/>
            <a:chExt cx="8542329" cy="646331"/>
          </a:xfrm>
        </p:grpSpPr>
        <p:sp>
          <p:nvSpPr>
            <p:cNvPr id="82" name="TextBox 81"/>
            <p:cNvSpPr txBox="1"/>
            <p:nvPr/>
          </p:nvSpPr>
          <p:spPr>
            <a:xfrm>
              <a:off x="0" y="1830928"/>
              <a:ext cx="1365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siRNA Transfection</a:t>
              </a:r>
              <a:endParaRPr lang="en-US" dirty="0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976015" y="1866439"/>
              <a:ext cx="1221640" cy="551631"/>
              <a:chOff x="1976015" y="1443835"/>
              <a:chExt cx="1221640" cy="551631"/>
            </a:xfrm>
          </p:grpSpPr>
          <p:pic>
            <p:nvPicPr>
              <p:cNvPr id="5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1443835"/>
                <a:ext cx="855249" cy="373866"/>
              </a:xfrm>
              <a:prstGeom prst="rect">
                <a:avLst/>
              </a:prstGeom>
              <a:noFill/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1976015" y="1749245"/>
                <a:ext cx="12216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Anti-MSH2 siRNA</a:t>
                </a:r>
                <a:endParaRPr lang="en-US" sz="1000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419295" y="1866439"/>
              <a:ext cx="1527049" cy="610820"/>
              <a:chOff x="4113885" y="1443835"/>
              <a:chExt cx="1527049" cy="610820"/>
            </a:xfrm>
          </p:grpSpPr>
          <p:pic>
            <p:nvPicPr>
              <p:cNvPr id="61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295" y="1443835"/>
                <a:ext cx="855249" cy="458115"/>
              </a:xfrm>
              <a:prstGeom prst="rect">
                <a:avLst/>
              </a:prstGeom>
              <a:noFill/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4113885" y="1808434"/>
                <a:ext cx="152704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Allstars Negative siRNA</a:t>
                </a:r>
                <a:endParaRPr lang="en-US" sz="1000" dirty="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7015280" y="1925628"/>
              <a:ext cx="1527049" cy="551631"/>
              <a:chOff x="7015280" y="1443835"/>
              <a:chExt cx="1527049" cy="551631"/>
            </a:xfrm>
          </p:grpSpPr>
          <p:pic>
            <p:nvPicPr>
              <p:cNvPr id="6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20690" y="1443835"/>
                <a:ext cx="855249" cy="373866"/>
              </a:xfrm>
              <a:prstGeom prst="rect">
                <a:avLst/>
              </a:prstGeom>
              <a:noFill/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7015280" y="1749245"/>
                <a:ext cx="152704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Untransfected</a:t>
                </a:r>
                <a:endParaRPr lang="en-US" sz="1000" dirty="0"/>
              </a:p>
            </p:txBody>
          </p:sp>
        </p:grpSp>
      </p:grpSp>
      <p:grpSp>
        <p:nvGrpSpPr>
          <p:cNvPr id="334" name="Group 333"/>
          <p:cNvGrpSpPr/>
          <p:nvPr/>
        </p:nvGrpSpPr>
        <p:grpSpPr>
          <a:xfrm>
            <a:off x="1365195" y="1749244"/>
            <a:ext cx="7635250" cy="5108755"/>
            <a:chOff x="1365195" y="1291130"/>
            <a:chExt cx="7635250" cy="5566870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6557165" y="1291130"/>
              <a:ext cx="0" cy="556687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9000445" y="1291130"/>
              <a:ext cx="0" cy="556687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3961180" y="1291130"/>
              <a:ext cx="0" cy="556687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1365195" y="1291130"/>
              <a:ext cx="0" cy="556687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6" name="Group 625"/>
          <p:cNvGrpSpPr/>
          <p:nvPr/>
        </p:nvGrpSpPr>
        <p:grpSpPr>
          <a:xfrm>
            <a:off x="0" y="2477259"/>
            <a:ext cx="8695035" cy="1221640"/>
            <a:chOff x="0" y="2477259"/>
            <a:chExt cx="8695035" cy="1221640"/>
          </a:xfrm>
        </p:grpSpPr>
        <p:sp>
          <p:nvSpPr>
            <p:cNvPr id="23" name="TextBox 22"/>
            <p:cNvSpPr txBox="1"/>
            <p:nvPr/>
          </p:nvSpPr>
          <p:spPr>
            <a:xfrm>
              <a:off x="0" y="2775569"/>
              <a:ext cx="13651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Plated Cells</a:t>
              </a:r>
            </a:p>
            <a:p>
              <a:r>
                <a:rPr lang="en-US" dirty="0" smtClean="0"/>
                <a:t>(500 cells)</a:t>
              </a:r>
            </a:p>
            <a:p>
              <a:endParaRPr lang="en-US" dirty="0" smtClean="0"/>
            </a:p>
          </p:txBody>
        </p:sp>
        <p:grpSp>
          <p:nvGrpSpPr>
            <p:cNvPr id="333" name="Group 332"/>
            <p:cNvGrpSpPr/>
            <p:nvPr/>
          </p:nvGrpSpPr>
          <p:grpSpPr>
            <a:xfrm>
              <a:off x="2586835" y="2477259"/>
              <a:ext cx="5191970" cy="305410"/>
              <a:chOff x="2586835" y="2054655"/>
              <a:chExt cx="5191970" cy="305410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2586835" y="2054655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5182820" y="2054655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7778805" y="2054655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422"/>
            <p:cNvGrpSpPr/>
            <p:nvPr/>
          </p:nvGrpSpPr>
          <p:grpSpPr>
            <a:xfrm>
              <a:off x="7015280" y="2818180"/>
              <a:ext cx="1679755" cy="724826"/>
              <a:chOff x="1670605" y="6044487"/>
              <a:chExt cx="1679755" cy="724826"/>
            </a:xfrm>
          </p:grpSpPr>
          <p:pic>
            <p:nvPicPr>
              <p:cNvPr id="403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04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6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0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1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06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07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50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08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0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50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1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2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6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3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4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1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6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7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8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6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1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2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21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22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635805"/>
                <a:ext cx="305410" cy="133508"/>
              </a:xfrm>
              <a:prstGeom prst="rect">
                <a:avLst/>
              </a:prstGeom>
              <a:noFill/>
            </p:spPr>
          </p:pic>
        </p:grpSp>
        <p:grpSp>
          <p:nvGrpSpPr>
            <p:cNvPr id="424" name="Group 423"/>
            <p:cNvGrpSpPr/>
            <p:nvPr/>
          </p:nvGrpSpPr>
          <p:grpSpPr>
            <a:xfrm>
              <a:off x="1823310" y="2818180"/>
              <a:ext cx="1679755" cy="724826"/>
              <a:chOff x="1670605" y="6044487"/>
              <a:chExt cx="1679755" cy="724826"/>
            </a:xfrm>
          </p:grpSpPr>
          <p:pic>
            <p:nvPicPr>
              <p:cNvPr id="42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26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6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27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1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28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2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50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1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50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2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3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4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6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6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7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1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8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3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6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1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2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3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4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635805"/>
                <a:ext cx="305410" cy="133508"/>
              </a:xfrm>
              <a:prstGeom prst="rect">
                <a:avLst/>
              </a:prstGeom>
              <a:noFill/>
            </p:spPr>
          </p:pic>
        </p:grpSp>
        <p:grpSp>
          <p:nvGrpSpPr>
            <p:cNvPr id="445" name="Group 444"/>
            <p:cNvGrpSpPr/>
            <p:nvPr/>
          </p:nvGrpSpPr>
          <p:grpSpPr>
            <a:xfrm>
              <a:off x="4419295" y="2818180"/>
              <a:ext cx="1679755" cy="724826"/>
              <a:chOff x="1670605" y="6044487"/>
              <a:chExt cx="1679755" cy="724826"/>
            </a:xfrm>
          </p:grpSpPr>
          <p:pic>
            <p:nvPicPr>
              <p:cNvPr id="446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7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6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8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1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4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50" y="604448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1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2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50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3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4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6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6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7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8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1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59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60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349897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61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6" y="617799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62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0605" y="64834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63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4949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64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6835" y="6635805"/>
                <a:ext cx="305410" cy="133508"/>
              </a:xfrm>
              <a:prstGeom prst="rect">
                <a:avLst/>
              </a:prstGeom>
              <a:noFill/>
            </p:spPr>
          </p:pic>
          <p:pic>
            <p:nvPicPr>
              <p:cNvPr id="465" name="Picture 6" descr="http://www.nature.com/scitable/content/ne0000/ne0000/ne0000/ne0000/14264811/chow_fig1_1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8720" y="6635805"/>
                <a:ext cx="305410" cy="13350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27" name="Group 626"/>
          <p:cNvGrpSpPr/>
          <p:nvPr/>
        </p:nvGrpSpPr>
        <p:grpSpPr>
          <a:xfrm>
            <a:off x="0" y="3604199"/>
            <a:ext cx="8847740" cy="1351851"/>
            <a:chOff x="0" y="3604199"/>
            <a:chExt cx="8847740" cy="1351851"/>
          </a:xfrm>
        </p:grpSpPr>
        <p:sp>
          <p:nvSpPr>
            <p:cNvPr id="24" name="TextBox 23"/>
            <p:cNvSpPr txBox="1"/>
            <p:nvPr/>
          </p:nvSpPr>
          <p:spPr>
            <a:xfrm>
              <a:off x="0" y="3604199"/>
              <a:ext cx="12124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(Overnight</a:t>
              </a:r>
            </a:p>
            <a:p>
              <a:r>
                <a:rPr lang="en-US" sz="1100" dirty="0" smtClean="0"/>
                <a:t>Recovery)</a:t>
              </a:r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2586835" y="3698899"/>
              <a:ext cx="5191970" cy="305410"/>
              <a:chOff x="2586835" y="3429000"/>
              <a:chExt cx="5191970" cy="30541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2586835" y="3429000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5182820" y="3429000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7778805" y="3429000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0" y="4245797"/>
              <a:ext cx="1365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6-TG Dose</a:t>
              </a:r>
              <a:endParaRPr lang="en-US" dirty="0"/>
            </a:p>
          </p:txBody>
        </p:sp>
        <p:grpSp>
          <p:nvGrpSpPr>
            <p:cNvPr id="622" name="Group 621"/>
            <p:cNvGrpSpPr/>
            <p:nvPr/>
          </p:nvGrpSpPr>
          <p:grpSpPr>
            <a:xfrm>
              <a:off x="3961181" y="3734410"/>
              <a:ext cx="2290574" cy="1221640"/>
              <a:chOff x="3961181" y="3734410"/>
              <a:chExt cx="2290574" cy="1221640"/>
            </a:xfrm>
          </p:grpSpPr>
          <p:pic>
            <p:nvPicPr>
              <p:cNvPr id="78" name="Picture 4" descr="http://www.clker.com/cliparts/A/5/U/g/i/U/pipette-with-tip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40935" y="3734410"/>
                <a:ext cx="305410" cy="438197"/>
              </a:xfrm>
              <a:prstGeom prst="rect">
                <a:avLst/>
              </a:prstGeom>
              <a:noFill/>
            </p:spPr>
          </p:pic>
          <p:grpSp>
            <p:nvGrpSpPr>
              <p:cNvPr id="466" name="Group 465"/>
              <p:cNvGrpSpPr/>
              <p:nvPr/>
            </p:nvGrpSpPr>
            <p:grpSpPr>
              <a:xfrm>
                <a:off x="4419295" y="4192525"/>
                <a:ext cx="1679755" cy="724826"/>
                <a:chOff x="1670605" y="6044487"/>
                <a:chExt cx="1679755" cy="724826"/>
              </a:xfrm>
            </p:grpSpPr>
            <p:pic>
              <p:nvPicPr>
                <p:cNvPr id="467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8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6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9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1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0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1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50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2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3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50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4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5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6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6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7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8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9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1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0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1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2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6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3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4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5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6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635805"/>
                  <a:ext cx="305410" cy="13350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80" name="Group 579"/>
              <p:cNvGrpSpPr/>
              <p:nvPr/>
            </p:nvGrpSpPr>
            <p:grpSpPr>
              <a:xfrm>
                <a:off x="3961181" y="3930915"/>
                <a:ext cx="2290574" cy="1025135"/>
                <a:chOff x="1517595" y="4039515"/>
                <a:chExt cx="2290574" cy="1025135"/>
              </a:xfrm>
            </p:grpSpPr>
            <p:sp>
              <p:nvSpPr>
                <p:cNvPr id="571" name="TextBox 570"/>
                <p:cNvSpPr txBox="1"/>
                <p:nvPr/>
              </p:nvSpPr>
              <p:spPr>
                <a:xfrm>
                  <a:off x="1975711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24h </a:t>
                  </a:r>
                  <a:endParaRPr lang="en-US" sz="1100" dirty="0"/>
                </a:p>
              </p:txBody>
            </p:sp>
            <p:sp>
              <p:nvSpPr>
                <p:cNvPr id="572" name="TextBox 571"/>
                <p:cNvSpPr txBox="1"/>
                <p:nvPr/>
              </p:nvSpPr>
              <p:spPr>
                <a:xfrm>
                  <a:off x="2433825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48h </a:t>
                  </a:r>
                  <a:endParaRPr lang="en-US" sz="1100" dirty="0"/>
                </a:p>
              </p:txBody>
            </p:sp>
            <p:sp>
              <p:nvSpPr>
                <p:cNvPr id="573" name="TextBox 572"/>
                <p:cNvSpPr txBox="1"/>
                <p:nvPr/>
              </p:nvSpPr>
              <p:spPr>
                <a:xfrm>
                  <a:off x="2891940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72h </a:t>
                  </a:r>
                  <a:endParaRPr lang="en-US" sz="1100" dirty="0"/>
                </a:p>
              </p:txBody>
            </p:sp>
            <p:sp>
              <p:nvSpPr>
                <p:cNvPr id="574" name="TextBox 573"/>
                <p:cNvSpPr txBox="1"/>
                <p:nvPr/>
              </p:nvSpPr>
              <p:spPr>
                <a:xfrm>
                  <a:off x="3350055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96h</a:t>
                  </a:r>
                  <a:endParaRPr lang="en-US" sz="1100" dirty="0"/>
                </a:p>
              </p:txBody>
            </p:sp>
            <p:sp>
              <p:nvSpPr>
                <p:cNvPr id="575" name="TextBox 574"/>
                <p:cNvSpPr txBox="1"/>
                <p:nvPr/>
              </p:nvSpPr>
              <p:spPr>
                <a:xfrm>
                  <a:off x="1517595" y="419222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76" name="TextBox 575"/>
                <p:cNvSpPr txBox="1"/>
                <p:nvPr/>
              </p:nvSpPr>
              <p:spPr>
                <a:xfrm>
                  <a:off x="1517595" y="4344925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0.1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77" name="TextBox 576"/>
                <p:cNvSpPr txBox="1"/>
                <p:nvPr/>
              </p:nvSpPr>
              <p:spPr>
                <a:xfrm>
                  <a:off x="1517595" y="449763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0.3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78" name="TextBox 577"/>
                <p:cNvSpPr txBox="1"/>
                <p:nvPr/>
              </p:nvSpPr>
              <p:spPr>
                <a:xfrm>
                  <a:off x="1517595" y="4650335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1.0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79" name="TextBox 578"/>
                <p:cNvSpPr txBox="1"/>
                <p:nvPr/>
              </p:nvSpPr>
              <p:spPr>
                <a:xfrm>
                  <a:off x="1517595" y="480304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3.0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</p:grpSp>
        </p:grpSp>
        <p:grpSp>
          <p:nvGrpSpPr>
            <p:cNvPr id="624" name="Group 623"/>
            <p:cNvGrpSpPr/>
            <p:nvPr/>
          </p:nvGrpSpPr>
          <p:grpSpPr>
            <a:xfrm>
              <a:off x="6557166" y="3734410"/>
              <a:ext cx="2290574" cy="1221640"/>
              <a:chOff x="6557166" y="3734410"/>
              <a:chExt cx="2290574" cy="1221640"/>
            </a:xfrm>
          </p:grpSpPr>
          <p:pic>
            <p:nvPicPr>
              <p:cNvPr id="225" name="Picture 4" descr="http://www.clker.com/cliparts/A/5/U/g/i/U/pipette-with-tip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36920" y="3734410"/>
                <a:ext cx="305410" cy="438197"/>
              </a:xfrm>
              <a:prstGeom prst="rect">
                <a:avLst/>
              </a:prstGeom>
              <a:noFill/>
            </p:spPr>
          </p:pic>
          <p:grpSp>
            <p:nvGrpSpPr>
              <p:cNvPr id="487" name="Group 486"/>
              <p:cNvGrpSpPr/>
              <p:nvPr/>
            </p:nvGrpSpPr>
            <p:grpSpPr>
              <a:xfrm>
                <a:off x="7015280" y="4192525"/>
                <a:ext cx="1679755" cy="724826"/>
                <a:chOff x="1670605" y="6044487"/>
                <a:chExt cx="1679755" cy="724826"/>
              </a:xfrm>
            </p:grpSpPr>
            <p:pic>
              <p:nvPicPr>
                <p:cNvPr id="488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9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6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0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1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1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2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50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3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4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50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5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6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7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6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8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9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0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1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1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2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3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6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4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5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6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7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635805"/>
                  <a:ext cx="305410" cy="13350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23" name="Group 622"/>
              <p:cNvGrpSpPr/>
              <p:nvPr/>
            </p:nvGrpSpPr>
            <p:grpSpPr>
              <a:xfrm>
                <a:off x="6557166" y="3930915"/>
                <a:ext cx="2290574" cy="1025135"/>
                <a:chOff x="6557166" y="3930915"/>
                <a:chExt cx="2290574" cy="1025135"/>
              </a:xfrm>
            </p:grpSpPr>
            <p:sp>
              <p:nvSpPr>
                <p:cNvPr id="581" name="TextBox 580"/>
                <p:cNvSpPr txBox="1"/>
                <p:nvPr/>
              </p:nvSpPr>
              <p:spPr>
                <a:xfrm>
                  <a:off x="7015282" y="39309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24h </a:t>
                  </a:r>
                  <a:endParaRPr lang="en-US" sz="1100" dirty="0"/>
                </a:p>
              </p:txBody>
            </p:sp>
            <p:sp>
              <p:nvSpPr>
                <p:cNvPr id="582" name="TextBox 581"/>
                <p:cNvSpPr txBox="1"/>
                <p:nvPr/>
              </p:nvSpPr>
              <p:spPr>
                <a:xfrm>
                  <a:off x="7473396" y="39309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48h </a:t>
                  </a:r>
                  <a:endParaRPr lang="en-US" sz="1100" dirty="0"/>
                </a:p>
              </p:txBody>
            </p:sp>
            <p:sp>
              <p:nvSpPr>
                <p:cNvPr id="583" name="TextBox 582"/>
                <p:cNvSpPr txBox="1"/>
                <p:nvPr/>
              </p:nvSpPr>
              <p:spPr>
                <a:xfrm>
                  <a:off x="7931511" y="39309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72h </a:t>
                  </a:r>
                  <a:endParaRPr lang="en-US" sz="1100" dirty="0"/>
                </a:p>
              </p:txBody>
            </p:sp>
            <p:sp>
              <p:nvSpPr>
                <p:cNvPr id="584" name="TextBox 583"/>
                <p:cNvSpPr txBox="1"/>
                <p:nvPr/>
              </p:nvSpPr>
              <p:spPr>
                <a:xfrm>
                  <a:off x="8389626" y="39309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96h</a:t>
                  </a:r>
                  <a:endParaRPr lang="en-US" sz="1100" dirty="0"/>
                </a:p>
              </p:txBody>
            </p:sp>
            <p:sp>
              <p:nvSpPr>
                <p:cNvPr id="585" name="TextBox 584"/>
                <p:cNvSpPr txBox="1"/>
                <p:nvPr/>
              </p:nvSpPr>
              <p:spPr>
                <a:xfrm>
                  <a:off x="6557166" y="408362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86" name="TextBox 585"/>
                <p:cNvSpPr txBox="1"/>
                <p:nvPr/>
              </p:nvSpPr>
              <p:spPr>
                <a:xfrm>
                  <a:off x="6557166" y="4236325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0.1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87" name="TextBox 586"/>
                <p:cNvSpPr txBox="1"/>
                <p:nvPr/>
              </p:nvSpPr>
              <p:spPr>
                <a:xfrm>
                  <a:off x="6557166" y="438903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0.3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88" name="TextBox 587"/>
                <p:cNvSpPr txBox="1"/>
                <p:nvPr/>
              </p:nvSpPr>
              <p:spPr>
                <a:xfrm>
                  <a:off x="6557166" y="4541735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1.0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589" name="TextBox 588"/>
                <p:cNvSpPr txBox="1"/>
                <p:nvPr/>
              </p:nvSpPr>
              <p:spPr>
                <a:xfrm>
                  <a:off x="6557166" y="469444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3.0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</p:grpSp>
        </p:grpSp>
        <p:grpSp>
          <p:nvGrpSpPr>
            <p:cNvPr id="621" name="Group 620"/>
            <p:cNvGrpSpPr/>
            <p:nvPr/>
          </p:nvGrpSpPr>
          <p:grpSpPr>
            <a:xfrm>
              <a:off x="1365195" y="3734410"/>
              <a:ext cx="2290574" cy="1221640"/>
              <a:chOff x="1365195" y="3734410"/>
              <a:chExt cx="2290574" cy="1221640"/>
            </a:xfrm>
          </p:grpSpPr>
          <p:pic>
            <p:nvPicPr>
              <p:cNvPr id="224" name="Picture 4" descr="http://www.clker.com/cliparts/A/5/U/g/i/U/pipette-with-tip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4950" y="3734410"/>
                <a:ext cx="305410" cy="438197"/>
              </a:xfrm>
              <a:prstGeom prst="rect">
                <a:avLst/>
              </a:prstGeom>
              <a:noFill/>
            </p:spPr>
          </p:pic>
          <p:grpSp>
            <p:nvGrpSpPr>
              <p:cNvPr id="590" name="Group 589"/>
              <p:cNvGrpSpPr/>
              <p:nvPr/>
            </p:nvGrpSpPr>
            <p:grpSpPr>
              <a:xfrm>
                <a:off x="1823310" y="4192525"/>
                <a:ext cx="1679755" cy="724826"/>
                <a:chOff x="1670605" y="6044487"/>
                <a:chExt cx="1679755" cy="724826"/>
              </a:xfrm>
            </p:grpSpPr>
            <p:pic>
              <p:nvPicPr>
                <p:cNvPr id="591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2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6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3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1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4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5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50" y="604448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6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7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50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8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9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0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6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1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2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3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1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4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5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349897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6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6" y="617799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7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70605" y="64834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8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44949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9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835" y="6635805"/>
                  <a:ext cx="305410" cy="133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0" name="Picture 6" descr="http://www.nature.com/scitable/content/ne0000/ne0000/ne0000/ne0000/14264811/chow_fig1_1_2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28720" y="6635805"/>
                  <a:ext cx="305410" cy="13350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11" name="Group 610"/>
              <p:cNvGrpSpPr/>
              <p:nvPr/>
            </p:nvGrpSpPr>
            <p:grpSpPr>
              <a:xfrm>
                <a:off x="1365195" y="3930915"/>
                <a:ext cx="2290574" cy="1025135"/>
                <a:chOff x="1517595" y="4039515"/>
                <a:chExt cx="2290574" cy="1025135"/>
              </a:xfrm>
            </p:grpSpPr>
            <p:sp>
              <p:nvSpPr>
                <p:cNvPr id="612" name="TextBox 611"/>
                <p:cNvSpPr txBox="1"/>
                <p:nvPr/>
              </p:nvSpPr>
              <p:spPr>
                <a:xfrm>
                  <a:off x="1975711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24h </a:t>
                  </a:r>
                  <a:endParaRPr lang="en-US" sz="1100" dirty="0"/>
                </a:p>
              </p:txBody>
            </p:sp>
            <p:sp>
              <p:nvSpPr>
                <p:cNvPr id="613" name="TextBox 612"/>
                <p:cNvSpPr txBox="1"/>
                <p:nvPr/>
              </p:nvSpPr>
              <p:spPr>
                <a:xfrm>
                  <a:off x="2433825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48h </a:t>
                  </a:r>
                  <a:endParaRPr lang="en-US" sz="1100" dirty="0"/>
                </a:p>
              </p:txBody>
            </p:sp>
            <p:sp>
              <p:nvSpPr>
                <p:cNvPr id="614" name="TextBox 613"/>
                <p:cNvSpPr txBox="1"/>
                <p:nvPr/>
              </p:nvSpPr>
              <p:spPr>
                <a:xfrm>
                  <a:off x="2891940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72h </a:t>
                  </a:r>
                  <a:endParaRPr lang="en-US" sz="1100" dirty="0"/>
                </a:p>
              </p:txBody>
            </p:sp>
            <p:sp>
              <p:nvSpPr>
                <p:cNvPr id="615" name="TextBox 614"/>
                <p:cNvSpPr txBox="1"/>
                <p:nvPr/>
              </p:nvSpPr>
              <p:spPr>
                <a:xfrm>
                  <a:off x="3350055" y="4039515"/>
                  <a:ext cx="4581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96h</a:t>
                  </a:r>
                  <a:endParaRPr lang="en-US" sz="1100" dirty="0"/>
                </a:p>
              </p:txBody>
            </p:sp>
            <p:sp>
              <p:nvSpPr>
                <p:cNvPr id="616" name="TextBox 615"/>
                <p:cNvSpPr txBox="1"/>
                <p:nvPr/>
              </p:nvSpPr>
              <p:spPr>
                <a:xfrm>
                  <a:off x="1517595" y="419222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617" name="TextBox 616"/>
                <p:cNvSpPr txBox="1"/>
                <p:nvPr/>
              </p:nvSpPr>
              <p:spPr>
                <a:xfrm>
                  <a:off x="1517595" y="4344925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0.1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618" name="TextBox 617"/>
                <p:cNvSpPr txBox="1"/>
                <p:nvPr/>
              </p:nvSpPr>
              <p:spPr>
                <a:xfrm>
                  <a:off x="1517595" y="449763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0.3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619" name="TextBox 618"/>
                <p:cNvSpPr txBox="1"/>
                <p:nvPr/>
              </p:nvSpPr>
              <p:spPr>
                <a:xfrm>
                  <a:off x="1517595" y="4650335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1.0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  <p:sp>
              <p:nvSpPr>
                <p:cNvPr id="620" name="TextBox 619"/>
                <p:cNvSpPr txBox="1"/>
                <p:nvPr/>
              </p:nvSpPr>
              <p:spPr>
                <a:xfrm>
                  <a:off x="1517595" y="4803040"/>
                  <a:ext cx="6108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3.0 </a:t>
                  </a:r>
                  <a:r>
                    <a:rPr lang="en-US" sz="1100" dirty="0" err="1" smtClean="0"/>
                    <a:t>nM</a:t>
                  </a:r>
                  <a:endParaRPr lang="en-US" sz="1100" dirty="0"/>
                </a:p>
              </p:txBody>
            </p:sp>
          </p:grpSp>
        </p:grpSp>
      </p:grpSp>
      <p:grpSp>
        <p:nvGrpSpPr>
          <p:cNvPr id="710" name="Group 709"/>
          <p:cNvGrpSpPr/>
          <p:nvPr/>
        </p:nvGrpSpPr>
        <p:grpSpPr>
          <a:xfrm>
            <a:off x="0" y="5073244"/>
            <a:ext cx="8695035" cy="1253963"/>
            <a:chOff x="0" y="5073244"/>
            <a:chExt cx="8695035" cy="1253963"/>
          </a:xfrm>
        </p:grpSpPr>
        <p:grpSp>
          <p:nvGrpSpPr>
            <p:cNvPr id="335" name="Group 334"/>
            <p:cNvGrpSpPr/>
            <p:nvPr/>
          </p:nvGrpSpPr>
          <p:grpSpPr>
            <a:xfrm>
              <a:off x="2739540" y="5073244"/>
              <a:ext cx="5039265" cy="305410"/>
              <a:chOff x="2739540" y="4803345"/>
              <a:chExt cx="5039265" cy="30541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739540" y="4803345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7778805" y="4803345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335525" y="4803345"/>
                <a:ext cx="0" cy="30541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9" name="Group 708"/>
            <p:cNvGrpSpPr/>
            <p:nvPr/>
          </p:nvGrpSpPr>
          <p:grpSpPr>
            <a:xfrm>
              <a:off x="0" y="5073244"/>
              <a:ext cx="8695035" cy="1253963"/>
              <a:chOff x="0" y="5073244"/>
              <a:chExt cx="8695035" cy="125396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0" y="5531359"/>
                <a:ext cx="13651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Fix, Stain, Count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0" y="5073244"/>
                <a:ext cx="136519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Growth (12-14 Days)</a:t>
                </a:r>
                <a:endParaRPr lang="en-US" sz="1100" dirty="0"/>
              </a:p>
            </p:txBody>
          </p:sp>
          <p:grpSp>
            <p:nvGrpSpPr>
              <p:cNvPr id="708" name="Group 707"/>
              <p:cNvGrpSpPr/>
              <p:nvPr/>
            </p:nvGrpSpPr>
            <p:grpSpPr>
              <a:xfrm>
                <a:off x="1823310" y="5602381"/>
                <a:ext cx="6871725" cy="724826"/>
                <a:chOff x="1823310" y="5602381"/>
                <a:chExt cx="6871725" cy="724826"/>
              </a:xfrm>
            </p:grpSpPr>
            <p:grpSp>
              <p:nvGrpSpPr>
                <p:cNvPr id="645" name="Group 644"/>
                <p:cNvGrpSpPr/>
                <p:nvPr/>
              </p:nvGrpSpPr>
              <p:grpSpPr>
                <a:xfrm>
                  <a:off x="1823310" y="5602381"/>
                  <a:ext cx="1679755" cy="724826"/>
                  <a:chOff x="1670605" y="6044487"/>
                  <a:chExt cx="1679755" cy="724826"/>
                </a:xfrm>
              </p:grpSpPr>
              <p:pic>
                <p:nvPicPr>
                  <p:cNvPr id="646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7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6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8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1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9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0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50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1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2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50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3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4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5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6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6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7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8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1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9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0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1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6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2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3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4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5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66" name="Group 665"/>
                <p:cNvGrpSpPr/>
                <p:nvPr/>
              </p:nvGrpSpPr>
              <p:grpSpPr>
                <a:xfrm>
                  <a:off x="4419295" y="5602381"/>
                  <a:ext cx="1679755" cy="724826"/>
                  <a:chOff x="1670605" y="6044487"/>
                  <a:chExt cx="1679755" cy="724826"/>
                </a:xfrm>
              </p:grpSpPr>
              <p:pic>
                <p:nvPicPr>
                  <p:cNvPr id="667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8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6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9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1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0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1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50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2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3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50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4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5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6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6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7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8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9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1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0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1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2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6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3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4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5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6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87" name="Group 686"/>
                <p:cNvGrpSpPr/>
                <p:nvPr/>
              </p:nvGrpSpPr>
              <p:grpSpPr>
                <a:xfrm>
                  <a:off x="7015280" y="5602381"/>
                  <a:ext cx="1679755" cy="724826"/>
                  <a:chOff x="1670605" y="6044487"/>
                  <a:chExt cx="1679755" cy="724826"/>
                </a:xfrm>
              </p:grpSpPr>
              <p:pic>
                <p:nvPicPr>
                  <p:cNvPr id="688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9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6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0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1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1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2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50" y="604448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3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4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50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5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6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7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6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8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99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0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1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1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2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349897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3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6" y="617799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4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70605" y="64834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5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44949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6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586835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7" name="Picture 6" descr="http://www.nature.com/scitable/content/ne0000/ne0000/ne0000/ne0000/14264811/chow_fig1_1_2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128720" y="6635805"/>
                    <a:ext cx="305410" cy="13350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0"/>
            <a:ext cx="85514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260" y="2054655"/>
            <a:ext cx="8229600" cy="391880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Original Hypothesis – Partially Supported</a:t>
            </a:r>
          </a:p>
          <a:p>
            <a:endParaRPr lang="en-US" dirty="0" smtClean="0"/>
          </a:p>
          <a:p>
            <a:r>
              <a:rPr lang="en-US" dirty="0" smtClean="0"/>
              <a:t>siRNA effective for reducing levels of MSH2, MSH6 and MLH1</a:t>
            </a:r>
          </a:p>
          <a:p>
            <a:endParaRPr lang="en-US" dirty="0" smtClean="0"/>
          </a:p>
          <a:p>
            <a:r>
              <a:rPr lang="en-US" dirty="0" smtClean="0"/>
              <a:t>Hypothesize the MMR activity IS reduced, issues with assay</a:t>
            </a:r>
          </a:p>
          <a:p>
            <a:endParaRPr lang="en-US" dirty="0" smtClean="0"/>
          </a:p>
          <a:p>
            <a:r>
              <a:rPr lang="en-US" dirty="0" smtClean="0"/>
              <a:t>Future Plans...</a:t>
            </a:r>
          </a:p>
          <a:p>
            <a:pPr lvl="1"/>
            <a:r>
              <a:rPr lang="en-US" dirty="0" smtClean="0"/>
              <a:t>Optimize transfection to increase protein inhibition</a:t>
            </a:r>
          </a:p>
          <a:p>
            <a:pPr lvl="1"/>
            <a:r>
              <a:rPr lang="en-US" dirty="0" smtClean="0"/>
              <a:t>Refine functional assays to measure MMR activity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260" y="2054655"/>
            <a:ext cx="8229600" cy="3918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Family and Friends</a:t>
            </a:r>
          </a:p>
          <a:p>
            <a:pPr>
              <a:buNone/>
            </a:pPr>
            <a:r>
              <a:rPr lang="en-US" dirty="0" smtClean="0"/>
              <a:t>Dr. Andrew Buermeyer</a:t>
            </a:r>
          </a:p>
          <a:p>
            <a:pPr>
              <a:buNone/>
            </a:pPr>
            <a:r>
              <a:rPr lang="en-US" dirty="0" smtClean="0"/>
              <a:t>Dr. Kate Field</a:t>
            </a:r>
          </a:p>
          <a:p>
            <a:pPr>
              <a:buNone/>
            </a:pPr>
            <a:r>
              <a:rPr lang="en-US" dirty="0" smtClean="0"/>
              <a:t>Dr. Dave Stone</a:t>
            </a:r>
          </a:p>
          <a:p>
            <a:pPr>
              <a:buNone/>
            </a:pPr>
            <a:r>
              <a:rPr lang="en-US" dirty="0" smtClean="0"/>
              <a:t>Dr. Kevin Ahern and Howard Hughes Medical Institute</a:t>
            </a:r>
          </a:p>
          <a:p>
            <a:pPr>
              <a:buNone/>
            </a:pPr>
            <a:r>
              <a:rPr lang="en-US" dirty="0" smtClean="0"/>
              <a:t>Wanda </a:t>
            </a:r>
            <a:r>
              <a:rPr lang="en-US" dirty="0" err="1" smtClean="0"/>
              <a:t>Crannell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596540"/>
            <a:ext cx="8551479" cy="50392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3"/>
              </a:rPr>
              <a:t>http://www.ccalliance.org/colorectal_cancer/statistics.html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4"/>
              </a:rPr>
              <a:t>http://www.google.com/imgres?imgurl=http://visualizing.org/sites/default/files/imagecache/embedded_vis_medium/images/cancer-facts-the-killer-654x1024.jpg&amp;imgrefurl</a:t>
            </a:r>
            <a:r>
              <a:rPr lang="en-US" sz="700" u="sng" dirty="0" smtClean="0">
                <a:solidFill>
                  <a:schemeClr val="tx1"/>
                </a:solidFill>
              </a:rPr>
              <a:t>=</a:t>
            </a: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5"/>
              </a:rPr>
              <a:t>http://visualizing.org/visualizations/cancer-facts-%25E2%2580%2593-killer&amp;h=600&amp;w=944&amp;tbnid=duPC-uyk3liH5M:&amp;zoom=1&amp;docid=v-D2Ur0rEEfl3M&amp;ei=qaA-VZTcCYfzoASDu4CQDw&amp;tbm=isch&amp;ved=0CCkQMygMMAw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6"/>
              </a:rPr>
              <a:t>https://www.ndhealthfacts.org/wiki/images/4/44/Colon_cancer.jpg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7"/>
              </a:rPr>
              <a:t>http://adkblog.s3.amazonaws.com/wp-content/uploads/2014/02/Progression-of-colon-polyp.jpg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8"/>
              </a:rPr>
              <a:t>http://www.google.com/imgres?imgurl=http://beasurvivor-colorectal.com/wp-content/uploads/2013/01/TREATMENT-CHOICES.png&amp;imgrefurl=http://beasurvivor-colorectal.com/treatment-options-for-colorectal-cancer/&amp;h=413&amp;w=598&amp;tbnid=Hn9lnBTux-ap6M:&amp;zoom=1&amp;docid=dDF33a0P_wZQ5M&amp;ei=P6o-VbXwEcbGogTb84G4BQ&amp;tbm=isch&amp;ved=0CCYQMygKMAo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9"/>
              </a:rPr>
              <a:t>http://www.screeningforlife.ca/colorectalcancer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0"/>
              </a:rPr>
              <a:t>http://www.fecotainer.eu/Static/Images/UserUpload/ColonCancerScreening.jpg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1"/>
              </a:rPr>
              <a:t>http://beerandwinejournal.com/wp-content/uploads/2014/03/800px-Benzo-a-pyrene.svg_.png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2"/>
              </a:rPr>
              <a:t>http://thumbs.dreamstime.com/x/gravel-road-farmland-montana-usa-21070643.jpg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3"/>
              </a:rPr>
              <a:t>http://www.google.com/imgres?imgurl=http://www.cityam.com/sites/default/files/main/articles/Pictures-Of-Smokers.jpg&amp;imgrefurl=http://www.cityam.com/1412186869/stoptober-five-ways-kick-your-smoking-habit&amp;h=729&amp;w=1100&amp;tbnid=Ro6TQqkjlILpbM:&amp;zoom=1&amp;docid=I7GvzlpzaPW_-M&amp;ei=H60-VaSZJJHToAToyoGQDQ&amp;tbm=isch&amp;ved=0CB4QMygCMAI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4"/>
              </a:rPr>
              <a:t>http://www.google.com/imgres?imgurl=http://www.ratingdietplans.com/wp-content/uploads/2013/11/grilled-food.jpg&amp;imgrefurl=http://pixshark.com/grilled-food-recipes.htm&amp;h=310&amp;w=413&amp;tbnid=-elh2mNImjpgQM:&amp;zoom=1&amp;docid=c5corpucNC71iM&amp;ei=GK0-VZzaK4O7ogSZ4oDwDQ&amp;tbm=isch&amp;ved=0CDgQMygHMAc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5"/>
              </a:rPr>
              <a:t>http://static1.businessinsider.com/image/53b84baa6bb3f7021aa6ba2c-480/coal-roller.jpg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6"/>
              </a:rPr>
              <a:t>http://image.slidesharecdn.com/xenobioticsandcytp450bydrrajender-150224103837-conversion-gate01/95/xenobiotics-and-cyt-p450-by-dr-rajender-59-638.jpg?cb=1424796361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7"/>
              </a:rPr>
              <a:t>http://upload.wikimedia.org/wikipedia/commons/0/09/Dnarepair1.png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8"/>
              </a:rPr>
              <a:t>http://www.mm2m.eu/general/perspective1a.jpg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19"/>
              </a:rPr>
              <a:t>http://www.google.com/imgres?imgurl=http://cmgm.stanford.edu/biochem201/Slides/DNA%252520Repair/25%252520Human%252520mismatch%252520repair%252520pr.JPG&amp;imgrefurl=http://cmgm.stanford.edu/biochem201/Slides/DNA%2520Repair/&amp;h=507&amp;w=763&amp;tbnid=ouiMhJK_KgGX0M:&amp;zoom=1&amp;docid=T_bjKGsanfdbMM&amp;ei=wNs-VaCeM4-oogStpICYDQ&amp;tbm=isch&amp;ved=0CCIQMygGMAY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20"/>
              </a:rPr>
              <a:t>http://www.google.com/imgres?imgurl=http://www.thecco.net/article/viewFile/1747/3043/8376&amp;imgrefurl=http://www.thecco.net/article/view/1747/3043&amp;h=402&amp;w=564&amp;tbnid=w7MSpSdG6BYfRM:&amp;zoom=1&amp;docid=aJAhr2UZUpZ_sM&amp;ei=1eA-VeGVIpe3ogTBvIAw&amp;tbm=isch&amp;ved=0CCAQMygBMAE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21"/>
              </a:rPr>
              <a:t>http://www.google.com/imgres?imgurl=https://edc2.healthtap.com/ht-staging/user_answer/reference_image/15760/large/Carcinogen.jpeg%253F1386669661&amp;imgrefurl=https://www.healthtap.com/topics/ethidium-bromide-carcinogen&amp;h=402&amp;w=600&amp;tbnid=RAw80fdZ9SB7pM:&amp;zoom=1&amp;docid=o4suWb3ZYuhT4M&amp;ei=fuI-Vc_KHYHaoATYmYC4BQ&amp;tbm=isch&amp;ved=0CIMBEDMoSjBK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22"/>
              </a:rPr>
              <a:t>http://geneticsawareness.org/documents/iStock_000002163295Medium.jpg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23"/>
              </a:rPr>
              <a:t>http://www.google.com/imgres?imgurl=http://kochealth.com/images/PatientComplaintHandlingSoftware1.jpg&amp;imgrefurl=http://kochealth.com/e.php?e%3D30_patient-information&amp;h=2427&amp;w=3650&amp;tbnid=YfVorABDMKs4sM:&amp;zoom=1&amp;docid=56CvzXceXEliOM&amp;ei=7eI-VauKEYKtogTCh4CADw&amp;tbm=isch&amp;ved=0CFAQMygXMBc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dirty="0" smtClean="0">
                <a:solidFill>
                  <a:schemeClr val="tx1"/>
                </a:solidFill>
                <a:hlinkClick r:id="rId24"/>
              </a:rPr>
              <a:t>http://socialportal.ballywhointeractive.com/images/uploads/Female%20patient%20doctor%285%29.jpg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dirty="0" smtClean="0">
                <a:solidFill>
                  <a:schemeClr val="tx1"/>
                </a:solidFill>
                <a:hlinkClick r:id="rId25"/>
              </a:rPr>
              <a:t>http://www.thehealthage.com/site/wp-content/uploads/2011/02/woman-eating-red-meat.gif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dirty="0" smtClean="0">
                <a:solidFill>
                  <a:schemeClr val="tx1"/>
                </a:solidFill>
                <a:hlinkClick r:id="rId26"/>
              </a:rPr>
              <a:t>http://www.pulsetoday.co.uk/Pictures/web/q/a/y/endoscopy_screening_investigation_bowel_cancer__PPL.jpg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27"/>
              </a:rPr>
              <a:t>http://www.clker.com/cliparts/7/d/x/J/L/9/red-petri-dish.svg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28"/>
              </a:rPr>
              <a:t>http://www.google.com/imgres?imgurl=http://www.clker.com/cliparts/A/5/U/g/i/U/pipette-with-tip-md.png&amp;imgrefurl=http://www.clker.com/clipart-pipette-with-tip.html&amp;h=297&amp;w=207&amp;tbnid=iieWb0UD9C2sZM:&amp;zoom=1&amp;docid=z6plTMdj3yqzrM&amp;ei=LC5AVZTzHI6zogSEqICQDg&amp;tbm=isch&amp;ved=0CDEQMygAMAA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29"/>
              </a:rPr>
              <a:t>http://www.google.com/imgres?imgurl=http://www.nature.com/scitable/content/ne0000/ne0000/ne0000/ne0000/14264811/chow_fig1_1_2.jpg&amp;imgrefurl=http://www.nature.com/scitable/content/cells-growing-in-a-tissue-culture-14264811&amp;h=306&amp;w=700&amp;tbnid=GZnOhXI-jtkq-M:&amp;zoom=1&amp;docid=3-ITlmwNXWH8GM&amp;ei=ny5AVZviIIerogTW0YHwCg&amp;tbm=isch&amp;ved=0CCkQMygAMAA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u="sng" dirty="0" smtClean="0">
                <a:solidFill>
                  <a:schemeClr val="tx1"/>
                </a:solidFill>
                <a:hlinkClick r:id="rId30"/>
              </a:rPr>
              <a:t>http://www.google.com/imgres?imgurl=http://openi.nlm.nih.gov/imgs/512/314/3159392/3159392_ECAM2011-427031.004.png&amp;imgrefurl=http://openi.nlm.nih.gov/detailedresult.php?img%3D3159392_ECAM2011-427031.004%26req%3D4&amp;h=437&amp;w=512&amp;tbnid=Vs4GpdgXa9zioM:&amp;zoom=1&amp;docid=7tuVOoh11cEnVM&amp;ei=IjJAVfalHYXwoASQsYG4AQ&amp;tbm=isch&amp;ved=0CCcQMygJMAk</a:t>
            </a:r>
            <a:endParaRPr lang="en-US" sz="7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7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886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dirty="0" smtClean="0"/>
              <a:t>Baird, William M., Louisa A. </a:t>
            </a:r>
            <a:r>
              <a:rPr lang="en-US" sz="1000" dirty="0" err="1" smtClean="0"/>
              <a:t>Hooven</a:t>
            </a:r>
            <a:r>
              <a:rPr lang="en-US" sz="1000" dirty="0" smtClean="0"/>
              <a:t>, and </a:t>
            </a:r>
            <a:r>
              <a:rPr lang="en-US" sz="1000" dirty="0" err="1" smtClean="0"/>
              <a:t>Brinda</a:t>
            </a:r>
            <a:r>
              <a:rPr lang="en-US" sz="1000" dirty="0" smtClean="0"/>
              <a:t> </a:t>
            </a:r>
            <a:r>
              <a:rPr lang="en-US" sz="1000" dirty="0" err="1" smtClean="0"/>
              <a:t>Mahadevan</a:t>
            </a:r>
            <a:r>
              <a:rPr lang="en-US" sz="1000" dirty="0" smtClean="0"/>
              <a:t>. 2005. “Carcinogenic Polycyclic Aromatic Hydrocarbon-DNA Adducts and Mechanism of Action.” </a:t>
            </a:r>
            <a:r>
              <a:rPr lang="en-US" sz="1000" i="1" dirty="0" smtClean="0"/>
              <a:t>Environmental and Molecular Mutagenesis</a:t>
            </a:r>
            <a:r>
              <a:rPr lang="en-US" sz="1000" dirty="0" smtClean="0"/>
              <a:t> 45 (2-3): 106–14. doi:10.1002/em.20095.</a:t>
            </a:r>
          </a:p>
          <a:p>
            <a:pPr>
              <a:buNone/>
            </a:pPr>
            <a:r>
              <a:rPr lang="en-US" sz="1000" dirty="0" err="1" smtClean="0"/>
              <a:t>Bishehsari</a:t>
            </a:r>
            <a:r>
              <a:rPr lang="en-US" sz="1000" dirty="0" smtClean="0"/>
              <a:t>, </a:t>
            </a:r>
            <a:r>
              <a:rPr lang="en-US" sz="1000" dirty="0" err="1" smtClean="0"/>
              <a:t>Faraz</a:t>
            </a:r>
            <a:r>
              <a:rPr lang="en-US" sz="1000" dirty="0" smtClean="0"/>
              <a:t>. 2014. “Epidemiological Transition of Colorectal Cancer in Developing Countries: Environmental Factors, Molecular Pathways, and Opportunities for Prevention.” </a:t>
            </a:r>
            <a:r>
              <a:rPr lang="en-US" sz="1000" i="1" dirty="0" smtClean="0"/>
              <a:t>World Journal of Gastroenterology</a:t>
            </a:r>
            <a:r>
              <a:rPr lang="en-US" sz="1000" dirty="0" smtClean="0"/>
              <a:t> 20 (20): 6055. doi:10.3748/wjg.v20.i20.6055.</a:t>
            </a:r>
          </a:p>
          <a:p>
            <a:pPr>
              <a:buNone/>
            </a:pPr>
            <a:r>
              <a:rPr lang="en-US" sz="1000" dirty="0" err="1" smtClean="0"/>
              <a:t>Gabrieli</a:t>
            </a:r>
            <a:r>
              <a:rPr lang="en-US" sz="1000" dirty="0" smtClean="0"/>
              <a:t>, Jacopo, Paul </a:t>
            </a:r>
            <a:r>
              <a:rPr lang="en-US" sz="1000" dirty="0" err="1" smtClean="0"/>
              <a:t>Vallelonga</a:t>
            </a:r>
            <a:r>
              <a:rPr lang="en-US" sz="1000" dirty="0" smtClean="0"/>
              <a:t>, </a:t>
            </a:r>
            <a:r>
              <a:rPr lang="en-US" sz="1000" dirty="0" err="1" smtClean="0"/>
              <a:t>Giulio</a:t>
            </a:r>
            <a:r>
              <a:rPr lang="en-US" sz="1000" dirty="0" smtClean="0"/>
              <a:t> </a:t>
            </a:r>
            <a:r>
              <a:rPr lang="en-US" sz="1000" dirty="0" err="1" smtClean="0"/>
              <a:t>Cozzi</a:t>
            </a:r>
            <a:r>
              <a:rPr lang="en-US" sz="1000" dirty="0" smtClean="0"/>
              <a:t>, Paolo </a:t>
            </a:r>
            <a:r>
              <a:rPr lang="en-US" sz="1000" dirty="0" err="1" smtClean="0"/>
              <a:t>Gabrielli</a:t>
            </a:r>
            <a:r>
              <a:rPr lang="en-US" sz="1000" dirty="0" smtClean="0"/>
              <a:t>, Andrea Gambaro, Michael </a:t>
            </a:r>
            <a:r>
              <a:rPr lang="en-US" sz="1000" dirty="0" err="1" smtClean="0"/>
              <a:t>Sigl</a:t>
            </a:r>
            <a:r>
              <a:rPr lang="en-US" sz="1000" dirty="0" smtClean="0"/>
              <a:t>, Fabio </a:t>
            </a:r>
            <a:r>
              <a:rPr lang="en-US" sz="1000" dirty="0" err="1" smtClean="0"/>
              <a:t>Decet</a:t>
            </a:r>
            <a:r>
              <a:rPr lang="en-US" sz="1000" dirty="0" smtClean="0"/>
              <a:t>, et al. 2010. “Post 17th-Century Changes of European PAH Emissions Recorded in High-Altitude Alpine Snow and Ice.” </a:t>
            </a:r>
            <a:r>
              <a:rPr lang="en-US" sz="1000" i="1" dirty="0" smtClean="0"/>
              <a:t>Environmental Science &amp; Technology</a:t>
            </a:r>
            <a:r>
              <a:rPr lang="en-US" sz="1000" dirty="0" smtClean="0"/>
              <a:t> 44 (9): 3260–66.</a:t>
            </a:r>
          </a:p>
          <a:p>
            <a:pPr>
              <a:buNone/>
            </a:pPr>
            <a:r>
              <a:rPr lang="en-US" sz="1000" dirty="0" smtClean="0"/>
              <a:t>Hernandez-Pigeon, Hélène, Guy Laurent, </a:t>
            </a:r>
            <a:r>
              <a:rPr lang="en-US" sz="1000" dirty="0" err="1" smtClean="0"/>
              <a:t>Odile</a:t>
            </a:r>
            <a:r>
              <a:rPr lang="en-US" sz="1000" dirty="0" smtClean="0"/>
              <a:t> </a:t>
            </a:r>
            <a:r>
              <a:rPr lang="en-US" sz="1000" dirty="0" err="1" smtClean="0"/>
              <a:t>Humbert</a:t>
            </a:r>
            <a:r>
              <a:rPr lang="en-US" sz="1000" dirty="0" smtClean="0"/>
              <a:t>, Bernard </a:t>
            </a:r>
            <a:r>
              <a:rPr lang="en-US" sz="1000" dirty="0" err="1" smtClean="0"/>
              <a:t>Salles</a:t>
            </a:r>
            <a:r>
              <a:rPr lang="en-US" sz="1000" dirty="0" smtClean="0"/>
              <a:t>, and Dominique </a:t>
            </a:r>
            <a:r>
              <a:rPr lang="en-US" sz="1000" dirty="0" err="1" smtClean="0"/>
              <a:t>Lautier</a:t>
            </a:r>
            <a:r>
              <a:rPr lang="en-US" sz="1000" dirty="0" smtClean="0"/>
              <a:t>. 2004. “</a:t>
            </a:r>
            <a:r>
              <a:rPr lang="en-US" sz="1000" dirty="0" err="1" smtClean="0"/>
              <a:t>Degadration</a:t>
            </a:r>
            <a:r>
              <a:rPr lang="en-US" sz="1000" dirty="0" smtClean="0"/>
              <a:t> of Mismatch Repair </a:t>
            </a:r>
            <a:r>
              <a:rPr lang="en-US" sz="1000" dirty="0" err="1" smtClean="0"/>
              <a:t>hMutSα</a:t>
            </a:r>
            <a:r>
              <a:rPr lang="en-US" sz="1000" dirty="0" smtClean="0"/>
              <a:t> </a:t>
            </a:r>
            <a:r>
              <a:rPr lang="en-US" sz="1000" dirty="0" err="1" smtClean="0"/>
              <a:t>Heterodimer</a:t>
            </a:r>
            <a:r>
              <a:rPr lang="en-US" sz="1000" dirty="0" smtClean="0"/>
              <a:t> by the </a:t>
            </a:r>
            <a:r>
              <a:rPr lang="en-US" sz="1000" dirty="0" err="1" smtClean="0"/>
              <a:t>Ubiquitin-Proteasome</a:t>
            </a:r>
            <a:r>
              <a:rPr lang="en-US" sz="1000" dirty="0" smtClean="0"/>
              <a:t> Pathway.” </a:t>
            </a:r>
            <a:r>
              <a:rPr lang="en-US" sz="1000" i="1" dirty="0" smtClean="0"/>
              <a:t>FEBS Letters</a:t>
            </a:r>
            <a:r>
              <a:rPr lang="en-US" sz="1000" dirty="0" smtClean="0"/>
              <a:t> 562 (1-3): 40–44. doi:10.1016/S0014-5793(04)00181-4.</a:t>
            </a:r>
          </a:p>
          <a:p>
            <a:pPr>
              <a:buNone/>
            </a:pPr>
            <a:r>
              <a:rPr lang="en-US" sz="1000" dirty="0" err="1" smtClean="0"/>
              <a:t>Jasperson</a:t>
            </a:r>
            <a:r>
              <a:rPr lang="en-US" sz="1000" dirty="0" smtClean="0"/>
              <a:t>, Kory W., </a:t>
            </a:r>
            <a:r>
              <a:rPr lang="en-US" sz="1000" dirty="0" err="1" smtClean="0"/>
              <a:t>Thérèse</a:t>
            </a:r>
            <a:r>
              <a:rPr lang="en-US" sz="1000" dirty="0" smtClean="0"/>
              <a:t> M. </a:t>
            </a:r>
            <a:r>
              <a:rPr lang="en-US" sz="1000" dirty="0" err="1" smtClean="0"/>
              <a:t>Tuohy</a:t>
            </a:r>
            <a:r>
              <a:rPr lang="en-US" sz="1000" dirty="0" smtClean="0"/>
              <a:t>, Deborah W. </a:t>
            </a:r>
            <a:r>
              <a:rPr lang="en-US" sz="1000" dirty="0" err="1" smtClean="0"/>
              <a:t>Neklason</a:t>
            </a:r>
            <a:r>
              <a:rPr lang="en-US" sz="1000" dirty="0" smtClean="0"/>
              <a:t>, and Randall W. Burt. 2010. “Hereditary and Familial Colon Cancer.” </a:t>
            </a:r>
            <a:r>
              <a:rPr lang="en-US" sz="1000" i="1" dirty="0" smtClean="0"/>
              <a:t>Gastroenterology</a:t>
            </a:r>
            <a:r>
              <a:rPr lang="en-US" sz="1000" dirty="0" smtClean="0"/>
              <a:t> 138 (6): 2044–58. doi:10.1053/j.gastro.2010.01.054.</a:t>
            </a:r>
          </a:p>
          <a:p>
            <a:pPr>
              <a:buNone/>
            </a:pPr>
            <a:r>
              <a:rPr lang="en-US" sz="1000" dirty="0" err="1" smtClean="0"/>
              <a:t>Jiricny</a:t>
            </a:r>
            <a:r>
              <a:rPr lang="en-US" sz="1000" dirty="0" smtClean="0"/>
              <a:t>, Josef. 2006. “The Multifaceted Mismatch-Repair System.” </a:t>
            </a:r>
            <a:r>
              <a:rPr lang="en-US" sz="1000" i="1" dirty="0" smtClean="0"/>
              <a:t>Nature Reviews Molecular Cell Biology</a:t>
            </a:r>
            <a:r>
              <a:rPr lang="en-US" sz="1000" dirty="0" smtClean="0"/>
              <a:t> 7 (5): 335–46. doi:10.1038/nrm1907.</a:t>
            </a:r>
          </a:p>
          <a:p>
            <a:pPr>
              <a:buNone/>
            </a:pPr>
            <a:r>
              <a:rPr lang="en-US" sz="1000" dirty="0" err="1" smtClean="0"/>
              <a:t>Kinzler</a:t>
            </a:r>
            <a:r>
              <a:rPr lang="en-US" sz="1000" dirty="0" smtClean="0"/>
              <a:t>, Kenneth W., and Bert Vogelstein. 1996. “Lessons from Hereditary Colorectal Cancer.” </a:t>
            </a:r>
            <a:r>
              <a:rPr lang="en-US" sz="1000" i="1" dirty="0" smtClean="0"/>
              <a:t>Cell</a:t>
            </a:r>
            <a:r>
              <a:rPr lang="en-US" sz="1000" dirty="0" smtClean="0"/>
              <a:t> 87 (2): 159–70.</a:t>
            </a:r>
          </a:p>
          <a:p>
            <a:pPr>
              <a:buNone/>
            </a:pPr>
            <a:r>
              <a:rPr lang="en-US" sz="1000" dirty="0" err="1" smtClean="0"/>
              <a:t>López-Abente</a:t>
            </a:r>
            <a:r>
              <a:rPr lang="en-US" sz="1000" dirty="0" smtClean="0"/>
              <a:t>, Gonzalo, Javier </a:t>
            </a:r>
            <a:r>
              <a:rPr lang="en-US" sz="1000" dirty="0" err="1" smtClean="0"/>
              <a:t>García-Pérez</a:t>
            </a:r>
            <a:r>
              <a:rPr lang="en-US" sz="1000" dirty="0" smtClean="0"/>
              <a:t>, Pablo </a:t>
            </a:r>
            <a:r>
              <a:rPr lang="en-US" sz="1000" dirty="0" err="1" smtClean="0"/>
              <a:t>Fernández</a:t>
            </a:r>
            <a:r>
              <a:rPr lang="en-US" sz="1000" dirty="0" smtClean="0"/>
              <a:t>-Navarro, Elena </a:t>
            </a:r>
            <a:r>
              <a:rPr lang="en-US" sz="1000" dirty="0" err="1" smtClean="0"/>
              <a:t>Boldo</a:t>
            </a:r>
            <a:r>
              <a:rPr lang="en-US" sz="1000" dirty="0" smtClean="0"/>
              <a:t>, and </a:t>
            </a:r>
            <a:r>
              <a:rPr lang="en-US" sz="1000" dirty="0" err="1" smtClean="0"/>
              <a:t>Rebeca</a:t>
            </a:r>
            <a:r>
              <a:rPr lang="en-US" sz="1000" dirty="0" smtClean="0"/>
              <a:t> </a:t>
            </a:r>
            <a:r>
              <a:rPr lang="en-US" sz="1000" dirty="0" err="1" smtClean="0"/>
              <a:t>Ramis</a:t>
            </a:r>
            <a:r>
              <a:rPr lang="en-US" sz="1000" dirty="0" smtClean="0"/>
              <a:t>. 2012. “Colorectal Cancer Mortality and Industrial Pollution in Spain.” </a:t>
            </a:r>
            <a:r>
              <a:rPr lang="en-US" sz="1000" i="1" dirty="0" smtClean="0"/>
              <a:t>BMC Public Health</a:t>
            </a:r>
            <a:r>
              <a:rPr lang="en-US" sz="1000" dirty="0" smtClean="0"/>
              <a:t> 12 (1): 589.</a:t>
            </a:r>
          </a:p>
          <a:p>
            <a:pPr>
              <a:buNone/>
            </a:pPr>
            <a:r>
              <a:rPr lang="en-US" sz="1000" dirty="0" smtClean="0"/>
              <a:t>Mathews, Lesley A., Stephanie M. </a:t>
            </a:r>
            <a:r>
              <a:rPr lang="en-US" sz="1000" dirty="0" err="1" smtClean="0"/>
              <a:t>Cabarcas</a:t>
            </a:r>
            <a:r>
              <a:rPr lang="en-US" sz="1000" dirty="0" smtClean="0"/>
              <a:t>, and Elaine M. Hurt. 2012. “DNA Repair of Cancer Stem Cells.” In </a:t>
            </a:r>
            <a:r>
              <a:rPr lang="en-US" sz="1000" i="1" dirty="0" smtClean="0"/>
              <a:t>DNA Repair of Cancer Stem Cells</a:t>
            </a:r>
            <a:r>
              <a:rPr lang="en-US" sz="1000" dirty="0" smtClean="0"/>
              <a:t>, 25–26. Dordrecht : Springer.</a:t>
            </a:r>
          </a:p>
          <a:p>
            <a:pPr>
              <a:buNone/>
            </a:pPr>
            <a:r>
              <a:rPr lang="en-US" sz="1000" dirty="0" err="1" smtClean="0"/>
              <a:t>Midgley</a:t>
            </a:r>
            <a:r>
              <a:rPr lang="en-US" sz="1000" dirty="0" smtClean="0"/>
              <a:t>, R, and D Kerr. 1999. “Colorectal Cancer.” </a:t>
            </a:r>
            <a:r>
              <a:rPr lang="en-US" sz="1000" i="1" dirty="0" smtClean="0"/>
              <a:t>The Lancet</a:t>
            </a:r>
            <a:r>
              <a:rPr lang="en-US" sz="1000" dirty="0" smtClean="0"/>
              <a:t> 353 (9150): 391–99.</a:t>
            </a:r>
          </a:p>
          <a:p>
            <a:pPr>
              <a:buNone/>
            </a:pPr>
            <a:r>
              <a:rPr lang="en-US" sz="1000" dirty="0" smtClean="0"/>
              <a:t>Phillips, David H. 1999. “Polycyclic Aromatic Hydrocarbons in the Diet.” </a:t>
            </a:r>
            <a:r>
              <a:rPr lang="en-US" sz="1000" i="1" dirty="0" smtClean="0"/>
              <a:t>Genetic Toxicology and Environmental Mutagenesis</a:t>
            </a:r>
            <a:r>
              <a:rPr lang="en-US" sz="1000" dirty="0" smtClean="0"/>
              <a:t>, Mutation Research, 443 (February): 139–47.</a:t>
            </a:r>
          </a:p>
          <a:p>
            <a:pPr>
              <a:buNone/>
            </a:pPr>
            <a:r>
              <a:rPr lang="en-US" sz="1000" dirty="0" smtClean="0"/>
              <a:t>Rasmussen, </a:t>
            </a:r>
            <a:r>
              <a:rPr lang="en-US" sz="1000" dirty="0" err="1" smtClean="0"/>
              <a:t>Lene</a:t>
            </a:r>
            <a:r>
              <a:rPr lang="en-US" sz="1000" dirty="0" smtClean="0"/>
              <a:t> </a:t>
            </a:r>
            <a:r>
              <a:rPr lang="en-US" sz="1000" dirty="0" err="1" smtClean="0"/>
              <a:t>Juel</a:t>
            </a:r>
            <a:r>
              <a:rPr lang="en-US" sz="1000" dirty="0" smtClean="0"/>
              <a:t>, Christopher D. </a:t>
            </a:r>
            <a:r>
              <a:rPr lang="en-US" sz="1000" dirty="0" err="1" smtClean="0"/>
              <a:t>Heinen</a:t>
            </a:r>
            <a:r>
              <a:rPr lang="en-US" sz="1000" dirty="0" smtClean="0"/>
              <a:t>, </a:t>
            </a:r>
            <a:r>
              <a:rPr lang="en-US" sz="1000" dirty="0" err="1" smtClean="0"/>
              <a:t>Brigette</a:t>
            </a:r>
            <a:r>
              <a:rPr lang="en-US" sz="1000" dirty="0" smtClean="0"/>
              <a:t> </a:t>
            </a:r>
            <a:r>
              <a:rPr lang="en-US" sz="1000" dirty="0" err="1" smtClean="0"/>
              <a:t>Pokora</a:t>
            </a:r>
            <a:r>
              <a:rPr lang="en-US" sz="1000" dirty="0" smtClean="0"/>
              <a:t>-Royer, Mark </a:t>
            </a:r>
            <a:r>
              <a:rPr lang="en-US" sz="1000" dirty="0" err="1" smtClean="0"/>
              <a:t>Drost</a:t>
            </a:r>
            <a:r>
              <a:rPr lang="en-US" sz="1000" dirty="0" smtClean="0"/>
              <a:t>, Sean </a:t>
            </a:r>
            <a:r>
              <a:rPr lang="en-US" sz="1000" dirty="0" err="1" smtClean="0"/>
              <a:t>Tavtigian</a:t>
            </a:r>
            <a:r>
              <a:rPr lang="en-US" sz="1000" dirty="0" smtClean="0"/>
              <a:t>, Robert M.W. </a:t>
            </a:r>
            <a:r>
              <a:rPr lang="en-US" sz="1000" dirty="0" err="1" smtClean="0"/>
              <a:t>Hofstra</a:t>
            </a:r>
            <a:r>
              <a:rPr lang="en-US" sz="1000" dirty="0" smtClean="0"/>
              <a:t>, and </a:t>
            </a:r>
            <a:r>
              <a:rPr lang="en-US" sz="1000" dirty="0" err="1" smtClean="0"/>
              <a:t>Niels</a:t>
            </a:r>
            <a:r>
              <a:rPr lang="en-US" sz="1000" dirty="0" smtClean="0"/>
              <a:t> de Wind. 2012. “Pathological Assessment of Mismatch Repair Gene Variants in Lynch Syndrome: Past, Present, and Future.” </a:t>
            </a:r>
            <a:r>
              <a:rPr lang="en-US" sz="1000" i="1" dirty="0" smtClean="0"/>
              <a:t>Human Mutation</a:t>
            </a:r>
            <a:r>
              <a:rPr lang="en-US" sz="1000" dirty="0" smtClean="0"/>
              <a:t> 33 (12): 1617–25.</a:t>
            </a:r>
          </a:p>
          <a:p>
            <a:pPr>
              <a:buNone/>
            </a:pPr>
            <a:r>
              <a:rPr lang="en-US" sz="1000" dirty="0" err="1" smtClean="0"/>
              <a:t>Schütze</a:t>
            </a:r>
            <a:r>
              <a:rPr lang="en-US" sz="1000" dirty="0" smtClean="0"/>
              <a:t>, N. 2004. “siRNA Technology.” </a:t>
            </a:r>
            <a:r>
              <a:rPr lang="en-US" sz="1000" i="1" dirty="0" smtClean="0"/>
              <a:t>Molecular and Cellular Endocrinology</a:t>
            </a:r>
            <a:r>
              <a:rPr lang="en-US" sz="1000" dirty="0" smtClean="0"/>
              <a:t> 213 (2): 115–19. doi:10.1016/j.mce.2003.10.078.</a:t>
            </a:r>
          </a:p>
          <a:p>
            <a:pPr>
              <a:buNone/>
            </a:pPr>
            <a:r>
              <a:rPr lang="en-US" sz="1000" dirty="0" smtClean="0"/>
              <a:t>Shimada, Tsutomu. 2006. “</a:t>
            </a:r>
            <a:r>
              <a:rPr lang="en-US" sz="1000" dirty="0" err="1" smtClean="0"/>
              <a:t>Xenobiotic</a:t>
            </a:r>
            <a:r>
              <a:rPr lang="en-US" sz="1000" dirty="0" smtClean="0"/>
              <a:t>-Metabolizing Enzymes Involved in Activation and Detoxification of Carcinogenic Polycyclic Aromatic Hydrocarbons.” </a:t>
            </a:r>
            <a:r>
              <a:rPr lang="en-US" sz="1000" i="1" dirty="0" smtClean="0"/>
              <a:t>Drug Metabolism and Pharmacokinetics</a:t>
            </a:r>
            <a:r>
              <a:rPr lang="en-US" sz="1000" dirty="0" smtClean="0"/>
              <a:t> 21 (4): 257–76.</a:t>
            </a:r>
          </a:p>
          <a:p>
            <a:pPr>
              <a:buNone/>
            </a:pPr>
            <a:r>
              <a:rPr lang="en-US" sz="1000" dirty="0" smtClean="0"/>
              <a:t>Siegel, Rebecca, and </a:t>
            </a:r>
            <a:r>
              <a:rPr lang="en-US" sz="1000" dirty="0" err="1" smtClean="0"/>
              <a:t>Ahmedin</a:t>
            </a:r>
            <a:r>
              <a:rPr lang="en-US" sz="1000" dirty="0" smtClean="0"/>
              <a:t> </a:t>
            </a:r>
            <a:r>
              <a:rPr lang="en-US" sz="1000" dirty="0" err="1" smtClean="0"/>
              <a:t>Jemal</a:t>
            </a:r>
            <a:r>
              <a:rPr lang="en-US" sz="1000" dirty="0" smtClean="0"/>
              <a:t>. 2014. “Facts &amp; Figures 2014-2016.” http://yourhealthmatters.org/resources/Health%20Care%20Providers/ACS%20Colorectal%20Cancer%20Facts%26Figures%202014-2016.pdf.</a:t>
            </a:r>
          </a:p>
          <a:p>
            <a:pPr>
              <a:buNone/>
            </a:pPr>
            <a:r>
              <a:rPr lang="en-US" sz="1000" dirty="0" err="1" smtClean="0"/>
              <a:t>Sinha</a:t>
            </a:r>
            <a:r>
              <a:rPr lang="en-US" sz="1000" dirty="0" smtClean="0"/>
              <a:t>, R. 2005. “Dietary Benzo[a]Pyrene Intake and Risk of Colorectal Adenoma.” </a:t>
            </a:r>
            <a:r>
              <a:rPr lang="en-US" sz="1000" i="1" dirty="0" smtClean="0"/>
              <a:t>Cancer Epidemiology Biomarkers &amp; Prevention</a:t>
            </a:r>
            <a:r>
              <a:rPr lang="en-US" sz="1000" dirty="0" smtClean="0"/>
              <a:t> 14 (8): 2030–34. doi:10.1158/1055-9965.EPI-04-0854.</a:t>
            </a:r>
          </a:p>
          <a:p>
            <a:pPr>
              <a:buNone/>
            </a:pPr>
            <a:r>
              <a:rPr lang="en-US" sz="1000" dirty="0" smtClean="0"/>
              <a:t>Whitehead, Kathryn A., Robert Langer, and Daniel G. Anderson. 2009. “Knocking down Barriers: Advances in siRNA Delivery.” </a:t>
            </a:r>
            <a:r>
              <a:rPr lang="en-US" sz="1000" i="1" dirty="0" smtClean="0"/>
              <a:t>Nature Reviews Drug Discovery</a:t>
            </a:r>
            <a:r>
              <a:rPr lang="en-US" sz="1000" dirty="0" smtClean="0"/>
              <a:t> 8 (2): 129–38. doi:10.1038/nrd2742.</a:t>
            </a:r>
          </a:p>
          <a:p>
            <a:pPr>
              <a:buNone/>
            </a:pPr>
            <a:r>
              <a:rPr lang="en-US" sz="1000" dirty="0" smtClean="0"/>
              <a:t> </a:t>
            </a:r>
          </a:p>
          <a:p>
            <a:pPr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28720" y="4803345"/>
            <a:ext cx="6400800" cy="1374345"/>
          </a:xfrm>
        </p:spPr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pic>
        <p:nvPicPr>
          <p:cNvPr id="6154" name="Picture 10" descr="http://adkblog.s3.amazonaws.com/wp-content/uploads/2014/02/Progression-of-colon-poly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70" y="2207360"/>
            <a:ext cx="7831380" cy="3171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8965" y="680310"/>
            <a:ext cx="8229600" cy="4581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Adenomas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pic>
        <p:nvPicPr>
          <p:cNvPr id="5124" name="Picture 4" descr="http://beasurvivor-colorectal.com/wp-content/uploads/2013/01/TREATMENT-CHOIC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490" y="1749245"/>
            <a:ext cx="6612180" cy="4566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pic>
        <p:nvPicPr>
          <p:cNvPr id="4098" name="Picture 2" descr="http://www.screeningforlife.ca/landing/images/col/col_fact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490" y="3581705"/>
            <a:ext cx="7115175" cy="2714626"/>
          </a:xfrm>
          <a:prstGeom prst="rect">
            <a:avLst/>
          </a:prstGeom>
          <a:noFill/>
        </p:spPr>
      </p:pic>
      <p:pic>
        <p:nvPicPr>
          <p:cNvPr id="4100" name="Picture 4" descr="http://www.fecotainer.eu/Static/Images/UserUpload/ColonCancerScreen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70605" y="222195"/>
            <a:ext cx="5995330" cy="2957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810" name="AutoShape 18" descr="Image result for smoke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AutoShape 26" descr="Image result for smoke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AutoShape 28" descr="Image result for smoke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AutoShape 30" descr="Image result for smoke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AutoShape 32" descr="Image result for smoke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AutoShape 34" descr="Image result for smoke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76E5ECD-EBC4-4709-9C04-A5E341253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876E5ECD-EBC4-4709-9C04-A5E341253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E6B4981-97E5-4DEC-B4C3-2570AED6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graphicEl>
                                              <a:dgm id="{AE6B4981-97E5-4DEC-B4C3-2570AED66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70E037E-C31C-418B-A693-402779D8B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graphicEl>
                                              <a:dgm id="{D70E037E-C31C-418B-A693-402779D8B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A9510D2-326A-466B-8E3F-D40F309B7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graphicEl>
                                              <a:dgm id="{BA9510D2-326A-466B-8E3F-D40F309B7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0D86017-C0B1-45F9-B2F5-4A2B106CB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graphicEl>
                                              <a:dgm id="{90D86017-C0B1-45F9-B2F5-4A2B106CB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EBCED24-0DB2-4A3C-B3D5-87B2A879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graphicEl>
                                              <a:dgm id="{0EBCED24-0DB2-4A3C-B3D5-87B2A879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B3930E4-54EC-4947-9E32-5C052680A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graphicEl>
                                              <a:dgm id="{CB3930E4-54EC-4947-9E32-5C052680A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D20124F-4EBF-401E-AF00-514F0727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dgm id="{8D20124F-4EBF-401E-AF00-514F07277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E46B723-1120-47E0-A838-6DD5282E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graphicEl>
                                              <a:dgm id="{6E46B723-1120-47E0-A838-6DD5282EA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pic>
        <p:nvPicPr>
          <p:cNvPr id="6146" name="Picture 2" descr="http://image.slidesharecdn.com/xenobioticsandcytp450bydrrajender-150224103837-conversion-gate01/95/xenobiotics-and-cyt-p450-by-dr-rajender-59-638.jpg?cb=142479636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59785" y="680310"/>
            <a:ext cx="6915401" cy="5191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  <p:pic>
        <p:nvPicPr>
          <p:cNvPr id="4098" name="Picture 2" descr="http://upload.wikimedia.org/wikipedia/commons/0/09/Dnarepai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65" y="222195"/>
            <a:ext cx="4886561" cy="3397866"/>
          </a:xfrm>
          <a:prstGeom prst="rect">
            <a:avLst/>
          </a:prstGeom>
          <a:noFill/>
        </p:spPr>
      </p:pic>
      <p:pic>
        <p:nvPicPr>
          <p:cNvPr id="4100" name="Picture 4" descr="http://www.mm2m.eu/general/perspective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230" y="-1"/>
            <a:ext cx="3655770" cy="6635805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 rot="20707931">
            <a:off x="1354950" y="896197"/>
            <a:ext cx="4123035" cy="458115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55" y="4192525"/>
            <a:ext cx="5115832" cy="22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Factors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8965" y="2025713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Familial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Adenomatous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Polyposis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(FAP)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8965" y="2360064"/>
            <a:ext cx="4040188" cy="4123035"/>
          </a:xfrm>
        </p:spPr>
        <p:txBody>
          <a:bodyPr>
            <a:normAutofit fontScale="92500"/>
          </a:bodyPr>
          <a:lstStyle/>
          <a:p>
            <a:r>
              <a:rPr lang="en-US" sz="2100" dirty="0" smtClean="0"/>
              <a:t>Mutation in ACP</a:t>
            </a:r>
          </a:p>
          <a:p>
            <a:pPr lvl="1"/>
            <a:r>
              <a:rPr lang="en-US" sz="1800" dirty="0" smtClean="0"/>
              <a:t>Chromosome 5q21</a:t>
            </a:r>
          </a:p>
          <a:p>
            <a:pPr lvl="1"/>
            <a:endParaRPr lang="en-US" sz="2100" dirty="0" smtClean="0"/>
          </a:p>
          <a:p>
            <a:pPr lvl="0"/>
            <a:r>
              <a:rPr lang="en-US" sz="2100" dirty="0" smtClean="0">
                <a:solidFill>
                  <a:srgbClr val="1F497D">
                    <a:lumMod val="50000"/>
                  </a:srgbClr>
                </a:solidFill>
              </a:rPr>
              <a:t>Mutation type- varies</a:t>
            </a:r>
          </a:p>
          <a:p>
            <a:pPr lvl="0"/>
            <a:endParaRPr lang="en-US" sz="21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r>
              <a:rPr lang="en-US" sz="2100" dirty="0" smtClean="0">
                <a:solidFill>
                  <a:srgbClr val="1F497D">
                    <a:lumMod val="50000"/>
                  </a:srgbClr>
                </a:solidFill>
              </a:rPr>
              <a:t>Tumor location –varies</a:t>
            </a:r>
          </a:p>
          <a:p>
            <a:pPr lvl="1"/>
            <a:r>
              <a:rPr lang="en-US" sz="2100" dirty="0" smtClean="0">
                <a:solidFill>
                  <a:srgbClr val="1F497D">
                    <a:lumMod val="50000"/>
                  </a:srgbClr>
                </a:solidFill>
              </a:rPr>
              <a:t>Retinal, </a:t>
            </a:r>
            <a:r>
              <a:rPr lang="en-US" sz="2100" dirty="0" err="1" smtClean="0">
                <a:solidFill>
                  <a:srgbClr val="1F497D">
                    <a:lumMod val="50000"/>
                  </a:srgbClr>
                </a:solidFill>
              </a:rPr>
              <a:t>desmoid</a:t>
            </a:r>
            <a:r>
              <a:rPr lang="en-US" sz="2100" dirty="0" smtClean="0">
                <a:solidFill>
                  <a:srgbClr val="1F497D">
                    <a:lumMod val="50000"/>
                  </a:srgbClr>
                </a:solidFill>
              </a:rPr>
              <a:t>, </a:t>
            </a:r>
            <a:r>
              <a:rPr lang="en-US" sz="2100" dirty="0" err="1" smtClean="0">
                <a:solidFill>
                  <a:srgbClr val="1F497D">
                    <a:lumMod val="50000"/>
                  </a:srgbClr>
                </a:solidFill>
              </a:rPr>
              <a:t>mandibular</a:t>
            </a:r>
            <a:endParaRPr lang="en-US" sz="21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/>
            <a:endParaRPr lang="en-US" sz="21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r>
              <a:rPr lang="en-US" sz="2100" dirty="0" smtClean="0">
                <a:solidFill>
                  <a:srgbClr val="1F497D">
                    <a:lumMod val="50000"/>
                  </a:srgbClr>
                </a:solidFill>
              </a:rPr>
              <a:t>Hundreds – thousands of colorectal adenomas</a:t>
            </a:r>
          </a:p>
          <a:p>
            <a:pPr lvl="0"/>
            <a:endParaRPr lang="en-US" sz="21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/>
            <a:r>
              <a:rPr lang="en-US" sz="2100" dirty="0" smtClean="0">
                <a:solidFill>
                  <a:srgbClr val="1F497D">
                    <a:lumMod val="50000"/>
                  </a:srgbClr>
                </a:solidFill>
              </a:rPr>
              <a:t>20’s and 30’s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Hereditary Non-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Polyposis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Colorectal Cancer (HNPCC/Lynch Syndrome)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36790" y="2360064"/>
            <a:ext cx="4041775" cy="4123035"/>
          </a:xfrm>
        </p:spPr>
        <p:txBody>
          <a:bodyPr>
            <a:noAutofit/>
          </a:bodyPr>
          <a:lstStyle/>
          <a:p>
            <a:r>
              <a:rPr lang="en-US" sz="1900" dirty="0" smtClean="0"/>
              <a:t>Mutations in MMR genes</a:t>
            </a:r>
          </a:p>
          <a:p>
            <a:pPr lvl="1"/>
            <a:r>
              <a:rPr lang="en-US" sz="1500" i="1" dirty="0" smtClean="0"/>
              <a:t>MSH2 </a:t>
            </a:r>
            <a:r>
              <a:rPr lang="en-US" sz="1500" dirty="0" smtClean="0"/>
              <a:t>60%</a:t>
            </a:r>
          </a:p>
          <a:p>
            <a:pPr lvl="1"/>
            <a:r>
              <a:rPr lang="en-US" sz="1500" i="1" dirty="0" smtClean="0"/>
              <a:t>MLH1 </a:t>
            </a:r>
            <a:r>
              <a:rPr lang="en-US" sz="1500" dirty="0" smtClean="0"/>
              <a:t>30%</a:t>
            </a:r>
            <a:endParaRPr lang="en-US" sz="1500" i="1" dirty="0" smtClean="0"/>
          </a:p>
          <a:p>
            <a:pPr lvl="1"/>
            <a:r>
              <a:rPr lang="en-US" sz="1500" i="1" dirty="0" smtClean="0"/>
              <a:t>PMS1 </a:t>
            </a:r>
            <a:r>
              <a:rPr lang="en-US" sz="1500" dirty="0" smtClean="0"/>
              <a:t>5%</a:t>
            </a:r>
            <a:endParaRPr lang="en-US" sz="1500" i="1" dirty="0" smtClean="0"/>
          </a:p>
          <a:p>
            <a:pPr lvl="1"/>
            <a:r>
              <a:rPr lang="en-US" sz="1500" i="1" dirty="0" smtClean="0"/>
              <a:t>PMS2 </a:t>
            </a:r>
            <a:r>
              <a:rPr lang="en-US" sz="1500" dirty="0" smtClean="0"/>
              <a:t>5</a:t>
            </a:r>
            <a:r>
              <a:rPr lang="en-US" sz="1900" dirty="0" smtClean="0"/>
              <a:t>%</a:t>
            </a:r>
          </a:p>
          <a:p>
            <a:pPr lvl="1"/>
            <a:endParaRPr lang="en-US" sz="1900" i="1" dirty="0" smtClean="0"/>
          </a:p>
          <a:p>
            <a:r>
              <a:rPr lang="en-US" sz="1900" dirty="0" smtClean="0"/>
              <a:t>Cannot detect/correct DNA mismatches</a:t>
            </a:r>
          </a:p>
          <a:p>
            <a:endParaRPr lang="en-US" sz="1900" dirty="0" smtClean="0"/>
          </a:p>
          <a:p>
            <a:r>
              <a:rPr lang="en-US" sz="1900" dirty="0" smtClean="0"/>
              <a:t>Indicator – Microsatellite Instability</a:t>
            </a:r>
          </a:p>
          <a:p>
            <a:pPr lvl="1"/>
            <a:r>
              <a:rPr lang="en-US" sz="1500" dirty="0" smtClean="0"/>
              <a:t>90% of patients </a:t>
            </a:r>
            <a:r>
              <a:rPr lang="en-US" sz="1500" dirty="0" err="1" smtClean="0"/>
              <a:t>exibit</a:t>
            </a:r>
            <a:r>
              <a:rPr lang="en-US" sz="1500" dirty="0" smtClean="0"/>
              <a:t> inactivating mutations in RII (Tumor growth factor </a:t>
            </a:r>
            <a:r>
              <a:rPr lang="el-GR" sz="1500" dirty="0" smtClean="0"/>
              <a:t>β</a:t>
            </a:r>
            <a:r>
              <a:rPr lang="en-US" sz="1500" dirty="0" smtClean="0"/>
              <a:t>)</a:t>
            </a:r>
          </a:p>
          <a:p>
            <a:pPr lvl="2"/>
            <a:r>
              <a:rPr lang="en-US" sz="1500" dirty="0" smtClean="0"/>
              <a:t>Tumor suppressor gene in colon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7770" y="6642556"/>
            <a:ext cx="9162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Sarver  4/30/15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  <p:bldP spid="9" grpId="0" build="allAtOnce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1162</Words>
  <Application>Microsoft Office PowerPoint</Application>
  <PresentationFormat>On-screen Show (4:3)</PresentationFormat>
  <Paragraphs>374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Creating Isogenic Cell Cultures  for Functional Studies of  DNA Mismatch Repair</vt:lpstr>
      <vt:lpstr>Slide 2</vt:lpstr>
      <vt:lpstr>Slide 3</vt:lpstr>
      <vt:lpstr>Treatment</vt:lpstr>
      <vt:lpstr>Prevention</vt:lpstr>
      <vt:lpstr>Prevention</vt:lpstr>
      <vt:lpstr>Slide 7</vt:lpstr>
      <vt:lpstr>Prevention</vt:lpstr>
      <vt:lpstr>Genetic Factors</vt:lpstr>
      <vt:lpstr>Sporadic</vt:lpstr>
      <vt:lpstr>Cancer Risk</vt:lpstr>
      <vt:lpstr>Question</vt:lpstr>
      <vt:lpstr>Past Methods</vt:lpstr>
      <vt:lpstr>Objective</vt:lpstr>
      <vt:lpstr>siRNA</vt:lpstr>
      <vt:lpstr>Overall Hypothesis</vt:lpstr>
      <vt:lpstr>Step 1: Plating Density</vt:lpstr>
      <vt:lpstr>Step 1: Plating Density</vt:lpstr>
      <vt:lpstr>Step 2: siRNA Transfection</vt:lpstr>
      <vt:lpstr>Slide 20</vt:lpstr>
      <vt:lpstr>Slide 21</vt:lpstr>
      <vt:lpstr>Step 4: MMR-Dependent Cytotoxic Response</vt:lpstr>
      <vt:lpstr>Slide 23</vt:lpstr>
      <vt:lpstr>Summary</vt:lpstr>
      <vt:lpstr>Acknowledgements</vt:lpstr>
      <vt:lpstr>Image Sources</vt:lpstr>
      <vt:lpstr>References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Sarver</dc:creator>
  <cp:lastModifiedBy>Kimberly Sarver</cp:lastModifiedBy>
  <cp:revision>148</cp:revision>
  <dcterms:created xsi:type="dcterms:W3CDTF">2013-08-21T19:17:07Z</dcterms:created>
  <dcterms:modified xsi:type="dcterms:W3CDTF">2015-04-30T14:05:10Z</dcterms:modified>
</cp:coreProperties>
</file>