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601200" cy="7315200"/>
  <p:custDataLst>
    <p:tags r:id="rId5"/>
  </p:custDataLst>
  <p:defaultTex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 initials="E" lastIdx="2" clrIdx="0"/>
  <p:cmAuthor id="1" name="Eric" initials="E" lastIdx="5" clrIdx="1"/>
  <p:cmAuthor id="2" name="Mei Lien" initials="ML"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33CC"/>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057" autoAdjust="0"/>
  </p:normalViewPr>
  <p:slideViewPr>
    <p:cSldViewPr snapToGrid="0">
      <p:cViewPr>
        <p:scale>
          <a:sx n="50" d="100"/>
          <a:sy n="50" d="100"/>
        </p:scale>
        <p:origin x="3006" y="-114"/>
      </p:cViewPr>
      <p:guideLst>
        <p:guide orient="horz" pos="10368"/>
        <p:guide pos="13824"/>
      </p:guideLst>
    </p:cSldViewPr>
  </p:slideViewPr>
  <p:notesTextViewPr>
    <p:cViewPr>
      <p:scale>
        <a:sx n="100" d="100"/>
        <a:sy n="100" d="100"/>
      </p:scale>
      <p:origin x="0" y="0"/>
    </p:cViewPr>
  </p:notesTextViewPr>
  <p:notesViewPr>
    <p:cSldViewPr snapToGrid="0">
      <p:cViewPr varScale="1">
        <p:scale>
          <a:sx n="99" d="100"/>
          <a:sy n="99" d="100"/>
        </p:scale>
        <p:origin x="-810" y="-90"/>
      </p:cViewPr>
      <p:guideLst>
        <p:guide orient="horz" pos="2304"/>
        <p:guide pos="30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161304" cy="365760"/>
          </a:xfrm>
          <a:prstGeom prst="rect">
            <a:avLst/>
          </a:prstGeom>
          <a:noFill/>
          <a:ln w="9525">
            <a:noFill/>
            <a:miter lim="800000"/>
            <a:headEnd/>
            <a:tailEnd/>
          </a:ln>
          <a:effectLst/>
        </p:spPr>
        <p:txBody>
          <a:bodyPr vert="horz" wrap="square" lIns="97015" tIns="48508" rIns="97015" bIns="48508"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sz="quarter" idx="1"/>
          </p:nvPr>
        </p:nvSpPr>
        <p:spPr bwMode="auto">
          <a:xfrm>
            <a:off x="5438220" y="1"/>
            <a:ext cx="4161304" cy="365760"/>
          </a:xfrm>
          <a:prstGeom prst="rect">
            <a:avLst/>
          </a:prstGeom>
          <a:noFill/>
          <a:ln w="9525">
            <a:noFill/>
            <a:miter lim="800000"/>
            <a:headEnd/>
            <a:tailEnd/>
          </a:ln>
          <a:effectLst/>
        </p:spPr>
        <p:txBody>
          <a:bodyPr vert="horz" wrap="square" lIns="97015" tIns="48508" rIns="97015" bIns="48508"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ftr" sz="quarter" idx="2"/>
          </p:nvPr>
        </p:nvSpPr>
        <p:spPr bwMode="auto">
          <a:xfrm>
            <a:off x="0" y="6947748"/>
            <a:ext cx="4161304" cy="365760"/>
          </a:xfrm>
          <a:prstGeom prst="rect">
            <a:avLst/>
          </a:prstGeom>
          <a:noFill/>
          <a:ln w="9525">
            <a:noFill/>
            <a:miter lim="800000"/>
            <a:headEnd/>
            <a:tailEnd/>
          </a:ln>
          <a:effectLst/>
        </p:spPr>
        <p:txBody>
          <a:bodyPr vert="horz" wrap="square" lIns="97015" tIns="48508" rIns="97015" bIns="48508" numCol="1" anchor="b" anchorCtr="0" compatLnSpc="1">
            <a:prstTxWarp prst="textNoShape">
              <a:avLst/>
            </a:prstTxWarp>
          </a:bodyPr>
          <a:lstStyle>
            <a:lvl1pPr>
              <a:defRPr sz="1200"/>
            </a:lvl1pPr>
          </a:lstStyle>
          <a:p>
            <a:endParaRPr lang="en-US"/>
          </a:p>
        </p:txBody>
      </p:sp>
      <p:sp>
        <p:nvSpPr>
          <p:cNvPr id="3077" name="Rectangle 5"/>
          <p:cNvSpPr>
            <a:spLocks noGrp="1" noChangeArrowheads="1"/>
          </p:cNvSpPr>
          <p:nvPr>
            <p:ph type="sldNum" sz="quarter" idx="3"/>
          </p:nvPr>
        </p:nvSpPr>
        <p:spPr bwMode="auto">
          <a:xfrm>
            <a:off x="5438220" y="6947748"/>
            <a:ext cx="4161304" cy="365760"/>
          </a:xfrm>
          <a:prstGeom prst="rect">
            <a:avLst/>
          </a:prstGeom>
          <a:noFill/>
          <a:ln w="9525">
            <a:noFill/>
            <a:miter lim="800000"/>
            <a:headEnd/>
            <a:tailEnd/>
          </a:ln>
          <a:effectLst/>
        </p:spPr>
        <p:txBody>
          <a:bodyPr vert="horz" wrap="square" lIns="97015" tIns="48508" rIns="97015" bIns="48508" numCol="1" anchor="b" anchorCtr="0" compatLnSpc="1">
            <a:prstTxWarp prst="textNoShape">
              <a:avLst/>
            </a:prstTxWarp>
          </a:bodyPr>
          <a:lstStyle>
            <a:lvl1pPr algn="r">
              <a:defRPr sz="1200"/>
            </a:lvl1pPr>
          </a:lstStyle>
          <a:p>
            <a:fld id="{6BB996A7-4315-49BF-A590-FBF0F426EABC}" type="slidenum">
              <a:rPr lang="en-US"/>
              <a:pPr/>
              <a:t>‹#›</a:t>
            </a:fld>
            <a:endParaRPr lang="en-US"/>
          </a:p>
        </p:txBody>
      </p:sp>
    </p:spTree>
    <p:extLst>
      <p:ext uri="{BB962C8B-B14F-4D97-AF65-F5344CB8AC3E}">
        <p14:creationId xmlns:p14="http://schemas.microsoft.com/office/powerpoint/2010/main" xmlns="" val="3725557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40" tIns="45720" rIns="91440" bIns="45720" rtlCol="0"/>
          <a:lstStyle>
            <a:lvl1pPr algn="r">
              <a:defRPr sz="1200"/>
            </a:lvl1pPr>
          </a:lstStyle>
          <a:p>
            <a:fld id="{1732A705-1EDC-49E3-B15C-309E60804BEB}" type="datetimeFigureOut">
              <a:rPr lang="en-US" smtClean="0"/>
              <a:pPr/>
              <a:t>5/20/2013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40" tIns="45720" rIns="91440" bIns="45720" rtlCol="0" anchor="b"/>
          <a:lstStyle>
            <a:lvl1pPr algn="r">
              <a:defRPr sz="1200"/>
            </a:lvl1pPr>
          </a:lstStyle>
          <a:p>
            <a:fld id="{BB7FA2BE-FCF3-4BB8-9E6C-37F092740999}" type="slidenum">
              <a:rPr lang="en-US" smtClean="0"/>
              <a:pPr/>
              <a:t>‹#›</a:t>
            </a:fld>
            <a:endParaRPr lang="en-US"/>
          </a:p>
        </p:txBody>
      </p:sp>
    </p:spTree>
    <p:extLst>
      <p:ext uri="{BB962C8B-B14F-4D97-AF65-F5344CB8AC3E}">
        <p14:creationId xmlns:p14="http://schemas.microsoft.com/office/powerpoint/2010/main" xmlns="" val="315186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1800" y="549275"/>
            <a:ext cx="3657600" cy="27432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FA2BE-FCF3-4BB8-9E6C-37F09274099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1" y="10225863"/>
            <a:ext cx="37308064" cy="7056032"/>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6" y="18653496"/>
            <a:ext cx="30724929" cy="84130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394AFB-8868-4926-BD1D-9E34E3208D9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9AEEC2-A2B4-45C3-8F24-6DF18074FCB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667" y="1318437"/>
            <a:ext cx="9876064" cy="280872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472" y="1318437"/>
            <a:ext cx="29497564" cy="280872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595EA-9137-4263-8610-948D2BFB030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C0157-C5B8-41C9-99B1-5B816ED9D6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79"/>
            <a:ext cx="37308064" cy="653769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75"/>
            <a:ext cx="37308064"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AF1E40-4D2B-4352-9DFB-EB55C0C201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472" y="7680697"/>
            <a:ext cx="19686814" cy="2172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4" y="7680697"/>
            <a:ext cx="19686814" cy="2172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08C24E-6E22-40F9-8968-F0D0BE3A52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5" y="1318437"/>
            <a:ext cx="39501536"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5" y="7368364"/>
            <a:ext cx="19392900" cy="30714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835" y="10439845"/>
            <a:ext cx="19392900" cy="18965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4" y="7368364"/>
            <a:ext cx="19399704" cy="30714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664" y="10439845"/>
            <a:ext cx="19399704" cy="18965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C7B772-64E1-4E78-BDAF-C45A1DE2639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497955E-0406-46D8-A345-DFF410710E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BEC513-B443-47C9-AB37-393325948EA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5" y="1310464"/>
            <a:ext cx="14439900" cy="557810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59968" y="1310464"/>
            <a:ext cx="24536400" cy="28095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5" y="6888569"/>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DAD78E-0C31-4070-BEED-1068E7616A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8" y="23043416"/>
            <a:ext cx="26335264" cy="271927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438" y="2941232"/>
            <a:ext cx="26335264" cy="19751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438" y="25762690"/>
            <a:ext cx="26335264" cy="38636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A8D33C-A2AA-48C7-A757-43CFD9595E4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472" y="1318437"/>
            <a:ext cx="39504257" cy="5486400"/>
          </a:xfrm>
          <a:prstGeom prst="rect">
            <a:avLst/>
          </a:prstGeom>
          <a:noFill/>
          <a:ln w="9525">
            <a:noFill/>
            <a:miter lim="800000"/>
            <a:headEnd/>
            <a:tailEnd/>
          </a:ln>
          <a:effectLst/>
        </p:spPr>
        <p:txBody>
          <a:bodyPr vert="horz" wrap="square" lIns="517285" tIns="258643" rIns="517285" bIns="25864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472" y="7680697"/>
            <a:ext cx="39504257" cy="21724975"/>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472" y="29977169"/>
            <a:ext cx="10243457" cy="2286000"/>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defTabSz="5172075">
              <a:defRPr sz="7900"/>
            </a:lvl1pPr>
          </a:lstStyle>
          <a:p>
            <a:endParaRPr lang="en-US"/>
          </a:p>
        </p:txBody>
      </p:sp>
      <p:sp>
        <p:nvSpPr>
          <p:cNvPr id="1029" name="Rectangle 5"/>
          <p:cNvSpPr>
            <a:spLocks noGrp="1" noChangeArrowheads="1"/>
          </p:cNvSpPr>
          <p:nvPr>
            <p:ph type="ftr" sz="quarter" idx="3"/>
          </p:nvPr>
        </p:nvSpPr>
        <p:spPr bwMode="auto">
          <a:xfrm>
            <a:off x="14995072" y="29977169"/>
            <a:ext cx="13901057" cy="2286000"/>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ctr" defTabSz="5172075">
              <a:defRPr sz="7900"/>
            </a:lvl1pPr>
          </a:lstStyle>
          <a:p>
            <a:endParaRPr lang="en-US"/>
          </a:p>
        </p:txBody>
      </p:sp>
      <p:sp>
        <p:nvSpPr>
          <p:cNvPr id="1030" name="Rectangle 6"/>
          <p:cNvSpPr>
            <a:spLocks noGrp="1" noChangeArrowheads="1"/>
          </p:cNvSpPr>
          <p:nvPr>
            <p:ph type="sldNum" sz="quarter" idx="4"/>
          </p:nvPr>
        </p:nvSpPr>
        <p:spPr bwMode="auto">
          <a:xfrm>
            <a:off x="31454273" y="29977169"/>
            <a:ext cx="10243457" cy="2286000"/>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r" defTabSz="5172075">
              <a:defRPr sz="7900"/>
            </a:lvl1pPr>
          </a:lstStyle>
          <a:p>
            <a:fld id="{5FAF1FC9-E822-4E7E-9AE1-65813087475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72075" rtl="0" fontAlgn="base">
        <a:spcBef>
          <a:spcPct val="0"/>
        </a:spcBef>
        <a:spcAft>
          <a:spcPct val="0"/>
        </a:spcAft>
        <a:defRPr sz="24900">
          <a:solidFill>
            <a:schemeClr val="tx2"/>
          </a:solidFill>
          <a:latin typeface="+mj-lt"/>
          <a:ea typeface="+mj-ea"/>
          <a:cs typeface="+mj-cs"/>
        </a:defRPr>
      </a:lvl1pPr>
      <a:lvl2pPr algn="ctr" defTabSz="5172075" rtl="0" fontAlgn="base">
        <a:spcBef>
          <a:spcPct val="0"/>
        </a:spcBef>
        <a:spcAft>
          <a:spcPct val="0"/>
        </a:spcAft>
        <a:defRPr sz="24900">
          <a:solidFill>
            <a:schemeClr val="tx2"/>
          </a:solidFill>
          <a:latin typeface="Arial" charset="0"/>
        </a:defRPr>
      </a:lvl2pPr>
      <a:lvl3pPr algn="ctr" defTabSz="5172075" rtl="0" fontAlgn="base">
        <a:spcBef>
          <a:spcPct val="0"/>
        </a:spcBef>
        <a:spcAft>
          <a:spcPct val="0"/>
        </a:spcAft>
        <a:defRPr sz="24900">
          <a:solidFill>
            <a:schemeClr val="tx2"/>
          </a:solidFill>
          <a:latin typeface="Arial" charset="0"/>
        </a:defRPr>
      </a:lvl3pPr>
      <a:lvl4pPr algn="ctr" defTabSz="5172075" rtl="0" fontAlgn="base">
        <a:spcBef>
          <a:spcPct val="0"/>
        </a:spcBef>
        <a:spcAft>
          <a:spcPct val="0"/>
        </a:spcAft>
        <a:defRPr sz="24900">
          <a:solidFill>
            <a:schemeClr val="tx2"/>
          </a:solidFill>
          <a:latin typeface="Arial" charset="0"/>
        </a:defRPr>
      </a:lvl4pPr>
      <a:lvl5pPr algn="ctr" defTabSz="5172075" rtl="0" fontAlgn="base">
        <a:spcBef>
          <a:spcPct val="0"/>
        </a:spcBef>
        <a:spcAft>
          <a:spcPct val="0"/>
        </a:spcAft>
        <a:defRPr sz="24900">
          <a:solidFill>
            <a:schemeClr val="tx2"/>
          </a:solidFill>
          <a:latin typeface="Arial" charset="0"/>
        </a:defRPr>
      </a:lvl5pPr>
      <a:lvl6pPr marL="457200" algn="ctr" defTabSz="5172075" rtl="0" fontAlgn="base">
        <a:spcBef>
          <a:spcPct val="0"/>
        </a:spcBef>
        <a:spcAft>
          <a:spcPct val="0"/>
        </a:spcAft>
        <a:defRPr sz="24900">
          <a:solidFill>
            <a:schemeClr val="tx2"/>
          </a:solidFill>
          <a:latin typeface="Arial" charset="0"/>
        </a:defRPr>
      </a:lvl6pPr>
      <a:lvl7pPr marL="914400" algn="ctr" defTabSz="5172075" rtl="0" fontAlgn="base">
        <a:spcBef>
          <a:spcPct val="0"/>
        </a:spcBef>
        <a:spcAft>
          <a:spcPct val="0"/>
        </a:spcAft>
        <a:defRPr sz="24900">
          <a:solidFill>
            <a:schemeClr val="tx2"/>
          </a:solidFill>
          <a:latin typeface="Arial" charset="0"/>
        </a:defRPr>
      </a:lvl7pPr>
      <a:lvl8pPr marL="1371600" algn="ctr" defTabSz="5172075" rtl="0" fontAlgn="base">
        <a:spcBef>
          <a:spcPct val="0"/>
        </a:spcBef>
        <a:spcAft>
          <a:spcPct val="0"/>
        </a:spcAft>
        <a:defRPr sz="24900">
          <a:solidFill>
            <a:schemeClr val="tx2"/>
          </a:solidFill>
          <a:latin typeface="Arial" charset="0"/>
        </a:defRPr>
      </a:lvl8pPr>
      <a:lvl9pPr marL="1828800" algn="ctr" defTabSz="5172075" rtl="0" fontAlgn="base">
        <a:spcBef>
          <a:spcPct val="0"/>
        </a:spcBef>
        <a:spcAft>
          <a:spcPct val="0"/>
        </a:spcAft>
        <a:defRPr sz="24900">
          <a:solidFill>
            <a:schemeClr val="tx2"/>
          </a:solidFill>
          <a:latin typeface="Arial" charset="0"/>
        </a:defRPr>
      </a:lvl9pPr>
    </p:titleStyle>
    <p:bodyStyle>
      <a:lvl1pPr marL="1939925" indent="-1939925" algn="l" defTabSz="5172075" rtl="0" fontAlgn="base">
        <a:spcBef>
          <a:spcPct val="20000"/>
        </a:spcBef>
        <a:spcAft>
          <a:spcPct val="0"/>
        </a:spcAft>
        <a:buChar char="•"/>
        <a:defRPr sz="18100">
          <a:solidFill>
            <a:schemeClr val="tx1"/>
          </a:solidFill>
          <a:latin typeface="+mn-lt"/>
          <a:ea typeface="+mn-ea"/>
          <a:cs typeface="+mn-cs"/>
        </a:defRPr>
      </a:lvl1pPr>
      <a:lvl2pPr marL="4203700" indent="-1617663" algn="l" defTabSz="5172075" rtl="0" fontAlgn="base">
        <a:spcBef>
          <a:spcPct val="20000"/>
        </a:spcBef>
        <a:spcAft>
          <a:spcPct val="0"/>
        </a:spcAft>
        <a:buChar char="–"/>
        <a:defRPr sz="15800">
          <a:solidFill>
            <a:schemeClr val="tx1"/>
          </a:solidFill>
          <a:latin typeface="+mn-lt"/>
        </a:defRPr>
      </a:lvl2pPr>
      <a:lvl3pPr marL="6465888" indent="-1293813" algn="l" defTabSz="5172075" rtl="0" fontAlgn="base">
        <a:spcBef>
          <a:spcPct val="20000"/>
        </a:spcBef>
        <a:spcAft>
          <a:spcPct val="0"/>
        </a:spcAft>
        <a:buChar char="•"/>
        <a:defRPr sz="13600">
          <a:solidFill>
            <a:schemeClr val="tx1"/>
          </a:solidFill>
          <a:latin typeface="+mn-lt"/>
        </a:defRPr>
      </a:lvl3pPr>
      <a:lvl4pPr marL="9051925" indent="-1292225" algn="l" defTabSz="5172075" rtl="0" fontAlgn="base">
        <a:spcBef>
          <a:spcPct val="20000"/>
        </a:spcBef>
        <a:spcAft>
          <a:spcPct val="0"/>
        </a:spcAft>
        <a:buChar char="–"/>
        <a:defRPr sz="11300">
          <a:solidFill>
            <a:schemeClr val="tx1"/>
          </a:solidFill>
          <a:latin typeface="+mn-lt"/>
        </a:defRPr>
      </a:lvl4pPr>
      <a:lvl5pPr marL="11639550" indent="-1293813" algn="l" defTabSz="5172075" rtl="0" fontAlgn="base">
        <a:spcBef>
          <a:spcPct val="20000"/>
        </a:spcBef>
        <a:spcAft>
          <a:spcPct val="0"/>
        </a:spcAft>
        <a:buChar char="»"/>
        <a:defRPr sz="11300">
          <a:solidFill>
            <a:schemeClr val="tx1"/>
          </a:solidFill>
          <a:latin typeface="+mn-lt"/>
        </a:defRPr>
      </a:lvl5pPr>
      <a:lvl6pPr marL="12096750" indent="-1293813" algn="l" defTabSz="5172075" rtl="0" fontAlgn="base">
        <a:spcBef>
          <a:spcPct val="20000"/>
        </a:spcBef>
        <a:spcAft>
          <a:spcPct val="0"/>
        </a:spcAft>
        <a:buChar char="»"/>
        <a:defRPr sz="11300">
          <a:solidFill>
            <a:schemeClr val="tx1"/>
          </a:solidFill>
          <a:latin typeface="+mn-lt"/>
        </a:defRPr>
      </a:lvl6pPr>
      <a:lvl7pPr marL="12553950" indent="-1293813" algn="l" defTabSz="5172075" rtl="0" fontAlgn="base">
        <a:spcBef>
          <a:spcPct val="20000"/>
        </a:spcBef>
        <a:spcAft>
          <a:spcPct val="0"/>
        </a:spcAft>
        <a:buChar char="»"/>
        <a:defRPr sz="11300">
          <a:solidFill>
            <a:schemeClr val="tx1"/>
          </a:solidFill>
          <a:latin typeface="+mn-lt"/>
        </a:defRPr>
      </a:lvl7pPr>
      <a:lvl8pPr marL="13011150" indent="-1293813" algn="l" defTabSz="5172075" rtl="0" fontAlgn="base">
        <a:spcBef>
          <a:spcPct val="20000"/>
        </a:spcBef>
        <a:spcAft>
          <a:spcPct val="0"/>
        </a:spcAft>
        <a:buChar char="»"/>
        <a:defRPr sz="11300">
          <a:solidFill>
            <a:schemeClr val="tx1"/>
          </a:solidFill>
          <a:latin typeface="+mn-lt"/>
        </a:defRPr>
      </a:lvl8pPr>
      <a:lvl9pPr marL="13468350" indent="-1293813" algn="l" defTabSz="5172075" rtl="0" fontAlgn="base">
        <a:spcBef>
          <a:spcPct val="20000"/>
        </a:spcBef>
        <a:spcAft>
          <a:spcPct val="0"/>
        </a:spcAft>
        <a:buChar char="»"/>
        <a:defRPr sz="1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image" Target="../media/image10.emf"/><Relationship Id="rId3" Type="http://schemas.openxmlformats.org/officeDocument/2006/relationships/notesSlide" Target="../notesSlides/notesSlide1.xml"/><Relationship Id="rId7" Type="http://schemas.openxmlformats.org/officeDocument/2006/relationships/image" Target="../media/image4.png"/><Relationship Id="rId12" Type="http://schemas.openxmlformats.org/officeDocument/2006/relationships/image" Target="../media/image9.emf"/><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11" Type="http://schemas.openxmlformats.org/officeDocument/2006/relationships/image" Target="../media/image8.emf"/><Relationship Id="rId5" Type="http://schemas.openxmlformats.org/officeDocument/2006/relationships/image" Target="../media/image2.wmf"/><Relationship Id="rId10" Type="http://schemas.openxmlformats.org/officeDocument/2006/relationships/image" Target="../media/image7.emf"/><Relationship Id="rId4" Type="http://schemas.openxmlformats.org/officeDocument/2006/relationships/image" Target="../media/image1.png"/><Relationship Id="rId9" Type="http://schemas.openxmlformats.org/officeDocument/2006/relationships/image" Target="../media/image6.emf"/><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4" cstate="print"/>
          <a:srcRect/>
          <a:stretch>
            <a:fillRect/>
          </a:stretch>
        </p:blipFill>
        <p:spPr bwMode="auto">
          <a:xfrm>
            <a:off x="985838" y="22231350"/>
            <a:ext cx="4314825" cy="3619500"/>
          </a:xfrm>
          <a:prstGeom prst="rect">
            <a:avLst/>
          </a:prstGeom>
          <a:noFill/>
          <a:ln w="9525">
            <a:noFill/>
            <a:miter lim="800000"/>
            <a:headEnd/>
            <a:tailEnd/>
          </a:ln>
        </p:spPr>
      </p:pic>
      <p:sp>
        <p:nvSpPr>
          <p:cNvPr id="2243" name="Text Box 195"/>
          <p:cNvSpPr txBox="1">
            <a:spLocks noChangeArrowheads="1"/>
          </p:cNvSpPr>
          <p:nvPr/>
        </p:nvSpPr>
        <p:spPr bwMode="auto">
          <a:xfrm>
            <a:off x="505772" y="3579339"/>
            <a:ext cx="13922741" cy="29087064"/>
          </a:xfrm>
          <a:prstGeom prst="rect">
            <a:avLst/>
          </a:prstGeom>
          <a:noFill/>
          <a:ln w="165100" cmpd="thickThin">
            <a:solidFill>
              <a:srgbClr val="FF6600"/>
            </a:solidFill>
            <a:miter lim="800000"/>
            <a:headEnd/>
            <a:tailEnd/>
          </a:ln>
          <a:effectLst/>
        </p:spPr>
        <p:txBody>
          <a:bodyPr wrap="square">
            <a:spAutoFit/>
          </a:bodyPr>
          <a:lstStyle/>
          <a:p>
            <a:pPr algn="ctr" defTabSz="4859338">
              <a:spcBef>
                <a:spcPts val="0"/>
              </a:spcBef>
              <a:spcAft>
                <a:spcPts val="2880"/>
              </a:spcAft>
            </a:pPr>
            <a:r>
              <a:rPr lang="en-US" sz="4400" b="1" u="sng" dirty="0" smtClean="0">
                <a:latin typeface="Georgia" pitchFamily="18" charset="0"/>
              </a:rPr>
              <a:t>Introduction</a:t>
            </a:r>
          </a:p>
          <a:p>
            <a:pPr marL="177800" defTabSz="4859338">
              <a:spcBef>
                <a:spcPts val="0"/>
              </a:spcBef>
            </a:pPr>
            <a:r>
              <a:rPr lang="en-US" sz="3200" dirty="0" smtClean="0"/>
              <a:t>Can you read the following paragraph?</a:t>
            </a:r>
          </a:p>
          <a:p>
            <a:pPr marL="177800" defTabSz="4859338">
              <a:spcBef>
                <a:spcPts val="0"/>
              </a:spcBef>
            </a:pPr>
            <a:endParaRPr lang="en-US" sz="3200" dirty="0"/>
          </a:p>
          <a:p>
            <a:pPr marL="177800" defTabSz="4859338">
              <a:spcBef>
                <a:spcPts val="0"/>
              </a:spcBef>
            </a:pPr>
            <a:endParaRPr lang="en-US" sz="3200" dirty="0" smtClean="0"/>
          </a:p>
          <a:p>
            <a:pPr marL="177800" defTabSz="4859338">
              <a:spcBef>
                <a:spcPts val="0"/>
              </a:spcBef>
            </a:pPr>
            <a:endParaRPr lang="en-US" sz="3200" dirty="0" smtClean="0"/>
          </a:p>
          <a:p>
            <a:pPr marL="177800" defTabSz="4859338">
              <a:spcBef>
                <a:spcPts val="0"/>
              </a:spcBef>
            </a:pPr>
            <a:endParaRPr lang="en-US" sz="3200" dirty="0"/>
          </a:p>
          <a:p>
            <a:pPr marL="177800" defTabSz="4859338">
              <a:spcBef>
                <a:spcPts val="0"/>
              </a:spcBef>
            </a:pPr>
            <a:endParaRPr lang="en-US" sz="3200" dirty="0" smtClean="0"/>
          </a:p>
          <a:p>
            <a:pPr marL="177800" defTabSz="4859338">
              <a:spcBef>
                <a:spcPts val="0"/>
              </a:spcBef>
            </a:pPr>
            <a:endParaRPr lang="en-US" sz="3200" dirty="0"/>
          </a:p>
          <a:p>
            <a:pPr marL="177800" defTabSz="4859338">
              <a:spcBef>
                <a:spcPts val="0"/>
              </a:spcBef>
            </a:pPr>
            <a:endParaRPr lang="en-US" sz="3200" dirty="0" smtClean="0"/>
          </a:p>
          <a:p>
            <a:pPr marL="177800" defTabSz="4859338">
              <a:spcBef>
                <a:spcPts val="0"/>
              </a:spcBef>
            </a:pPr>
            <a:endParaRPr lang="en-US" sz="3200" dirty="0" smtClean="0"/>
          </a:p>
          <a:p>
            <a:pPr marL="177800" defTabSz="4859338">
              <a:spcBef>
                <a:spcPts val="0"/>
              </a:spcBef>
            </a:pPr>
            <a:r>
              <a:rPr lang="en-US" sz="3200" dirty="0" smtClean="0"/>
              <a:t>Can we derive meaning from words even if they are distorted by intermixing words with numbers?  </a:t>
            </a:r>
            <a:r>
              <a:rPr lang="en-US" sz="3200" dirty="0" err="1" smtClean="0"/>
              <a:t>Perea</a:t>
            </a:r>
            <a:r>
              <a:rPr lang="en-US" sz="3200" dirty="0"/>
              <a:t>, </a:t>
            </a:r>
            <a:r>
              <a:rPr lang="en-US" sz="3200" dirty="0" err="1"/>
              <a:t>Duñabeitia</a:t>
            </a:r>
            <a:r>
              <a:rPr lang="en-US" sz="3200" dirty="0"/>
              <a:t>, </a:t>
            </a:r>
            <a:r>
              <a:rPr lang="en-US" sz="3200" dirty="0" smtClean="0"/>
              <a:t>and </a:t>
            </a:r>
            <a:r>
              <a:rPr lang="en-US" sz="3200" dirty="0" err="1" smtClean="0"/>
              <a:t>Carreiras</a:t>
            </a:r>
            <a:r>
              <a:rPr lang="en-US" sz="3200" dirty="0" smtClean="0"/>
              <a:t> (2008) have suggested that digits embedded in printed words (known as LEET words; e.g., “R34DING” instead of “READING”) can prime the subsequent target word. That is, response times to the target word “MATERIAL” preceded </a:t>
            </a:r>
            <a:r>
              <a:rPr lang="en-US" sz="3200" dirty="0"/>
              <a:t>by the LEET word “M4T3R14L</a:t>
            </a:r>
            <a:r>
              <a:rPr lang="en-US" sz="3200" dirty="0" smtClean="0"/>
              <a:t>” were similar to those when it preceded by the identical word “MATERIAL”. This finding suggests that LEET words can automatically activate lexical information.  The present study was designed to replicate and extend the behavioral results of </a:t>
            </a:r>
            <a:r>
              <a:rPr lang="en-US" sz="3200" dirty="0" err="1" smtClean="0"/>
              <a:t>Perea</a:t>
            </a:r>
            <a:r>
              <a:rPr lang="en-US" sz="3200" dirty="0" smtClean="0"/>
              <a:t> et al. using electrophysiological  measures (e.g., event-related brain potentials; ERPs). Instead of using the priming paradigm, we used a category task –</a:t>
            </a:r>
          </a:p>
          <a:p>
            <a:pPr marL="177800" defTabSz="4859338">
              <a:spcBef>
                <a:spcPts val="0"/>
              </a:spcBef>
            </a:pPr>
            <a:r>
              <a:rPr lang="en-US" sz="3200" dirty="0" smtClean="0"/>
              <a:t>the word </a:t>
            </a:r>
            <a:r>
              <a:rPr lang="en-US" sz="3200" dirty="0"/>
              <a:t>was related or unrelated to a given </a:t>
            </a:r>
            <a:r>
              <a:rPr lang="en-US" sz="3200" dirty="0" smtClean="0"/>
              <a:t>category (Lien</a:t>
            </a:r>
            <a:r>
              <a:rPr lang="en-US" sz="3200" dirty="0"/>
              <a:t>, </a:t>
            </a:r>
            <a:r>
              <a:rPr lang="en-US" sz="3200" dirty="0" err="1"/>
              <a:t>Ruthruff</a:t>
            </a:r>
            <a:r>
              <a:rPr lang="en-US" sz="3200" dirty="0"/>
              <a:t>, Logan, </a:t>
            </a:r>
            <a:r>
              <a:rPr lang="en-US" sz="3200" dirty="0" err="1" smtClean="0"/>
              <a:t>Goodin</a:t>
            </a:r>
            <a:r>
              <a:rPr lang="en-US" sz="3200" dirty="0" smtClean="0"/>
              <a:t>, &amp; </a:t>
            </a:r>
            <a:r>
              <a:rPr lang="en-US" sz="3200" dirty="0"/>
              <a:t>Allen, 2008</a:t>
            </a:r>
            <a:r>
              <a:rPr lang="en-US" sz="3200" dirty="0" smtClean="0"/>
              <a:t>).</a:t>
            </a:r>
          </a:p>
          <a:p>
            <a:pPr marL="91440" algn="ctr">
              <a:spcBef>
                <a:spcPts val="2880"/>
              </a:spcBef>
              <a:spcAft>
                <a:spcPts val="2880"/>
              </a:spcAft>
            </a:pPr>
            <a:r>
              <a:rPr lang="en-US" sz="4800" b="1" u="sng" dirty="0" smtClean="0">
                <a:latin typeface="Georgia" pitchFamily="18" charset="0"/>
              </a:rPr>
              <a:t>N400 Effect</a:t>
            </a:r>
          </a:p>
          <a:p>
            <a:pPr marL="91440">
              <a:spcBef>
                <a:spcPts val="0"/>
              </a:spcBef>
              <a:spcAft>
                <a:spcPts val="0"/>
              </a:spcAft>
            </a:pPr>
            <a:r>
              <a:rPr lang="en-US" sz="3200" dirty="0" smtClean="0"/>
              <a:t>We measured the N400 effect elicited by regular words and LEET words. The </a:t>
            </a:r>
            <a:r>
              <a:rPr lang="en-US" sz="3200" dirty="0"/>
              <a:t>N400 is an EEG component known to be elicited when a person notices that a stimulus is incongruent with the current semantic context (see Figure 1 for an </a:t>
            </a:r>
            <a:r>
              <a:rPr lang="en-US" sz="3200" dirty="0" smtClean="0"/>
              <a:t>example; e.g</a:t>
            </a:r>
            <a:r>
              <a:rPr lang="en-US" sz="3200" dirty="0"/>
              <a:t>., </a:t>
            </a:r>
            <a:r>
              <a:rPr lang="en-US" sz="3200" dirty="0" err="1"/>
              <a:t>Kutas</a:t>
            </a:r>
            <a:r>
              <a:rPr lang="en-US" sz="3200" dirty="0"/>
              <a:t> &amp; </a:t>
            </a:r>
            <a:r>
              <a:rPr lang="en-US" sz="3200" dirty="0" err="1"/>
              <a:t>Hillyard</a:t>
            </a:r>
            <a:r>
              <a:rPr lang="en-US" sz="3200" dirty="0"/>
              <a:t>, 1980).  The N400 is a negative-going wave that peaks about 400ms after the onset of the incongruous stimulus and is often referred to as </a:t>
            </a:r>
            <a:r>
              <a:rPr lang="en-US" sz="3200" i="1" dirty="0"/>
              <a:t>mismatch negativity</a:t>
            </a:r>
            <a:r>
              <a:rPr lang="en-US" sz="3200" dirty="0"/>
              <a:t>.  For the present purpose, the critical thing to note is that this </a:t>
            </a:r>
            <a:r>
              <a:rPr lang="en-US" sz="3200" b="1" i="1" dirty="0"/>
              <a:t>N400 component can be elicited only when the word is </a:t>
            </a:r>
            <a:r>
              <a:rPr lang="en-US" sz="3200" b="1" i="1" dirty="0" smtClean="0"/>
              <a:t>identified and processed up to semantic level</a:t>
            </a:r>
            <a:r>
              <a:rPr lang="en-US" sz="3200" i="1" dirty="0" smtClean="0"/>
              <a:t>.</a:t>
            </a:r>
          </a:p>
          <a:p>
            <a:pPr marL="91440">
              <a:spcBef>
                <a:spcPts val="0"/>
              </a:spcBef>
              <a:spcAft>
                <a:spcPts val="0"/>
              </a:spcAft>
            </a:pPr>
            <a:endParaRPr lang="en-US" sz="3200" i="1" dirty="0" smtClean="0"/>
          </a:p>
          <a:p>
            <a:pPr marL="91440">
              <a:spcBef>
                <a:spcPts val="0"/>
              </a:spcBef>
              <a:spcAft>
                <a:spcPts val="0"/>
              </a:spcAft>
            </a:pPr>
            <a:endParaRPr lang="en-US" sz="3200" i="1" dirty="0" smtClean="0"/>
          </a:p>
          <a:p>
            <a:pPr marL="91440">
              <a:spcBef>
                <a:spcPts val="0"/>
              </a:spcBef>
              <a:spcAft>
                <a:spcPts val="0"/>
              </a:spcAft>
            </a:pPr>
            <a:endParaRPr lang="en-US" sz="3200" dirty="0"/>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smtClean="0"/>
          </a:p>
          <a:p>
            <a:pPr marL="91440"/>
            <a:endParaRPr lang="en-US" sz="3200" dirty="0" smtClean="0"/>
          </a:p>
          <a:p>
            <a:pPr marL="91440"/>
            <a:endParaRPr lang="en-US" sz="3200" dirty="0"/>
          </a:p>
          <a:p>
            <a:pPr marL="91440"/>
            <a:endParaRPr lang="en-US" sz="3200" dirty="0" smtClean="0"/>
          </a:p>
          <a:p>
            <a:pPr marL="91440"/>
            <a:endParaRPr lang="en-US" sz="3200" dirty="0"/>
          </a:p>
          <a:p>
            <a:pPr marL="91440"/>
            <a:endParaRPr lang="en-US" sz="3200" dirty="0" smtClean="0"/>
          </a:p>
          <a:p>
            <a:pPr marL="91440" algn="ctr" defTabSz="4859338">
              <a:spcBef>
                <a:spcPct val="50000"/>
              </a:spcBef>
            </a:pPr>
            <a:endParaRPr lang="en-US" sz="1200" b="1" u="sng" dirty="0" smtClean="0">
              <a:latin typeface="Berlin Sans FB Demi" pitchFamily="34" charset="0"/>
            </a:endParaRPr>
          </a:p>
          <a:p>
            <a:pPr marL="91440" algn="ctr" defTabSz="4859338">
              <a:spcBef>
                <a:spcPct val="50000"/>
              </a:spcBef>
            </a:pPr>
            <a:endParaRPr lang="en-US" sz="1200" b="1" u="sng" dirty="0" smtClean="0">
              <a:latin typeface="Berlin Sans FB Demi" pitchFamily="34" charset="0"/>
            </a:endParaRPr>
          </a:p>
        </p:txBody>
      </p:sp>
      <p:sp>
        <p:nvSpPr>
          <p:cNvPr id="109" name="Text Box 195"/>
          <p:cNvSpPr txBox="1">
            <a:spLocks noChangeArrowheads="1"/>
          </p:cNvSpPr>
          <p:nvPr/>
        </p:nvSpPr>
        <p:spPr bwMode="auto">
          <a:xfrm>
            <a:off x="29276686" y="3579340"/>
            <a:ext cx="14138031" cy="29087064"/>
          </a:xfrm>
          <a:prstGeom prst="rect">
            <a:avLst/>
          </a:prstGeom>
          <a:noFill/>
          <a:ln w="165100" cmpd="thickThin">
            <a:solidFill>
              <a:srgbClr val="FF6600"/>
            </a:solidFill>
            <a:miter lim="800000"/>
            <a:headEnd/>
            <a:tailEnd/>
          </a:ln>
          <a:effectLst/>
        </p:spPr>
        <p:txBody>
          <a:bodyPr wrap="square">
            <a:spAutoFit/>
          </a:bodyPr>
          <a:lstStyle/>
          <a:p>
            <a:pPr marL="91440" algn="ctr" defTabSz="4859338">
              <a:spcBef>
                <a:spcPct val="50000"/>
              </a:spcBef>
            </a:pPr>
            <a:endParaRPr lang="en-US" sz="2400" b="1" u="sng" dirty="0">
              <a:latin typeface="Berlin Sans FB Demi" pitchFamily="34" charset="0"/>
            </a:endParaRPr>
          </a:p>
          <a:p>
            <a:r>
              <a:rPr lang="en-US" sz="3200" b="1" dirty="0" smtClean="0">
                <a:solidFill>
                  <a:srgbClr val="000000"/>
                </a:solidFill>
                <a:latin typeface="Arial"/>
              </a:rPr>
              <a:t>N400 </a:t>
            </a:r>
            <a:r>
              <a:rPr lang="en-US" sz="3200" b="1" dirty="0">
                <a:solidFill>
                  <a:srgbClr val="000000"/>
                </a:solidFill>
                <a:latin typeface="Arial"/>
              </a:rPr>
              <a:t>Effect:</a:t>
            </a:r>
            <a:endParaRPr lang="en-US" sz="3200" dirty="0">
              <a:solidFill>
                <a:srgbClr val="000000"/>
              </a:solidFill>
              <a:latin typeface="Arial"/>
            </a:endParaRPr>
          </a:p>
          <a:p>
            <a:pPr marL="91440"/>
            <a:endParaRPr lang="en-US" sz="3200" dirty="0"/>
          </a:p>
          <a:p>
            <a:pPr marL="91440" defTabSz="4859338">
              <a:spcBef>
                <a:spcPct val="100000"/>
              </a:spcBef>
            </a:pPr>
            <a:endParaRPr lang="en-US" sz="3200" strike="sngStrike" dirty="0"/>
          </a:p>
          <a:p>
            <a:pPr marL="91440" defTabSz="4859338">
              <a:spcBef>
                <a:spcPct val="100000"/>
              </a:spcBef>
            </a:pPr>
            <a:endParaRPr lang="en-US" sz="3200" strike="sngStrike" dirty="0"/>
          </a:p>
          <a:p>
            <a:pPr marL="91440" defTabSz="4859338">
              <a:spcBef>
                <a:spcPct val="100000"/>
              </a:spcBef>
            </a:pPr>
            <a:endParaRPr lang="en-US" sz="3200" strike="sngStrike" dirty="0"/>
          </a:p>
          <a:p>
            <a:pPr marL="91440" algn="ctr" defTabSz="4859338">
              <a:spcBef>
                <a:spcPct val="50000"/>
              </a:spcBef>
            </a:pPr>
            <a:endParaRPr lang="en-US" sz="3200" b="1" strike="sngStrike" dirty="0"/>
          </a:p>
          <a:p>
            <a:pPr marL="91440" algn="ctr" defTabSz="4859338">
              <a:spcBef>
                <a:spcPct val="50000"/>
              </a:spcBef>
            </a:pPr>
            <a:endParaRPr lang="en-US" sz="4800" b="1" u="sng" strike="sngStrike" dirty="0" smtClean="0">
              <a:latin typeface="Berlin Sans FB Demi" pitchFamily="34" charset="0"/>
            </a:endParaRPr>
          </a:p>
          <a:p>
            <a:pPr marL="91440" algn="ctr" defTabSz="4859338">
              <a:spcBef>
                <a:spcPct val="50000"/>
              </a:spcBef>
            </a:pPr>
            <a:endParaRPr lang="en-US" sz="4800" b="1" u="sng" strike="sngStrike" dirty="0">
              <a:latin typeface="Berlin Sans FB Demi" pitchFamily="34" charset="0"/>
            </a:endParaRPr>
          </a:p>
          <a:p>
            <a:pPr marL="91440" algn="ctr" defTabSz="4859338">
              <a:spcBef>
                <a:spcPct val="50000"/>
              </a:spcBef>
            </a:pPr>
            <a:endParaRPr lang="en-US" sz="4800" b="1" u="sng" strike="sngStrike" dirty="0" smtClean="0">
              <a:latin typeface="Berlin Sans FB Demi" pitchFamily="34" charset="0"/>
            </a:endParaRPr>
          </a:p>
          <a:p>
            <a:pPr marL="91440" algn="ctr" defTabSz="4859338">
              <a:spcBef>
                <a:spcPct val="50000"/>
              </a:spcBef>
            </a:pPr>
            <a:endParaRPr lang="en-US" sz="4800" b="1" u="sng" strike="sngStrike" dirty="0">
              <a:latin typeface="Berlin Sans FB Demi" pitchFamily="34" charset="0"/>
            </a:endParaRPr>
          </a:p>
          <a:p>
            <a:pPr marL="91440" algn="ctr" defTabSz="4859338">
              <a:spcBef>
                <a:spcPct val="50000"/>
              </a:spcBef>
            </a:pPr>
            <a:endParaRPr lang="en-US" sz="4800" b="1" u="sng" strike="sngStrike" dirty="0" smtClean="0">
              <a:latin typeface="Berlin Sans FB Demi" pitchFamily="34" charset="0"/>
            </a:endParaRPr>
          </a:p>
          <a:p>
            <a:pPr marL="91440" algn="ctr" defTabSz="4859338">
              <a:spcBef>
                <a:spcPct val="50000"/>
              </a:spcBef>
            </a:pPr>
            <a:endParaRPr lang="en-US" sz="4800" b="1" u="sng" strike="sngStrike" dirty="0">
              <a:latin typeface="Berlin Sans FB Demi" pitchFamily="34" charset="0"/>
            </a:endParaRPr>
          </a:p>
          <a:p>
            <a:pPr marL="91440" algn="ctr" defTabSz="4859338">
              <a:spcBef>
                <a:spcPct val="50000"/>
              </a:spcBef>
            </a:pPr>
            <a:endParaRPr lang="en-US" sz="4800" b="1" u="sng" strike="sngStrike" dirty="0" smtClean="0">
              <a:latin typeface="Berlin Sans FB Demi" pitchFamily="34" charset="0"/>
            </a:endParaRPr>
          </a:p>
          <a:p>
            <a:pPr marL="91440" algn="ctr" defTabSz="4859338">
              <a:spcBef>
                <a:spcPct val="50000"/>
              </a:spcBef>
            </a:pPr>
            <a:endParaRPr lang="en-US" sz="4800" b="1" u="sng" strike="sngStrike" dirty="0">
              <a:latin typeface="Berlin Sans FB Demi" pitchFamily="34" charset="0"/>
            </a:endParaRPr>
          </a:p>
          <a:p>
            <a:pPr marL="91440" algn="ctr" defTabSz="4859338">
              <a:spcBef>
                <a:spcPct val="50000"/>
              </a:spcBef>
            </a:pPr>
            <a:endParaRPr lang="en-US" sz="1200" b="1" u="sng" strike="sngStrike" dirty="0" smtClean="0">
              <a:latin typeface="Berlin Sans FB Demi" pitchFamily="34" charset="0"/>
            </a:endParaRPr>
          </a:p>
          <a:p>
            <a:pPr marL="91440" algn="ctr" defTabSz="4859338">
              <a:spcBef>
                <a:spcPct val="50000"/>
              </a:spcBef>
            </a:pPr>
            <a:endParaRPr lang="en-US" sz="1200" b="1" u="sng" strike="sngStrike" dirty="0" smtClean="0">
              <a:latin typeface="Berlin Sans FB Demi" pitchFamily="34" charset="0"/>
            </a:endParaRPr>
          </a:p>
          <a:p>
            <a:pPr marL="91440" defTabSz="4859338">
              <a:spcBef>
                <a:spcPts val="0"/>
              </a:spcBef>
            </a:pPr>
            <a:r>
              <a:rPr lang="en-US" sz="3200" dirty="0" smtClean="0"/>
              <a:t>As expected, a large N400 effect was obtained for the regular words in all 3 electrode sites, |</a:t>
            </a:r>
            <a:r>
              <a:rPr lang="en-US" sz="3200" i="1" dirty="0" err="1" smtClean="0"/>
              <a:t>t</a:t>
            </a:r>
            <a:r>
              <a:rPr lang="en-US" sz="3200" dirty="0" err="1" smtClean="0"/>
              <a:t>s</a:t>
            </a:r>
            <a:r>
              <a:rPr lang="en-US" sz="3200" dirty="0" smtClean="0"/>
              <a:t>(21)|≥9.29, </a:t>
            </a:r>
            <a:r>
              <a:rPr lang="en-US" sz="3200" i="1" dirty="0" err="1" smtClean="0"/>
              <a:t>p</a:t>
            </a:r>
            <a:r>
              <a:rPr lang="en-US" sz="3200" dirty="0" err="1" smtClean="0"/>
              <a:t>s</a:t>
            </a:r>
            <a:r>
              <a:rPr lang="en-US" sz="3200" dirty="0" smtClean="0"/>
              <a:t>&lt;.0001. The LEET words also produced large N400 effects in all electrode sites, |</a:t>
            </a:r>
            <a:r>
              <a:rPr lang="en-US" sz="3200" i="1" dirty="0" err="1" smtClean="0"/>
              <a:t>t</a:t>
            </a:r>
            <a:r>
              <a:rPr lang="en-US" sz="3200" dirty="0" err="1" smtClean="0"/>
              <a:t>s</a:t>
            </a:r>
            <a:r>
              <a:rPr lang="en-US" sz="3200" dirty="0" smtClean="0"/>
              <a:t>(21)|≥11.74, </a:t>
            </a:r>
            <a:r>
              <a:rPr lang="en-US" sz="3200" i="1" dirty="0" err="1"/>
              <a:t>p</a:t>
            </a:r>
            <a:r>
              <a:rPr lang="en-US" sz="3200" dirty="0" err="1"/>
              <a:t>s</a:t>
            </a:r>
            <a:r>
              <a:rPr lang="en-US" sz="3200" dirty="0"/>
              <a:t>&lt;.</a:t>
            </a:r>
            <a:r>
              <a:rPr lang="en-US" sz="3200" dirty="0" smtClean="0"/>
              <a:t>0001. Those N400 effects were not significantly different between regular words and LEET words, </a:t>
            </a:r>
            <a:r>
              <a:rPr lang="en-US" sz="3200" i="1" dirty="0" err="1" smtClean="0"/>
              <a:t>t</a:t>
            </a:r>
            <a:r>
              <a:rPr lang="en-US" sz="3200" dirty="0" err="1" smtClean="0"/>
              <a:t>s</a:t>
            </a:r>
            <a:r>
              <a:rPr lang="en-US" sz="3200" dirty="0" smtClean="0"/>
              <a:t>(21)≤1.19, </a:t>
            </a:r>
            <a:r>
              <a:rPr lang="en-US" sz="3200" i="1" dirty="0" smtClean="0"/>
              <a:t>p</a:t>
            </a:r>
            <a:r>
              <a:rPr lang="en-US" sz="3200" dirty="0" smtClean="0"/>
              <a:t>s≥.2471, suggesting that LEET words were processed up to semantic level similar to regular words.</a:t>
            </a:r>
          </a:p>
          <a:p>
            <a:pPr marL="91440" defTabSz="4859338">
              <a:spcBef>
                <a:spcPts val="0"/>
              </a:spcBef>
            </a:pPr>
            <a:endParaRPr lang="en-US" sz="1100" dirty="0"/>
          </a:p>
          <a:p>
            <a:pPr marL="91440" algn="ctr" defTabSz="4859338">
              <a:spcBef>
                <a:spcPts val="0"/>
              </a:spcBef>
            </a:pPr>
            <a:r>
              <a:rPr lang="en-US" sz="4800" b="1" u="sng" dirty="0" smtClean="0">
                <a:latin typeface="Georgia" pitchFamily="18" charset="0"/>
              </a:rPr>
              <a:t>Conclusions</a:t>
            </a:r>
          </a:p>
          <a:p>
            <a:pPr marL="91440" defTabSz="4859338">
              <a:spcBef>
                <a:spcPts val="2880"/>
              </a:spcBef>
            </a:pPr>
            <a:r>
              <a:rPr lang="en-US" sz="3200" dirty="0" smtClean="0"/>
              <a:t>We used electrophysiological measures (i.e., the N400 effect) to determine whether LEET words allow </a:t>
            </a:r>
            <a:r>
              <a:rPr lang="en-US" sz="3200" dirty="0"/>
              <a:t>access to word meaning</a:t>
            </a:r>
            <a:r>
              <a:rPr lang="en-US" sz="3200" dirty="0" smtClean="0"/>
              <a:t>.  LEET stimuli showed the same N400 difference-wave amplitude (unrelated words showed a strong N400 effect than related words) as did words presented in consistent, uppercase letters. The </a:t>
            </a:r>
            <a:r>
              <a:rPr lang="en-US" sz="3200" dirty="0"/>
              <a:t>present </a:t>
            </a:r>
            <a:r>
              <a:rPr lang="en-US" sz="3200" dirty="0" smtClean="0"/>
              <a:t>finding extends the </a:t>
            </a:r>
            <a:r>
              <a:rPr lang="en-US" sz="3200" dirty="0" err="1"/>
              <a:t>Perea</a:t>
            </a:r>
            <a:r>
              <a:rPr lang="en-US" sz="3200" dirty="0"/>
              <a:t> et al</a:t>
            </a:r>
            <a:r>
              <a:rPr lang="en-US" sz="3200" dirty="0" smtClean="0"/>
              <a:t>. (2008) </a:t>
            </a:r>
            <a:r>
              <a:rPr lang="en-US" sz="3200" dirty="0"/>
              <a:t>semantic priming </a:t>
            </a:r>
            <a:r>
              <a:rPr lang="en-US" sz="3200" dirty="0" smtClean="0"/>
              <a:t>results to a category task and provides </a:t>
            </a:r>
            <a:r>
              <a:rPr lang="en-US" sz="3200" dirty="0"/>
              <a:t>evidence </a:t>
            </a:r>
            <a:r>
              <a:rPr lang="en-US" sz="3200" dirty="0" smtClean="0"/>
              <a:t>for a </a:t>
            </a:r>
            <a:r>
              <a:rPr lang="en-US" sz="3200" dirty="0"/>
              <a:t>more direct brain measure of semantic processing </a:t>
            </a:r>
            <a:r>
              <a:rPr lang="en-US" sz="3200" dirty="0" smtClean="0"/>
              <a:t>for </a:t>
            </a:r>
            <a:r>
              <a:rPr lang="en-US" sz="3200" dirty="0"/>
              <a:t>LEET stimuli</a:t>
            </a:r>
            <a:r>
              <a:rPr lang="en-US" sz="3200" dirty="0" smtClean="0"/>
              <a:t>.  We conclude that LEET </a:t>
            </a:r>
            <a:r>
              <a:rPr lang="en-US" sz="3200" dirty="0"/>
              <a:t>words can be used to access </a:t>
            </a:r>
            <a:r>
              <a:rPr lang="en-US" sz="3200" dirty="0" smtClean="0"/>
              <a:t>meaning, just like regular non-distorted words.</a:t>
            </a:r>
            <a:endParaRPr lang="en-US" sz="3200" dirty="0"/>
          </a:p>
          <a:p>
            <a:pPr marL="91440" algn="ctr" defTabSz="4859338">
              <a:spcBef>
                <a:spcPts val="2880"/>
              </a:spcBef>
              <a:spcAft>
                <a:spcPts val="2880"/>
              </a:spcAft>
            </a:pPr>
            <a:r>
              <a:rPr lang="en-US" sz="4800" b="1" u="sng" dirty="0" smtClean="0">
                <a:latin typeface="Georgia" pitchFamily="18" charset="0"/>
              </a:rPr>
              <a:t>References</a:t>
            </a:r>
          </a:p>
          <a:p>
            <a:pPr marL="548640" indent="-457200">
              <a:spcBef>
                <a:spcPts val="0"/>
              </a:spcBef>
            </a:pPr>
            <a:r>
              <a:rPr lang="en-US" sz="3200" dirty="0" err="1" smtClean="0">
                <a:latin typeface="+mj-lt"/>
              </a:rPr>
              <a:t>Kutas</a:t>
            </a:r>
            <a:r>
              <a:rPr lang="en-US" sz="3200" dirty="0">
                <a:latin typeface="+mj-lt"/>
              </a:rPr>
              <a:t>, M., &amp; </a:t>
            </a:r>
            <a:r>
              <a:rPr lang="en-US" sz="3200" dirty="0" err="1">
                <a:latin typeface="+mj-lt"/>
              </a:rPr>
              <a:t>Hillyard</a:t>
            </a:r>
            <a:r>
              <a:rPr lang="en-US" sz="3200" dirty="0">
                <a:latin typeface="+mj-lt"/>
              </a:rPr>
              <a:t>, S. A. (1980). Reading senseless sentences: Brain potentials reflect semantic incongruity. </a:t>
            </a:r>
            <a:r>
              <a:rPr lang="en-US" sz="3200" i="1" dirty="0">
                <a:latin typeface="+mj-lt"/>
              </a:rPr>
              <a:t>Science, 207, </a:t>
            </a:r>
            <a:r>
              <a:rPr lang="en-US" sz="3200" dirty="0">
                <a:latin typeface="+mj-lt"/>
              </a:rPr>
              <a:t>203–205. </a:t>
            </a:r>
          </a:p>
          <a:p>
            <a:pPr marL="548640" indent="-457200"/>
            <a:r>
              <a:rPr lang="en-US" sz="3200" dirty="0">
                <a:latin typeface="+mj-lt"/>
              </a:rPr>
              <a:t>Lien, M.-C., </a:t>
            </a:r>
            <a:r>
              <a:rPr lang="en-US" sz="3200" dirty="0" err="1">
                <a:latin typeface="+mj-lt"/>
              </a:rPr>
              <a:t>Ruthruff</a:t>
            </a:r>
            <a:r>
              <a:rPr lang="en-US" sz="3200" dirty="0">
                <a:latin typeface="+mj-lt"/>
              </a:rPr>
              <a:t>, E., Cornett, L., </a:t>
            </a:r>
            <a:r>
              <a:rPr lang="en-US" sz="3200" dirty="0" err="1">
                <a:latin typeface="+mj-lt"/>
              </a:rPr>
              <a:t>Goodin</a:t>
            </a:r>
            <a:r>
              <a:rPr lang="en-US" sz="3200" dirty="0">
                <a:latin typeface="+mj-lt"/>
              </a:rPr>
              <a:t>, Z., &amp; Allen, P. A. (2008). On the non-automaticity of visual word processing: Electrophysiological evidence that word processing requires central attention. </a:t>
            </a:r>
            <a:r>
              <a:rPr lang="en-US" sz="3200" i="1" dirty="0">
                <a:latin typeface="+mj-lt"/>
              </a:rPr>
              <a:t>Journal of Experimental Psychology: Human Perception and Performance, 34, </a:t>
            </a:r>
            <a:r>
              <a:rPr lang="en-US" sz="3200" dirty="0">
                <a:latin typeface="+mj-lt"/>
              </a:rPr>
              <a:t>751-773.</a:t>
            </a:r>
          </a:p>
          <a:p>
            <a:pPr marL="548640" indent="-457200"/>
            <a:r>
              <a:rPr lang="en-US" sz="3200" dirty="0" smtClean="0">
                <a:latin typeface="+mj-lt"/>
              </a:rPr>
              <a:t>Perea, M., </a:t>
            </a:r>
            <a:r>
              <a:rPr lang="en-US" sz="3200" dirty="0" err="1" smtClean="0">
                <a:latin typeface="+mj-lt"/>
              </a:rPr>
              <a:t>Duñabeitia</a:t>
            </a:r>
            <a:r>
              <a:rPr lang="en-US" sz="3200" dirty="0" smtClean="0">
                <a:latin typeface="+mj-lt"/>
              </a:rPr>
              <a:t>, J. A., &amp; </a:t>
            </a:r>
            <a:r>
              <a:rPr lang="en-US" sz="3200" dirty="0" err="1" smtClean="0">
                <a:latin typeface="+mj-lt"/>
              </a:rPr>
              <a:t>Carreiras</a:t>
            </a:r>
            <a:r>
              <a:rPr lang="en-US" sz="3200" dirty="0" smtClean="0">
                <a:latin typeface="+mj-lt"/>
              </a:rPr>
              <a:t>, M. (2008). R34D1NG W0RDS W1TH NUMB3R5. </a:t>
            </a:r>
            <a:r>
              <a:rPr lang="en-US" sz="3200" i="1" dirty="0" smtClean="0">
                <a:latin typeface="+mj-lt"/>
              </a:rPr>
              <a:t>Journal of Experimental Psychology: Human Perception and Performance, 34, </a:t>
            </a:r>
            <a:r>
              <a:rPr lang="en-US" sz="3200" dirty="0" smtClean="0">
                <a:latin typeface="+mj-lt"/>
              </a:rPr>
              <a:t>237-241.</a:t>
            </a:r>
          </a:p>
        </p:txBody>
      </p:sp>
      <p:sp>
        <p:nvSpPr>
          <p:cNvPr id="2241" name="Text Box 193"/>
          <p:cNvSpPr txBox="1">
            <a:spLocks noChangeArrowheads="1"/>
          </p:cNvSpPr>
          <p:nvPr/>
        </p:nvSpPr>
        <p:spPr bwMode="auto">
          <a:xfrm>
            <a:off x="8906807" y="0"/>
            <a:ext cx="28281086" cy="1569660"/>
          </a:xfrm>
          <a:prstGeom prst="rect">
            <a:avLst/>
          </a:prstGeom>
          <a:noFill/>
          <a:ln w="9525">
            <a:noFill/>
            <a:miter lim="800000"/>
            <a:headEnd/>
            <a:tailEnd/>
          </a:ln>
          <a:effectLst/>
        </p:spPr>
        <p:txBody>
          <a:bodyPr>
            <a:spAutoFit/>
          </a:bodyPr>
          <a:lstStyle/>
          <a:p>
            <a:pPr defTabSz="4859338">
              <a:spcBef>
                <a:spcPct val="50000"/>
              </a:spcBef>
            </a:pPr>
            <a:endParaRPr lang="en-US" sz="9600"/>
          </a:p>
        </p:txBody>
      </p:sp>
      <p:pic>
        <p:nvPicPr>
          <p:cNvPr id="2301" name="Picture 253" descr="pc_wm_v_2c"/>
          <p:cNvPicPr>
            <a:picLocks noChangeAspect="1" noChangeArrowheads="1"/>
          </p:cNvPicPr>
          <p:nvPr/>
        </p:nvPicPr>
        <p:blipFill>
          <a:blip r:embed="rId5" cstate="print"/>
          <a:srcRect/>
          <a:stretch>
            <a:fillRect/>
          </a:stretch>
        </p:blipFill>
        <p:spPr bwMode="auto">
          <a:xfrm>
            <a:off x="727447" y="473245"/>
            <a:ext cx="2710374" cy="2590799"/>
          </a:xfrm>
          <a:prstGeom prst="rect">
            <a:avLst/>
          </a:prstGeom>
          <a:noFill/>
        </p:spPr>
      </p:pic>
      <p:sp>
        <p:nvSpPr>
          <p:cNvPr id="253" name="AutoShape 308"/>
          <p:cNvSpPr>
            <a:spLocks noChangeAspect="1" noChangeArrowheads="1" noTextEdit="1"/>
          </p:cNvSpPr>
          <p:nvPr/>
        </p:nvSpPr>
        <p:spPr bwMode="auto">
          <a:xfrm>
            <a:off x="18739455" y="24580912"/>
            <a:ext cx="1603631" cy="1414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86" name="Picture 253" descr="pc_wm_v_2c"/>
          <p:cNvPicPr>
            <a:picLocks noChangeAspect="1" noChangeArrowheads="1"/>
          </p:cNvPicPr>
          <p:nvPr/>
        </p:nvPicPr>
        <p:blipFill>
          <a:blip r:embed="rId5" cstate="print"/>
          <a:srcRect/>
          <a:stretch>
            <a:fillRect/>
          </a:stretch>
        </p:blipFill>
        <p:spPr bwMode="auto">
          <a:xfrm>
            <a:off x="40468678" y="473245"/>
            <a:ext cx="2710374" cy="2590799"/>
          </a:xfrm>
          <a:prstGeom prst="rect">
            <a:avLst/>
          </a:prstGeom>
          <a:noFill/>
        </p:spPr>
      </p:pic>
      <p:sp>
        <p:nvSpPr>
          <p:cNvPr id="107" name="Text Box 194"/>
          <p:cNvSpPr txBox="1">
            <a:spLocks noChangeArrowheads="1"/>
          </p:cNvSpPr>
          <p:nvPr/>
        </p:nvSpPr>
        <p:spPr bwMode="auto">
          <a:xfrm>
            <a:off x="3904481" y="104228"/>
            <a:ext cx="38493339" cy="3493264"/>
          </a:xfrm>
          <a:prstGeom prst="rect">
            <a:avLst/>
          </a:prstGeom>
          <a:noFill/>
          <a:ln w="9525">
            <a:noFill/>
            <a:miter lim="800000"/>
            <a:headEnd/>
            <a:tailEnd/>
          </a:ln>
        </p:spPr>
        <p:txBody>
          <a:bodyPr wrap="square">
            <a:spAutoFit/>
          </a:bodyPr>
          <a:lstStyle/>
          <a:p>
            <a:pPr algn="ctr"/>
            <a:r>
              <a:rPr lang="en-US" sz="6400" b="1" dirty="0" smtClean="0">
                <a:latin typeface="Georgia" pitchFamily="18" charset="0"/>
              </a:rPr>
              <a:t>R34D1NG </a:t>
            </a:r>
            <a:r>
              <a:rPr lang="en-US" sz="6400" b="1" dirty="0" smtClean="0">
                <a:latin typeface="Georgia" pitchFamily="18" charset="0"/>
              </a:rPr>
              <a:t>W0RD5 W1TH NUMB3R5 </a:t>
            </a:r>
          </a:p>
          <a:p>
            <a:pPr algn="ctr"/>
            <a:r>
              <a:rPr lang="en-US" sz="6400" b="1" dirty="0" smtClean="0">
                <a:latin typeface="Georgia" pitchFamily="18" charset="0"/>
              </a:rPr>
              <a:t>Electrophysiological Evidence that Semantic Activation Occurs </a:t>
            </a:r>
          </a:p>
          <a:p>
            <a:pPr defTabSz="4859338"/>
            <a:r>
              <a:rPr lang="en-US" sz="5000" b="1" dirty="0" smtClean="0">
                <a:latin typeface="Georgia" pitchFamily="18" charset="0"/>
              </a:rPr>
              <a:t>                                                             Nicole Martin, Austin Hanlon, &amp; Mei-Ching Lien</a:t>
            </a:r>
          </a:p>
          <a:p>
            <a:pPr defTabSz="4859338"/>
            <a:r>
              <a:rPr lang="en-US" sz="3600" b="1" i="1" dirty="0" smtClean="0">
                <a:latin typeface="Georgia" pitchFamily="18" charset="0"/>
              </a:rPr>
              <a:t>                                                                                                 School of Psychological Science, College of Liberal Arts</a:t>
            </a:r>
            <a:endParaRPr lang="en-US" sz="3600" b="1" i="1" dirty="0">
              <a:latin typeface="Georgia" pitchFamily="18" charset="0"/>
            </a:endParaRPr>
          </a:p>
        </p:txBody>
      </p:sp>
      <p:sp>
        <p:nvSpPr>
          <p:cNvPr id="110" name="Text Box 195"/>
          <p:cNvSpPr txBox="1">
            <a:spLocks noChangeArrowheads="1"/>
          </p:cNvSpPr>
          <p:nvPr/>
        </p:nvSpPr>
        <p:spPr bwMode="auto">
          <a:xfrm>
            <a:off x="14795791" y="3579340"/>
            <a:ext cx="14136624" cy="29087064"/>
          </a:xfrm>
          <a:prstGeom prst="rect">
            <a:avLst/>
          </a:prstGeom>
          <a:noFill/>
          <a:ln w="161925" cmpd="thickThin">
            <a:solidFill>
              <a:srgbClr val="FF6600"/>
            </a:solidFill>
            <a:miter lim="800000"/>
            <a:headEnd/>
            <a:tailEnd/>
          </a:ln>
          <a:effectLst/>
        </p:spPr>
        <p:txBody>
          <a:bodyPr wrap="square">
            <a:spAutoFit/>
          </a:bodyPr>
          <a:lstStyle/>
          <a:p>
            <a:pPr marL="91440" algn="ctr" defTabSz="4859338">
              <a:spcBef>
                <a:spcPct val="50000"/>
              </a:spcBef>
            </a:pPr>
            <a:r>
              <a:rPr lang="en-US" sz="4400" b="1" u="sng" dirty="0" smtClean="0">
                <a:latin typeface="Georgia" pitchFamily="18" charset="0"/>
              </a:rPr>
              <a:t>The Present Study</a:t>
            </a:r>
          </a:p>
          <a:p>
            <a:pPr marL="91440" algn="ctr" defTabSz="4859338">
              <a:spcBef>
                <a:spcPct val="50000"/>
              </a:spcBef>
            </a:pPr>
            <a:endParaRPr lang="en-US" sz="2000" b="1" u="sng" dirty="0" smtClean="0">
              <a:latin typeface="Berlin Sans FB Demi" pitchFamily="34" charset="0"/>
            </a:endParaRPr>
          </a:p>
          <a:p>
            <a:pPr marL="91440"/>
            <a:r>
              <a:rPr lang="en-US" sz="3200" dirty="0" smtClean="0"/>
              <a:t>We examined whether semantic activation occurs for LEET words formed by letters and digits.  We used a category task </a:t>
            </a:r>
            <a:r>
              <a:rPr lang="en-US" sz="3200" dirty="0"/>
              <a:t>- </a:t>
            </a:r>
            <a:r>
              <a:rPr lang="en-US" sz="3200" dirty="0" smtClean="0"/>
              <a:t>determining </a:t>
            </a:r>
            <a:r>
              <a:rPr lang="en-US" sz="3200" dirty="0"/>
              <a:t>if the target word was related or unrelated to a given category prior to each block. </a:t>
            </a:r>
          </a:p>
          <a:p>
            <a:pPr marL="91440"/>
            <a:r>
              <a:rPr lang="en-US" sz="3200" dirty="0" smtClean="0"/>
              <a:t> </a:t>
            </a:r>
            <a:endParaRPr lang="en-US" sz="3200" dirty="0"/>
          </a:p>
          <a:p>
            <a:pPr marL="91440"/>
            <a:r>
              <a:rPr lang="en-US" sz="3200" dirty="0" smtClean="0"/>
              <a:t>Each </a:t>
            </a:r>
            <a:r>
              <a:rPr lang="en-US" sz="3200" dirty="0"/>
              <a:t>participant received </a:t>
            </a:r>
            <a:r>
              <a:rPr lang="en-US" sz="3200" dirty="0" smtClean="0"/>
              <a:t>21 </a:t>
            </a:r>
            <a:r>
              <a:rPr lang="en-US" sz="3200" dirty="0"/>
              <a:t>different categories (e.g., </a:t>
            </a:r>
            <a:r>
              <a:rPr lang="en-US" sz="3200" dirty="0" smtClean="0"/>
              <a:t>“transportation”) </a:t>
            </a:r>
            <a:r>
              <a:rPr lang="en-US" sz="3200" dirty="0"/>
              <a:t>in separate 36-trial </a:t>
            </a:r>
            <a:r>
              <a:rPr lang="en-US" sz="3200" dirty="0" smtClean="0"/>
              <a:t>blocks. Each block contained </a:t>
            </a:r>
            <a:r>
              <a:rPr lang="en-US" sz="3200" dirty="0"/>
              <a:t>18 related words and 18 unrelated words. </a:t>
            </a:r>
            <a:r>
              <a:rPr lang="en-US" sz="3200" dirty="0" smtClean="0"/>
              <a:t> Word type (regular uppercase word vs. LEET word) was varied within blocks.</a:t>
            </a:r>
          </a:p>
          <a:p>
            <a:pPr marL="91440"/>
            <a:endParaRPr lang="en-US" sz="3200" dirty="0"/>
          </a:p>
          <a:p>
            <a:pPr marL="91440"/>
            <a:r>
              <a:rPr lang="en-US" sz="3200" b="1" dirty="0" smtClean="0"/>
              <a:t>Participants: </a:t>
            </a:r>
            <a:r>
              <a:rPr lang="en-US" sz="3200" dirty="0" smtClean="0"/>
              <a:t>22 native English speakers (17 Females, 5 males).</a:t>
            </a:r>
          </a:p>
          <a:p>
            <a:pPr marL="91440"/>
            <a:endParaRPr lang="en-US" sz="3200" dirty="0" smtClean="0"/>
          </a:p>
          <a:p>
            <a:pPr marL="91440" defTabSz="4859338">
              <a:spcBef>
                <a:spcPts val="0"/>
              </a:spcBef>
            </a:pPr>
            <a:r>
              <a:rPr lang="en-US" sz="3200" b="1" dirty="0" smtClean="0"/>
              <a:t>Responses</a:t>
            </a:r>
            <a:r>
              <a:rPr lang="en-US" sz="3200" dirty="0" smtClean="0"/>
              <a:t>: Press the “1” for related and </a:t>
            </a:r>
            <a:r>
              <a:rPr lang="en-US" sz="3200" dirty="0"/>
              <a:t>the </a:t>
            </a:r>
            <a:r>
              <a:rPr lang="en-US" sz="3200" dirty="0" smtClean="0"/>
              <a:t>“</a:t>
            </a:r>
            <a:r>
              <a:rPr lang="en-US" sz="3200" dirty="0"/>
              <a:t>5</a:t>
            </a:r>
            <a:r>
              <a:rPr lang="en-US" sz="3200" dirty="0" smtClean="0"/>
              <a:t>” </a:t>
            </a:r>
            <a:r>
              <a:rPr lang="en-US" sz="3200" dirty="0"/>
              <a:t>for unrelated. </a:t>
            </a:r>
            <a:endParaRPr lang="en-US" sz="3200" dirty="0" smtClean="0"/>
          </a:p>
          <a:p>
            <a:pPr marL="91440" defTabSz="4859338">
              <a:spcBef>
                <a:spcPts val="0"/>
              </a:spcBef>
            </a:pPr>
            <a:endParaRPr lang="en-US" sz="3200" dirty="0"/>
          </a:p>
          <a:p>
            <a:pPr marL="91440"/>
            <a:r>
              <a:rPr lang="en-US" sz="3200" b="1" dirty="0" smtClean="0"/>
              <a:t>Event </a:t>
            </a:r>
            <a:r>
              <a:rPr lang="en-US" sz="3200" b="1" dirty="0"/>
              <a:t>Sequence</a:t>
            </a:r>
            <a:r>
              <a:rPr lang="en-US" sz="3200" dirty="0"/>
              <a:t>: See below for an example based on the “transportation” category.</a:t>
            </a:r>
          </a:p>
          <a:p>
            <a:pPr marL="91440" algn="ctr" defTabSz="4859338">
              <a:spcBef>
                <a:spcPct val="50000"/>
              </a:spcBef>
              <a:spcAft>
                <a:spcPts val="2880"/>
              </a:spcAft>
            </a:pPr>
            <a:endParaRPr lang="en-US" sz="3200" b="1" u="sng" dirty="0" smtClean="0">
              <a:latin typeface="Georgia" pitchFamily="18" charset="0"/>
            </a:endParaRPr>
          </a:p>
          <a:p>
            <a:pPr marL="91440" algn="ctr" defTabSz="4859338">
              <a:spcBef>
                <a:spcPct val="50000"/>
              </a:spcBef>
              <a:spcAft>
                <a:spcPts val="2880"/>
              </a:spcAft>
            </a:pPr>
            <a:endParaRPr lang="en-US" sz="3200" b="1" u="sng" dirty="0">
              <a:latin typeface="Georgia" pitchFamily="18" charset="0"/>
            </a:endParaRPr>
          </a:p>
          <a:p>
            <a:pPr marL="91440" algn="ctr" defTabSz="4859338">
              <a:spcBef>
                <a:spcPts val="0"/>
              </a:spcBef>
              <a:spcAft>
                <a:spcPts val="0"/>
              </a:spcAft>
            </a:pPr>
            <a:endParaRPr lang="en-US" sz="1200" b="1" u="sng" dirty="0" smtClean="0">
              <a:latin typeface="Georgia" pitchFamily="18" charset="0"/>
            </a:endParaRPr>
          </a:p>
          <a:p>
            <a:pPr marL="91440" defTabSz="4859338">
              <a:spcBef>
                <a:spcPts val="0"/>
              </a:spcBef>
            </a:pPr>
            <a:r>
              <a:rPr lang="en-US" sz="4800" b="1" u="sng" dirty="0" smtClean="0">
                <a:latin typeface="Georgia" pitchFamily="18" charset="0"/>
              </a:rPr>
              <a:t/>
            </a:r>
            <a:br>
              <a:rPr lang="en-US" sz="4800" b="1" u="sng" dirty="0" smtClean="0">
                <a:latin typeface="Georgia" pitchFamily="18" charset="0"/>
              </a:rPr>
            </a:br>
            <a:endParaRPr lang="en-US" sz="3200" dirty="0"/>
          </a:p>
          <a:p>
            <a:pPr marL="91440"/>
            <a:r>
              <a:rPr lang="en-US" sz="3200" b="1" dirty="0" smtClean="0"/>
              <a:t>EEG Recording</a:t>
            </a:r>
            <a:r>
              <a:rPr lang="en-US" sz="3200" dirty="0" smtClean="0"/>
              <a:t>: </a:t>
            </a:r>
            <a:r>
              <a:rPr lang="en-US" sz="3200" dirty="0"/>
              <a:t>EEG epochs were time-locked to </a:t>
            </a:r>
            <a:r>
              <a:rPr lang="en-US" sz="3200" dirty="0" smtClean="0"/>
              <a:t>target onset</a:t>
            </a:r>
            <a:r>
              <a:rPr lang="en-US" sz="3200" dirty="0"/>
              <a:t>. </a:t>
            </a:r>
            <a:r>
              <a:rPr lang="en-US" sz="3200" dirty="0" smtClean="0"/>
              <a:t> The </a:t>
            </a:r>
            <a:r>
              <a:rPr lang="en-US" sz="3200" dirty="0"/>
              <a:t>N400 effect </a:t>
            </a:r>
            <a:r>
              <a:rPr lang="en-US" sz="3200" dirty="0" smtClean="0"/>
              <a:t>(differences in mean amplitude between unrelated and related targets) was </a:t>
            </a:r>
            <a:r>
              <a:rPr lang="en-US" sz="3200" dirty="0"/>
              <a:t>measured </a:t>
            </a:r>
            <a:r>
              <a:rPr lang="en-US" sz="3200" dirty="0" smtClean="0"/>
              <a:t>between 400-600 </a:t>
            </a:r>
            <a:r>
              <a:rPr lang="en-US" sz="3200" dirty="0" err="1"/>
              <a:t>ms</a:t>
            </a:r>
            <a:r>
              <a:rPr lang="en-US" sz="3200" dirty="0"/>
              <a:t> after </a:t>
            </a:r>
            <a:r>
              <a:rPr lang="en-US" sz="3200" dirty="0" smtClean="0"/>
              <a:t>target </a:t>
            </a:r>
            <a:r>
              <a:rPr lang="en-US" sz="3200" dirty="0"/>
              <a:t>onset, relative to a 200-ms baseline period before </a:t>
            </a:r>
            <a:r>
              <a:rPr lang="en-US" sz="3200" dirty="0" smtClean="0"/>
              <a:t>target </a:t>
            </a:r>
            <a:r>
              <a:rPr lang="en-US" sz="3200" dirty="0"/>
              <a:t>onset, separately for the </a:t>
            </a:r>
            <a:r>
              <a:rPr lang="en-US" sz="3200" dirty="0" smtClean="0"/>
              <a:t>frontal (F3, </a:t>
            </a:r>
            <a:r>
              <a:rPr lang="en-US" sz="3200" dirty="0" err="1" smtClean="0"/>
              <a:t>Fz</a:t>
            </a:r>
            <a:r>
              <a:rPr lang="en-US" sz="3200" dirty="0" smtClean="0"/>
              <a:t>, and F4), central </a:t>
            </a:r>
            <a:r>
              <a:rPr lang="en-US" sz="3200" dirty="0"/>
              <a:t>(C3, </a:t>
            </a:r>
            <a:r>
              <a:rPr lang="en-US" sz="3200" dirty="0" err="1"/>
              <a:t>Cz</a:t>
            </a:r>
            <a:r>
              <a:rPr lang="en-US" sz="3200" dirty="0"/>
              <a:t>, and C4</a:t>
            </a:r>
            <a:r>
              <a:rPr lang="en-US" sz="3200" dirty="0" smtClean="0"/>
              <a:t>), </a:t>
            </a:r>
            <a:r>
              <a:rPr lang="en-US" sz="3200" dirty="0"/>
              <a:t>and parietal (P3, </a:t>
            </a:r>
            <a:r>
              <a:rPr lang="en-US" sz="3200" dirty="0" err="1"/>
              <a:t>Pz</a:t>
            </a:r>
            <a:r>
              <a:rPr lang="en-US" sz="3200" dirty="0"/>
              <a:t>, and P4) electrode sites. </a:t>
            </a:r>
          </a:p>
          <a:p>
            <a:pPr marL="91440"/>
            <a:endParaRPr lang="en-US" sz="3200" b="1" u="sng" dirty="0">
              <a:latin typeface="Georgia" pitchFamily="18" charset="0"/>
            </a:endParaRPr>
          </a:p>
          <a:p>
            <a:pPr marL="91440" algn="ctr"/>
            <a:r>
              <a:rPr lang="en-US" sz="4800" b="1" u="sng" dirty="0" smtClean="0">
                <a:latin typeface="Georgia" pitchFamily="18" charset="0"/>
              </a:rPr>
              <a:t>Predictions</a:t>
            </a:r>
          </a:p>
          <a:p>
            <a:pPr marL="91440"/>
            <a:endParaRPr lang="en-US" sz="3200" dirty="0" smtClean="0"/>
          </a:p>
          <a:p>
            <a:pPr marL="91440"/>
            <a:r>
              <a:rPr lang="en-US" sz="3200" dirty="0" smtClean="0"/>
              <a:t>If LEET words can be processed like real words (i.e., if they can be used to access word meaning), then LEET words should produce similar N400 effects as regular words.  Such a result would provide converging operations with the semantic priming, behavioral results of </a:t>
            </a:r>
            <a:r>
              <a:rPr lang="en-US" sz="3200" dirty="0" err="1" smtClean="0"/>
              <a:t>Perea</a:t>
            </a:r>
            <a:r>
              <a:rPr lang="en-US" sz="3200" dirty="0" smtClean="0"/>
              <a:t> et al. (2008).  </a:t>
            </a:r>
            <a:endParaRPr lang="en-US" sz="3200" b="1" u="sng" dirty="0" smtClean="0">
              <a:latin typeface="Georgia" pitchFamily="18" charset="0"/>
            </a:endParaRPr>
          </a:p>
          <a:p>
            <a:pPr marL="91440" algn="ctr" defTabSz="4859338">
              <a:spcBef>
                <a:spcPts val="2880"/>
              </a:spcBef>
              <a:spcAft>
                <a:spcPts val="2880"/>
              </a:spcAft>
            </a:pPr>
            <a:r>
              <a:rPr lang="en-US" sz="4800" b="1" u="sng" dirty="0" smtClean="0">
                <a:latin typeface="Georgia" pitchFamily="18" charset="0"/>
              </a:rPr>
              <a:t>Results</a:t>
            </a:r>
          </a:p>
          <a:p>
            <a:pPr marL="91440" defTabSz="4859338">
              <a:spcBef>
                <a:spcPts val="1200"/>
              </a:spcBef>
            </a:pPr>
            <a:r>
              <a:rPr lang="en-US" sz="3200" b="1" dirty="0" smtClean="0"/>
              <a:t>Behavioral Data (response time [RT] and proportion of error [PE]):</a:t>
            </a:r>
            <a:endParaRPr lang="en-US" sz="3200" dirty="0"/>
          </a:p>
          <a:p>
            <a:pPr marL="91440" defTabSz="4859338">
              <a:spcBef>
                <a:spcPct val="100000"/>
              </a:spcBef>
            </a:pPr>
            <a:endParaRPr lang="en-US" sz="3200" dirty="0" smtClean="0"/>
          </a:p>
          <a:p>
            <a:pPr marL="91440" defTabSz="4859338">
              <a:spcBef>
                <a:spcPct val="100000"/>
              </a:spcBef>
            </a:pPr>
            <a:endParaRPr lang="en-US" sz="3200" dirty="0"/>
          </a:p>
          <a:p>
            <a:pPr marL="91440"/>
            <a:endParaRPr lang="en-US" sz="1200" dirty="0" smtClean="0"/>
          </a:p>
          <a:p>
            <a:pPr marL="91440"/>
            <a:endParaRPr lang="en-US" sz="1200" dirty="0"/>
          </a:p>
          <a:p>
            <a:pPr marL="91440"/>
            <a:endParaRPr lang="en-US" sz="1200" dirty="0" smtClean="0"/>
          </a:p>
          <a:p>
            <a:pPr marL="91440"/>
            <a:endParaRPr lang="en-US" sz="1200" dirty="0"/>
          </a:p>
          <a:p>
            <a:pPr marL="91440"/>
            <a:endParaRPr lang="en-US" sz="1200" dirty="0" smtClean="0"/>
          </a:p>
          <a:p>
            <a:pPr marL="91440"/>
            <a:endParaRPr lang="en-US" sz="1200" dirty="0"/>
          </a:p>
          <a:p>
            <a:pPr marL="91440"/>
            <a:endParaRPr lang="en-US" sz="1200" dirty="0" smtClean="0"/>
          </a:p>
          <a:p>
            <a:pPr marL="91440"/>
            <a:endParaRPr lang="en-US" sz="1200" dirty="0"/>
          </a:p>
          <a:p>
            <a:pPr marL="91440"/>
            <a:endParaRPr lang="en-US" sz="1200" dirty="0" smtClean="0"/>
          </a:p>
          <a:p>
            <a:pPr marL="91440"/>
            <a:endParaRPr lang="en-US" sz="1200" dirty="0"/>
          </a:p>
          <a:p>
            <a:pPr marL="91440"/>
            <a:endParaRPr lang="en-US" sz="1200" dirty="0" smtClean="0"/>
          </a:p>
          <a:p>
            <a:pPr marL="91440"/>
            <a:endParaRPr lang="en-US" sz="1200" dirty="0"/>
          </a:p>
          <a:p>
            <a:pPr marL="91440"/>
            <a:endParaRPr lang="en-US" sz="1200" dirty="0" smtClean="0"/>
          </a:p>
          <a:p>
            <a:pPr marL="91440"/>
            <a:endParaRPr lang="en-US" sz="3200" dirty="0" smtClean="0"/>
          </a:p>
          <a:p>
            <a:pPr marL="91440"/>
            <a:endParaRPr lang="en-US" sz="3200" dirty="0" smtClean="0"/>
          </a:p>
          <a:p>
            <a:pPr marL="91440"/>
            <a:r>
              <a:rPr lang="en-US" sz="3200" dirty="0" smtClean="0"/>
              <a:t>The LEET word produced longer RT and more PE than the regular word, </a:t>
            </a:r>
            <a:r>
              <a:rPr lang="en-US" sz="3200" i="1" dirty="0" err="1" smtClean="0"/>
              <a:t>F</a:t>
            </a:r>
            <a:r>
              <a:rPr lang="en-US" sz="3200" dirty="0" err="1" smtClean="0"/>
              <a:t>s</a:t>
            </a:r>
            <a:r>
              <a:rPr lang="en-US" sz="3200" dirty="0" smtClean="0"/>
              <a:t>(1,21)≥28.53, </a:t>
            </a:r>
            <a:r>
              <a:rPr lang="en-US" sz="3200" i="1" dirty="0" err="1" smtClean="0"/>
              <a:t>p</a:t>
            </a:r>
            <a:r>
              <a:rPr lang="en-US" sz="3200" dirty="0" err="1" smtClean="0"/>
              <a:t>s</a:t>
            </a:r>
            <a:r>
              <a:rPr lang="en-US" sz="3200" dirty="0" smtClean="0"/>
              <a:t>&lt;.0001. Unrelated targets produced longer RT but lower PE than unrelated targets, </a:t>
            </a:r>
            <a:r>
              <a:rPr lang="en-US" sz="3200" i="1" dirty="0" err="1" smtClean="0"/>
              <a:t>F</a:t>
            </a:r>
            <a:r>
              <a:rPr lang="en-US" sz="3200" dirty="0" err="1" smtClean="0"/>
              <a:t>s</a:t>
            </a:r>
            <a:r>
              <a:rPr lang="en-US" sz="3200" dirty="0" smtClean="0"/>
              <a:t>(1,21)≥27.91, </a:t>
            </a:r>
            <a:r>
              <a:rPr lang="en-US" sz="3200" i="1" dirty="0" err="1" smtClean="0"/>
              <a:t>p</a:t>
            </a:r>
            <a:r>
              <a:rPr lang="en-US" sz="3200" dirty="0" err="1" smtClean="0"/>
              <a:t>s</a:t>
            </a:r>
            <a:r>
              <a:rPr lang="en-US" sz="3200" dirty="0" smtClean="0"/>
              <a:t>&lt;.0001, suggesting a tendency of speed-accuracy tradeoff.  The difference between unrelated and related targets was much larger for the LEET word than for the regular word on RT, </a:t>
            </a:r>
            <a:r>
              <a:rPr lang="en-US" sz="3200" i="1" dirty="0" smtClean="0"/>
              <a:t>F</a:t>
            </a:r>
            <a:r>
              <a:rPr lang="en-US" sz="3200" dirty="0" smtClean="0"/>
              <a:t>(1,21)=23.24, </a:t>
            </a:r>
            <a:r>
              <a:rPr lang="en-US" sz="3200" i="1" dirty="0" smtClean="0"/>
              <a:t>p</a:t>
            </a:r>
            <a:r>
              <a:rPr lang="en-US" sz="3200" dirty="0" smtClean="0"/>
              <a:t>&lt;.0001. However, the difference in PEs was similar for both word types, </a:t>
            </a:r>
            <a:r>
              <a:rPr lang="en-US" sz="3200" i="1" dirty="0" smtClean="0"/>
              <a:t>F</a:t>
            </a:r>
            <a:r>
              <a:rPr lang="en-US" sz="3200" dirty="0" smtClean="0"/>
              <a:t>&lt;1.0.</a:t>
            </a:r>
            <a:endParaRPr lang="en-US" sz="1200" b="1" u="sng" dirty="0">
              <a:latin typeface="Berlin Sans FB Demi" pitchFamily="34" charset="0"/>
            </a:endParaRPr>
          </a:p>
        </p:txBody>
      </p:sp>
      <p:sp>
        <p:nvSpPr>
          <p:cNvPr id="202" name="TextBox 201"/>
          <p:cNvSpPr txBox="1"/>
          <p:nvPr/>
        </p:nvSpPr>
        <p:spPr>
          <a:xfrm>
            <a:off x="9232901" y="22949239"/>
            <a:ext cx="5170212" cy="4154984"/>
          </a:xfrm>
          <a:prstGeom prst="rect">
            <a:avLst/>
          </a:prstGeom>
          <a:noFill/>
        </p:spPr>
        <p:txBody>
          <a:bodyPr wrap="square" rtlCol="0">
            <a:spAutoFit/>
          </a:bodyPr>
          <a:lstStyle/>
          <a:p>
            <a:r>
              <a:rPr lang="en-US" sz="2400" b="1" i="1" dirty="0" smtClean="0">
                <a:latin typeface="Arial" pitchFamily="34" charset="0"/>
                <a:cs typeface="Arial" pitchFamily="34" charset="0"/>
              </a:rPr>
              <a:t>Figure 1</a:t>
            </a:r>
            <a:r>
              <a:rPr lang="en-US" sz="2400" b="1" dirty="0" smtClean="0">
                <a:latin typeface="Arial" pitchFamily="34" charset="0"/>
                <a:cs typeface="Arial" pitchFamily="34" charset="0"/>
              </a:rPr>
              <a:t>:</a:t>
            </a:r>
            <a:r>
              <a:rPr lang="en-US" sz="2400" dirty="0" smtClean="0">
                <a:latin typeface="Arial" pitchFamily="34" charset="0"/>
                <a:cs typeface="Arial" pitchFamily="34" charset="0"/>
              </a:rPr>
              <a:t> Example event-related brain potentials where the target is semantically related to the category “Transportation” (e.g., the word “B1K3”) or unrelated (e.g., the word “T4BL3”).  N400 effect is the difference waveform between the unrelated and related target conditions.  Negative is plotted upward and time zero represents target onset. </a:t>
            </a:r>
            <a:endParaRPr lang="en-US" sz="2400" dirty="0">
              <a:latin typeface="Arial" pitchFamily="34" charset="0"/>
              <a:cs typeface="Arial" pitchFamily="34" charset="0"/>
            </a:endParaRPr>
          </a:p>
        </p:txBody>
      </p:sp>
      <p:pic>
        <p:nvPicPr>
          <p:cNvPr id="2"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54032" y="22308230"/>
            <a:ext cx="3190875" cy="3552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 name="Picture 4"/>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14587" y="26392788"/>
            <a:ext cx="6143625" cy="5343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01" name="TextBox 200"/>
          <p:cNvSpPr txBox="1"/>
          <p:nvPr/>
        </p:nvSpPr>
        <p:spPr>
          <a:xfrm>
            <a:off x="6604212" y="28305791"/>
            <a:ext cx="7865659" cy="1263518"/>
          </a:xfrm>
          <a:prstGeom prst="rect">
            <a:avLst/>
          </a:prstGeom>
          <a:noFill/>
        </p:spPr>
        <p:txBody>
          <a:bodyPr wrap="square" rtlCol="0">
            <a:spAutoFit/>
          </a:bodyPr>
          <a:lstStyle/>
          <a:p>
            <a:pPr algn="ctr"/>
            <a:r>
              <a:rPr lang="en-US" sz="3600" i="1" dirty="0" smtClean="0">
                <a:latin typeface="Calibri" pitchFamily="34" charset="0"/>
              </a:rPr>
              <a:t>N400 Effect = </a:t>
            </a:r>
          </a:p>
          <a:p>
            <a:r>
              <a:rPr lang="en-US" sz="3600" i="1" dirty="0" smtClean="0">
                <a:latin typeface="Calibri" pitchFamily="34" charset="0"/>
              </a:rPr>
              <a:t>Unrelated (mismatch) – Related (match)</a:t>
            </a:r>
            <a:endParaRPr lang="en-US" sz="3600" i="1" dirty="0">
              <a:latin typeface="Calibri" pitchFamily="34" charset="0"/>
            </a:endParaRPr>
          </a:p>
        </p:txBody>
      </p:sp>
      <p:cxnSp>
        <p:nvCxnSpPr>
          <p:cNvPr id="11" name="Straight Arrow Connector 10"/>
          <p:cNvCxnSpPr/>
          <p:nvPr/>
        </p:nvCxnSpPr>
        <p:spPr bwMode="auto">
          <a:xfrm flipH="1">
            <a:off x="5570221" y="25495776"/>
            <a:ext cx="1779248" cy="3452604"/>
          </a:xfrm>
          <a:prstGeom prst="straightConnector1">
            <a:avLst/>
          </a:prstGeom>
          <a:solidFill>
            <a:schemeClr val="accent1"/>
          </a:solidFill>
          <a:ln w="34925" cap="flat" cmpd="sng" algn="ctr">
            <a:solidFill>
              <a:srgbClr val="006600"/>
            </a:solidFill>
            <a:prstDash val="solid"/>
            <a:round/>
            <a:headEnd type="none" w="med" len="med"/>
            <a:tailEnd type="arrow"/>
          </a:ln>
          <a:effectLst/>
        </p:spPr>
      </p:cxnSp>
      <p:cxnSp>
        <p:nvCxnSpPr>
          <p:cNvPr id="70" name="Straight Arrow Connector 69"/>
          <p:cNvCxnSpPr/>
          <p:nvPr/>
        </p:nvCxnSpPr>
        <p:spPr bwMode="auto">
          <a:xfrm>
            <a:off x="2635311" y="25495776"/>
            <a:ext cx="206949" cy="1470322"/>
          </a:xfrm>
          <a:prstGeom prst="straightConnector1">
            <a:avLst/>
          </a:prstGeom>
          <a:solidFill>
            <a:schemeClr val="accent1"/>
          </a:solidFill>
          <a:ln w="34925" cap="flat" cmpd="sng" algn="ctr">
            <a:solidFill>
              <a:srgbClr val="C00000"/>
            </a:solidFill>
            <a:prstDash val="solid"/>
            <a:round/>
            <a:headEnd type="none" w="med" len="med"/>
            <a:tailEnd type="arrow"/>
          </a:ln>
          <a:effectLst/>
        </p:spPr>
      </p:cxnSp>
      <p:sp>
        <p:nvSpPr>
          <p:cNvPr id="75" name="TextBox 74"/>
          <p:cNvSpPr txBox="1"/>
          <p:nvPr/>
        </p:nvSpPr>
        <p:spPr>
          <a:xfrm>
            <a:off x="1058482" y="21687721"/>
            <a:ext cx="7865659" cy="523220"/>
          </a:xfrm>
          <a:prstGeom prst="rect">
            <a:avLst/>
          </a:prstGeom>
          <a:noFill/>
        </p:spPr>
        <p:txBody>
          <a:bodyPr wrap="square" rtlCol="0">
            <a:spAutoFit/>
          </a:bodyPr>
          <a:lstStyle/>
          <a:p>
            <a:pPr algn="ctr"/>
            <a:r>
              <a:rPr lang="en-US" sz="2800" dirty="0" smtClean="0">
                <a:latin typeface="Calibri" pitchFamily="34" charset="0"/>
              </a:rPr>
              <a:t>Category: Transportation</a:t>
            </a:r>
            <a:endParaRPr lang="en-US" sz="2800" dirty="0">
              <a:latin typeface="Calibri" pitchFamily="34" charset="0"/>
            </a:endParaRPr>
          </a:p>
        </p:txBody>
      </p:sp>
      <p:grpSp>
        <p:nvGrpSpPr>
          <p:cNvPr id="79" name="Group 78"/>
          <p:cNvGrpSpPr/>
          <p:nvPr/>
        </p:nvGrpSpPr>
        <p:grpSpPr>
          <a:xfrm>
            <a:off x="7734300" y="29742399"/>
            <a:ext cx="4964723" cy="2419421"/>
            <a:chOff x="1524000" y="1230899"/>
            <a:chExt cx="4964723" cy="2419421"/>
          </a:xfrm>
        </p:grpSpPr>
        <p:cxnSp>
          <p:nvCxnSpPr>
            <p:cNvPr id="80" name="Straight Connector 79"/>
            <p:cNvCxnSpPr/>
            <p:nvPr/>
          </p:nvCxnSpPr>
          <p:spPr>
            <a:xfrm flipV="1">
              <a:off x="1535724" y="3018692"/>
              <a:ext cx="4952999" cy="58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2198077" y="1359891"/>
              <a:ext cx="17585" cy="2139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863970" y="1230899"/>
              <a:ext cx="425376" cy="461665"/>
            </a:xfrm>
            <a:prstGeom prst="rect">
              <a:avLst/>
            </a:prstGeom>
            <a:noFill/>
          </p:spPr>
          <p:txBody>
            <a:bodyPr wrap="square" rtlCol="0">
              <a:spAutoFit/>
            </a:bodyPr>
            <a:lstStyle/>
            <a:p>
              <a:r>
                <a:rPr lang="en-US" sz="2400" b="1" dirty="0" smtClean="0">
                  <a:sym typeface="Symbol"/>
                </a:rPr>
                <a:t></a:t>
              </a:r>
              <a:endParaRPr lang="en-US" sz="2400" b="1" dirty="0"/>
            </a:p>
          </p:txBody>
        </p:sp>
        <p:sp>
          <p:nvSpPr>
            <p:cNvPr id="83" name="TextBox 82"/>
            <p:cNvSpPr txBox="1"/>
            <p:nvPr/>
          </p:nvSpPr>
          <p:spPr>
            <a:xfrm>
              <a:off x="1887420" y="3188655"/>
              <a:ext cx="425376" cy="461665"/>
            </a:xfrm>
            <a:prstGeom prst="rect">
              <a:avLst/>
            </a:prstGeom>
            <a:noFill/>
          </p:spPr>
          <p:txBody>
            <a:bodyPr wrap="square" rtlCol="0">
              <a:spAutoFit/>
            </a:bodyPr>
            <a:lstStyle/>
            <a:p>
              <a:r>
                <a:rPr lang="en-US" sz="2400" b="1" dirty="0" smtClean="0">
                  <a:sym typeface="Symbol"/>
                </a:rPr>
                <a:t>+</a:t>
              </a:r>
              <a:endParaRPr lang="en-US" sz="2400" b="1" dirty="0"/>
            </a:p>
          </p:txBody>
        </p:sp>
        <p:sp>
          <p:nvSpPr>
            <p:cNvPr id="84" name="Freeform 83"/>
            <p:cNvSpPr/>
            <p:nvPr/>
          </p:nvSpPr>
          <p:spPr>
            <a:xfrm>
              <a:off x="1524000" y="1565031"/>
              <a:ext cx="4947138" cy="1430814"/>
            </a:xfrm>
            <a:custGeom>
              <a:avLst/>
              <a:gdLst>
                <a:gd name="connsiteX0" fmla="*/ 0 w 4947138"/>
                <a:gd name="connsiteY0" fmla="*/ 1430215 h 1430814"/>
                <a:gd name="connsiteX1" fmla="*/ 70338 w 4947138"/>
                <a:gd name="connsiteY1" fmla="*/ 1424353 h 1430814"/>
                <a:gd name="connsiteX2" fmla="*/ 152400 w 4947138"/>
                <a:gd name="connsiteY2" fmla="*/ 1412630 h 1430814"/>
                <a:gd name="connsiteX3" fmla="*/ 181707 w 4947138"/>
                <a:gd name="connsiteY3" fmla="*/ 1406769 h 1430814"/>
                <a:gd name="connsiteX4" fmla="*/ 644769 w 4947138"/>
                <a:gd name="connsiteY4" fmla="*/ 1412630 h 1430814"/>
                <a:gd name="connsiteX5" fmla="*/ 744415 w 4947138"/>
                <a:gd name="connsiteY5" fmla="*/ 1424353 h 1430814"/>
                <a:gd name="connsiteX6" fmla="*/ 867507 w 4947138"/>
                <a:gd name="connsiteY6" fmla="*/ 1418492 h 1430814"/>
                <a:gd name="connsiteX7" fmla="*/ 896815 w 4947138"/>
                <a:gd name="connsiteY7" fmla="*/ 1412630 h 1430814"/>
                <a:gd name="connsiteX8" fmla="*/ 984738 w 4947138"/>
                <a:gd name="connsiteY8" fmla="*/ 1400907 h 1430814"/>
                <a:gd name="connsiteX9" fmla="*/ 1037492 w 4947138"/>
                <a:gd name="connsiteY9" fmla="*/ 1389184 h 1430814"/>
                <a:gd name="connsiteX10" fmla="*/ 1342292 w 4947138"/>
                <a:gd name="connsiteY10" fmla="*/ 1395046 h 1430814"/>
                <a:gd name="connsiteX11" fmla="*/ 1365738 w 4947138"/>
                <a:gd name="connsiteY11" fmla="*/ 1400907 h 1430814"/>
                <a:gd name="connsiteX12" fmla="*/ 1688123 w 4947138"/>
                <a:gd name="connsiteY12" fmla="*/ 1389184 h 1430814"/>
                <a:gd name="connsiteX13" fmla="*/ 1705707 w 4947138"/>
                <a:gd name="connsiteY13" fmla="*/ 1383323 h 1430814"/>
                <a:gd name="connsiteX14" fmla="*/ 1793630 w 4947138"/>
                <a:gd name="connsiteY14" fmla="*/ 1371600 h 1430814"/>
                <a:gd name="connsiteX15" fmla="*/ 1811215 w 4947138"/>
                <a:gd name="connsiteY15" fmla="*/ 1365738 h 1430814"/>
                <a:gd name="connsiteX16" fmla="*/ 2063261 w 4947138"/>
                <a:gd name="connsiteY16" fmla="*/ 1354015 h 1430814"/>
                <a:gd name="connsiteX17" fmla="*/ 2121876 w 4947138"/>
                <a:gd name="connsiteY17" fmla="*/ 1330569 h 1430814"/>
                <a:gd name="connsiteX18" fmla="*/ 2139461 w 4947138"/>
                <a:gd name="connsiteY18" fmla="*/ 1324707 h 1430814"/>
                <a:gd name="connsiteX19" fmla="*/ 2174630 w 4947138"/>
                <a:gd name="connsiteY19" fmla="*/ 1295400 h 1430814"/>
                <a:gd name="connsiteX20" fmla="*/ 2192215 w 4947138"/>
                <a:gd name="connsiteY20" fmla="*/ 1283677 h 1430814"/>
                <a:gd name="connsiteX21" fmla="*/ 2203938 w 4947138"/>
                <a:gd name="connsiteY21" fmla="*/ 1271953 h 1430814"/>
                <a:gd name="connsiteX22" fmla="*/ 2227384 w 4947138"/>
                <a:gd name="connsiteY22" fmla="*/ 1236784 h 1430814"/>
                <a:gd name="connsiteX23" fmla="*/ 2244969 w 4947138"/>
                <a:gd name="connsiteY23" fmla="*/ 1225061 h 1430814"/>
                <a:gd name="connsiteX24" fmla="*/ 2250830 w 4947138"/>
                <a:gd name="connsiteY24" fmla="*/ 1207477 h 1430814"/>
                <a:gd name="connsiteX25" fmla="*/ 2262553 w 4947138"/>
                <a:gd name="connsiteY25" fmla="*/ 1195753 h 1430814"/>
                <a:gd name="connsiteX26" fmla="*/ 2274276 w 4947138"/>
                <a:gd name="connsiteY26" fmla="*/ 1178169 h 1430814"/>
                <a:gd name="connsiteX27" fmla="*/ 2286000 w 4947138"/>
                <a:gd name="connsiteY27" fmla="*/ 1166446 h 1430814"/>
                <a:gd name="connsiteX28" fmla="*/ 2309446 w 4947138"/>
                <a:gd name="connsiteY28" fmla="*/ 1131277 h 1430814"/>
                <a:gd name="connsiteX29" fmla="*/ 2321169 w 4947138"/>
                <a:gd name="connsiteY29" fmla="*/ 1113692 h 1430814"/>
                <a:gd name="connsiteX30" fmla="*/ 2338753 w 4947138"/>
                <a:gd name="connsiteY30" fmla="*/ 1078523 h 1430814"/>
                <a:gd name="connsiteX31" fmla="*/ 2344615 w 4947138"/>
                <a:gd name="connsiteY31" fmla="*/ 1060938 h 1430814"/>
                <a:gd name="connsiteX32" fmla="*/ 2356338 w 4947138"/>
                <a:gd name="connsiteY32" fmla="*/ 1037492 h 1430814"/>
                <a:gd name="connsiteX33" fmla="*/ 2368061 w 4947138"/>
                <a:gd name="connsiteY33" fmla="*/ 1002323 h 1430814"/>
                <a:gd name="connsiteX34" fmla="*/ 2391507 w 4947138"/>
                <a:gd name="connsiteY34" fmla="*/ 955430 h 1430814"/>
                <a:gd name="connsiteX35" fmla="*/ 2403230 w 4947138"/>
                <a:gd name="connsiteY35" fmla="*/ 931984 h 1430814"/>
                <a:gd name="connsiteX36" fmla="*/ 2420815 w 4947138"/>
                <a:gd name="connsiteY36" fmla="*/ 896815 h 1430814"/>
                <a:gd name="connsiteX37" fmla="*/ 2438400 w 4947138"/>
                <a:gd name="connsiteY37" fmla="*/ 844061 h 1430814"/>
                <a:gd name="connsiteX38" fmla="*/ 2444261 w 4947138"/>
                <a:gd name="connsiteY38" fmla="*/ 826477 h 1430814"/>
                <a:gd name="connsiteX39" fmla="*/ 2467707 w 4947138"/>
                <a:gd name="connsiteY39" fmla="*/ 744415 h 1430814"/>
                <a:gd name="connsiteX40" fmla="*/ 2479430 w 4947138"/>
                <a:gd name="connsiteY40" fmla="*/ 726830 h 1430814"/>
                <a:gd name="connsiteX41" fmla="*/ 2497015 w 4947138"/>
                <a:gd name="connsiteY41" fmla="*/ 650630 h 1430814"/>
                <a:gd name="connsiteX42" fmla="*/ 2502876 w 4947138"/>
                <a:gd name="connsiteY42" fmla="*/ 586153 h 1430814"/>
                <a:gd name="connsiteX43" fmla="*/ 2508738 w 4947138"/>
                <a:gd name="connsiteY43" fmla="*/ 556846 h 1430814"/>
                <a:gd name="connsiteX44" fmla="*/ 2520461 w 4947138"/>
                <a:gd name="connsiteY44" fmla="*/ 504092 h 1430814"/>
                <a:gd name="connsiteX45" fmla="*/ 2526323 w 4947138"/>
                <a:gd name="connsiteY45" fmla="*/ 451338 h 1430814"/>
                <a:gd name="connsiteX46" fmla="*/ 2538046 w 4947138"/>
                <a:gd name="connsiteY46" fmla="*/ 416169 h 1430814"/>
                <a:gd name="connsiteX47" fmla="*/ 2549769 w 4947138"/>
                <a:gd name="connsiteY47" fmla="*/ 363415 h 1430814"/>
                <a:gd name="connsiteX48" fmla="*/ 2561492 w 4947138"/>
                <a:gd name="connsiteY48" fmla="*/ 345830 h 1430814"/>
                <a:gd name="connsiteX49" fmla="*/ 2573215 w 4947138"/>
                <a:gd name="connsiteY49" fmla="*/ 310661 h 1430814"/>
                <a:gd name="connsiteX50" fmla="*/ 2579076 w 4947138"/>
                <a:gd name="connsiteY50" fmla="*/ 293077 h 1430814"/>
                <a:gd name="connsiteX51" fmla="*/ 2590800 w 4947138"/>
                <a:gd name="connsiteY51" fmla="*/ 269630 h 1430814"/>
                <a:gd name="connsiteX52" fmla="*/ 2608384 w 4947138"/>
                <a:gd name="connsiteY52" fmla="*/ 222738 h 1430814"/>
                <a:gd name="connsiteX53" fmla="*/ 2614246 w 4947138"/>
                <a:gd name="connsiteY53" fmla="*/ 199292 h 1430814"/>
                <a:gd name="connsiteX54" fmla="*/ 2637692 w 4947138"/>
                <a:gd name="connsiteY54" fmla="*/ 152400 h 1430814"/>
                <a:gd name="connsiteX55" fmla="*/ 2655276 w 4947138"/>
                <a:gd name="connsiteY55" fmla="*/ 99646 h 1430814"/>
                <a:gd name="connsiteX56" fmla="*/ 2661138 w 4947138"/>
                <a:gd name="connsiteY56" fmla="*/ 82061 h 1430814"/>
                <a:gd name="connsiteX57" fmla="*/ 2672861 w 4947138"/>
                <a:gd name="connsiteY57" fmla="*/ 64477 h 1430814"/>
                <a:gd name="connsiteX58" fmla="*/ 2678723 w 4947138"/>
                <a:gd name="connsiteY58" fmla="*/ 46892 h 1430814"/>
                <a:gd name="connsiteX59" fmla="*/ 2719753 w 4947138"/>
                <a:gd name="connsiteY59" fmla="*/ 29307 h 1430814"/>
                <a:gd name="connsiteX60" fmla="*/ 2772507 w 4947138"/>
                <a:gd name="connsiteY60" fmla="*/ 5861 h 1430814"/>
                <a:gd name="connsiteX61" fmla="*/ 2790092 w 4947138"/>
                <a:gd name="connsiteY61" fmla="*/ 0 h 1430814"/>
                <a:gd name="connsiteX62" fmla="*/ 2854569 w 4947138"/>
                <a:gd name="connsiteY62" fmla="*/ 5861 h 1430814"/>
                <a:gd name="connsiteX63" fmla="*/ 2889738 w 4947138"/>
                <a:gd name="connsiteY63" fmla="*/ 17584 h 1430814"/>
                <a:gd name="connsiteX64" fmla="*/ 2901461 w 4947138"/>
                <a:gd name="connsiteY64" fmla="*/ 35169 h 1430814"/>
                <a:gd name="connsiteX65" fmla="*/ 2954215 w 4947138"/>
                <a:gd name="connsiteY65" fmla="*/ 70338 h 1430814"/>
                <a:gd name="connsiteX66" fmla="*/ 2971800 w 4947138"/>
                <a:gd name="connsiteY66" fmla="*/ 82061 h 1430814"/>
                <a:gd name="connsiteX67" fmla="*/ 2989384 w 4947138"/>
                <a:gd name="connsiteY67" fmla="*/ 93784 h 1430814"/>
                <a:gd name="connsiteX68" fmla="*/ 3012830 w 4947138"/>
                <a:gd name="connsiteY68" fmla="*/ 123092 h 1430814"/>
                <a:gd name="connsiteX69" fmla="*/ 3018692 w 4947138"/>
                <a:gd name="connsiteY69" fmla="*/ 140677 h 1430814"/>
                <a:gd name="connsiteX70" fmla="*/ 3036276 w 4947138"/>
                <a:gd name="connsiteY70" fmla="*/ 158261 h 1430814"/>
                <a:gd name="connsiteX71" fmla="*/ 3059723 w 4947138"/>
                <a:gd name="connsiteY71" fmla="*/ 187569 h 1430814"/>
                <a:gd name="connsiteX72" fmla="*/ 3065584 w 4947138"/>
                <a:gd name="connsiteY72" fmla="*/ 205153 h 1430814"/>
                <a:gd name="connsiteX73" fmla="*/ 3100753 w 4947138"/>
                <a:gd name="connsiteY73" fmla="*/ 252046 h 1430814"/>
                <a:gd name="connsiteX74" fmla="*/ 3118338 w 4947138"/>
                <a:gd name="connsiteY74" fmla="*/ 287215 h 1430814"/>
                <a:gd name="connsiteX75" fmla="*/ 3130061 w 4947138"/>
                <a:gd name="connsiteY75" fmla="*/ 322384 h 1430814"/>
                <a:gd name="connsiteX76" fmla="*/ 3141784 w 4947138"/>
                <a:gd name="connsiteY76" fmla="*/ 339969 h 1430814"/>
                <a:gd name="connsiteX77" fmla="*/ 3165230 w 4947138"/>
                <a:gd name="connsiteY77" fmla="*/ 392723 h 1430814"/>
                <a:gd name="connsiteX78" fmla="*/ 3171092 w 4947138"/>
                <a:gd name="connsiteY78" fmla="*/ 416169 h 1430814"/>
                <a:gd name="connsiteX79" fmla="*/ 3182815 w 4947138"/>
                <a:gd name="connsiteY79" fmla="*/ 439615 h 1430814"/>
                <a:gd name="connsiteX80" fmla="*/ 3194538 w 4947138"/>
                <a:gd name="connsiteY80" fmla="*/ 474784 h 1430814"/>
                <a:gd name="connsiteX81" fmla="*/ 3200400 w 4947138"/>
                <a:gd name="connsiteY81" fmla="*/ 492369 h 1430814"/>
                <a:gd name="connsiteX82" fmla="*/ 3212123 w 4947138"/>
                <a:gd name="connsiteY82" fmla="*/ 539261 h 1430814"/>
                <a:gd name="connsiteX83" fmla="*/ 3217984 w 4947138"/>
                <a:gd name="connsiteY83" fmla="*/ 562707 h 1430814"/>
                <a:gd name="connsiteX84" fmla="*/ 3229707 w 4947138"/>
                <a:gd name="connsiteY84" fmla="*/ 597877 h 1430814"/>
                <a:gd name="connsiteX85" fmla="*/ 3235569 w 4947138"/>
                <a:gd name="connsiteY85" fmla="*/ 615461 h 1430814"/>
                <a:gd name="connsiteX86" fmla="*/ 3241430 w 4947138"/>
                <a:gd name="connsiteY86" fmla="*/ 633046 h 1430814"/>
                <a:gd name="connsiteX87" fmla="*/ 3259015 w 4947138"/>
                <a:gd name="connsiteY87" fmla="*/ 668215 h 1430814"/>
                <a:gd name="connsiteX88" fmla="*/ 3270738 w 4947138"/>
                <a:gd name="connsiteY88" fmla="*/ 685800 h 1430814"/>
                <a:gd name="connsiteX89" fmla="*/ 3276600 w 4947138"/>
                <a:gd name="connsiteY89" fmla="*/ 703384 h 1430814"/>
                <a:gd name="connsiteX90" fmla="*/ 3300046 w 4947138"/>
                <a:gd name="connsiteY90" fmla="*/ 738553 h 1430814"/>
                <a:gd name="connsiteX91" fmla="*/ 3317630 w 4947138"/>
                <a:gd name="connsiteY91" fmla="*/ 773723 h 1430814"/>
                <a:gd name="connsiteX92" fmla="*/ 3329353 w 4947138"/>
                <a:gd name="connsiteY92" fmla="*/ 808892 h 1430814"/>
                <a:gd name="connsiteX93" fmla="*/ 3341076 w 4947138"/>
                <a:gd name="connsiteY93" fmla="*/ 844061 h 1430814"/>
                <a:gd name="connsiteX94" fmla="*/ 3352800 w 4947138"/>
                <a:gd name="connsiteY94" fmla="*/ 879230 h 1430814"/>
                <a:gd name="connsiteX95" fmla="*/ 3364523 w 4947138"/>
                <a:gd name="connsiteY95" fmla="*/ 896815 h 1430814"/>
                <a:gd name="connsiteX96" fmla="*/ 3376246 w 4947138"/>
                <a:gd name="connsiteY96" fmla="*/ 931984 h 1430814"/>
                <a:gd name="connsiteX97" fmla="*/ 3382107 w 4947138"/>
                <a:gd name="connsiteY97" fmla="*/ 949569 h 1430814"/>
                <a:gd name="connsiteX98" fmla="*/ 3417276 w 4947138"/>
                <a:gd name="connsiteY98" fmla="*/ 1002323 h 1430814"/>
                <a:gd name="connsiteX99" fmla="*/ 3429000 w 4947138"/>
                <a:gd name="connsiteY99" fmla="*/ 1019907 h 1430814"/>
                <a:gd name="connsiteX100" fmla="*/ 3446584 w 4947138"/>
                <a:gd name="connsiteY100" fmla="*/ 1037492 h 1430814"/>
                <a:gd name="connsiteX101" fmla="*/ 3470030 w 4947138"/>
                <a:gd name="connsiteY101" fmla="*/ 1078523 h 1430814"/>
                <a:gd name="connsiteX102" fmla="*/ 3475892 w 4947138"/>
                <a:gd name="connsiteY102" fmla="*/ 1101969 h 1430814"/>
                <a:gd name="connsiteX103" fmla="*/ 3493476 w 4947138"/>
                <a:gd name="connsiteY103" fmla="*/ 1113692 h 1430814"/>
                <a:gd name="connsiteX104" fmla="*/ 3522784 w 4947138"/>
                <a:gd name="connsiteY104" fmla="*/ 1137138 h 1430814"/>
                <a:gd name="connsiteX105" fmla="*/ 3552092 w 4947138"/>
                <a:gd name="connsiteY105" fmla="*/ 1172307 h 1430814"/>
                <a:gd name="connsiteX106" fmla="*/ 3587261 w 4947138"/>
                <a:gd name="connsiteY106" fmla="*/ 1184030 h 1430814"/>
                <a:gd name="connsiteX107" fmla="*/ 3604846 w 4947138"/>
                <a:gd name="connsiteY107" fmla="*/ 1195753 h 1430814"/>
                <a:gd name="connsiteX108" fmla="*/ 3640015 w 4947138"/>
                <a:gd name="connsiteY108" fmla="*/ 1207477 h 1430814"/>
                <a:gd name="connsiteX109" fmla="*/ 3675184 w 4947138"/>
                <a:gd name="connsiteY109" fmla="*/ 1219200 h 1430814"/>
                <a:gd name="connsiteX110" fmla="*/ 3710353 w 4947138"/>
                <a:gd name="connsiteY110" fmla="*/ 1230923 h 1430814"/>
                <a:gd name="connsiteX111" fmla="*/ 3727938 w 4947138"/>
                <a:gd name="connsiteY111" fmla="*/ 1242646 h 1430814"/>
                <a:gd name="connsiteX112" fmla="*/ 3780692 w 4947138"/>
                <a:gd name="connsiteY112" fmla="*/ 1254369 h 1430814"/>
                <a:gd name="connsiteX113" fmla="*/ 3798276 w 4947138"/>
                <a:gd name="connsiteY113" fmla="*/ 1260230 h 1430814"/>
                <a:gd name="connsiteX114" fmla="*/ 3856892 w 4947138"/>
                <a:gd name="connsiteY114" fmla="*/ 1266092 h 1430814"/>
                <a:gd name="connsiteX115" fmla="*/ 3933092 w 4947138"/>
                <a:gd name="connsiteY115" fmla="*/ 1277815 h 1430814"/>
                <a:gd name="connsiteX116" fmla="*/ 3962400 w 4947138"/>
                <a:gd name="connsiteY116" fmla="*/ 1283677 h 1430814"/>
                <a:gd name="connsiteX117" fmla="*/ 3985846 w 4947138"/>
                <a:gd name="connsiteY117" fmla="*/ 1289538 h 1430814"/>
                <a:gd name="connsiteX118" fmla="*/ 4038600 w 4947138"/>
                <a:gd name="connsiteY118" fmla="*/ 1295400 h 1430814"/>
                <a:gd name="connsiteX119" fmla="*/ 4073769 w 4947138"/>
                <a:gd name="connsiteY119" fmla="*/ 1301261 h 1430814"/>
                <a:gd name="connsiteX120" fmla="*/ 4138246 w 4947138"/>
                <a:gd name="connsiteY120" fmla="*/ 1312984 h 1430814"/>
                <a:gd name="connsiteX121" fmla="*/ 4167553 w 4947138"/>
                <a:gd name="connsiteY121" fmla="*/ 1318846 h 1430814"/>
                <a:gd name="connsiteX122" fmla="*/ 4191000 w 4947138"/>
                <a:gd name="connsiteY122" fmla="*/ 1324707 h 1430814"/>
                <a:gd name="connsiteX123" fmla="*/ 4237892 w 4947138"/>
                <a:gd name="connsiteY123" fmla="*/ 1330569 h 1430814"/>
                <a:gd name="connsiteX124" fmla="*/ 4302369 w 4947138"/>
                <a:gd name="connsiteY124" fmla="*/ 1342292 h 1430814"/>
                <a:gd name="connsiteX125" fmla="*/ 4337538 w 4947138"/>
                <a:gd name="connsiteY125" fmla="*/ 1354015 h 1430814"/>
                <a:gd name="connsiteX126" fmla="*/ 4396153 w 4947138"/>
                <a:gd name="connsiteY126" fmla="*/ 1359877 h 1430814"/>
                <a:gd name="connsiteX127" fmla="*/ 4448907 w 4947138"/>
                <a:gd name="connsiteY127" fmla="*/ 1371600 h 1430814"/>
                <a:gd name="connsiteX128" fmla="*/ 4501661 w 4947138"/>
                <a:gd name="connsiteY128" fmla="*/ 1377461 h 1430814"/>
                <a:gd name="connsiteX129" fmla="*/ 4566138 w 4947138"/>
                <a:gd name="connsiteY129" fmla="*/ 1389184 h 1430814"/>
                <a:gd name="connsiteX130" fmla="*/ 4601307 w 4947138"/>
                <a:gd name="connsiteY130" fmla="*/ 1395046 h 1430814"/>
                <a:gd name="connsiteX131" fmla="*/ 4783015 w 4947138"/>
                <a:gd name="connsiteY131" fmla="*/ 1406769 h 1430814"/>
                <a:gd name="connsiteX132" fmla="*/ 4800600 w 4947138"/>
                <a:gd name="connsiteY132" fmla="*/ 1412630 h 1430814"/>
                <a:gd name="connsiteX133" fmla="*/ 4870938 w 4947138"/>
                <a:gd name="connsiteY133" fmla="*/ 1424353 h 1430814"/>
                <a:gd name="connsiteX134" fmla="*/ 4894384 w 4947138"/>
                <a:gd name="connsiteY134" fmla="*/ 1430215 h 1430814"/>
                <a:gd name="connsiteX135" fmla="*/ 4947138 w 4947138"/>
                <a:gd name="connsiteY135" fmla="*/ 1430215 h 143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4947138" h="1430814">
                  <a:moveTo>
                    <a:pt x="0" y="1430215"/>
                  </a:moveTo>
                  <a:lnTo>
                    <a:pt x="70338" y="1424353"/>
                  </a:lnTo>
                  <a:cubicBezTo>
                    <a:pt x="98662" y="1421521"/>
                    <a:pt x="124600" y="1417685"/>
                    <a:pt x="152400" y="1412630"/>
                  </a:cubicBezTo>
                  <a:cubicBezTo>
                    <a:pt x="162202" y="1410848"/>
                    <a:pt x="171938" y="1408723"/>
                    <a:pt x="181707" y="1406769"/>
                  </a:cubicBezTo>
                  <a:lnTo>
                    <a:pt x="644769" y="1412630"/>
                  </a:lnTo>
                  <a:cubicBezTo>
                    <a:pt x="718865" y="1414223"/>
                    <a:pt x="703997" y="1410882"/>
                    <a:pt x="744415" y="1424353"/>
                  </a:cubicBezTo>
                  <a:cubicBezTo>
                    <a:pt x="785446" y="1422399"/>
                    <a:pt x="826551" y="1421642"/>
                    <a:pt x="867507" y="1418492"/>
                  </a:cubicBezTo>
                  <a:cubicBezTo>
                    <a:pt x="877440" y="1417728"/>
                    <a:pt x="887013" y="1414412"/>
                    <a:pt x="896815" y="1412630"/>
                  </a:cubicBezTo>
                  <a:cubicBezTo>
                    <a:pt x="938149" y="1405115"/>
                    <a:pt x="936975" y="1406214"/>
                    <a:pt x="984738" y="1400907"/>
                  </a:cubicBezTo>
                  <a:cubicBezTo>
                    <a:pt x="993777" y="1398647"/>
                    <a:pt x="1030055" y="1389184"/>
                    <a:pt x="1037492" y="1389184"/>
                  </a:cubicBezTo>
                  <a:cubicBezTo>
                    <a:pt x="1139111" y="1389184"/>
                    <a:pt x="1240692" y="1393092"/>
                    <a:pt x="1342292" y="1395046"/>
                  </a:cubicBezTo>
                  <a:cubicBezTo>
                    <a:pt x="1350107" y="1397000"/>
                    <a:pt x="1357682" y="1400907"/>
                    <a:pt x="1365738" y="1400907"/>
                  </a:cubicBezTo>
                  <a:cubicBezTo>
                    <a:pt x="1586170" y="1400907"/>
                    <a:pt x="1556058" y="1402391"/>
                    <a:pt x="1688123" y="1389184"/>
                  </a:cubicBezTo>
                  <a:cubicBezTo>
                    <a:pt x="1693984" y="1387230"/>
                    <a:pt x="1699713" y="1384821"/>
                    <a:pt x="1705707" y="1383323"/>
                  </a:cubicBezTo>
                  <a:cubicBezTo>
                    <a:pt x="1738087" y="1375228"/>
                    <a:pt x="1756995" y="1375263"/>
                    <a:pt x="1793630" y="1371600"/>
                  </a:cubicBezTo>
                  <a:cubicBezTo>
                    <a:pt x="1799492" y="1369646"/>
                    <a:pt x="1805221" y="1367237"/>
                    <a:pt x="1811215" y="1365738"/>
                  </a:cubicBezTo>
                  <a:cubicBezTo>
                    <a:pt x="1890514" y="1345914"/>
                    <a:pt x="2000823" y="1355658"/>
                    <a:pt x="2063261" y="1354015"/>
                  </a:cubicBezTo>
                  <a:cubicBezTo>
                    <a:pt x="2143304" y="1327334"/>
                    <a:pt x="2061508" y="1356441"/>
                    <a:pt x="2121876" y="1330569"/>
                  </a:cubicBezTo>
                  <a:cubicBezTo>
                    <a:pt x="2127555" y="1328135"/>
                    <a:pt x="2133935" y="1327470"/>
                    <a:pt x="2139461" y="1324707"/>
                  </a:cubicBezTo>
                  <a:cubicBezTo>
                    <a:pt x="2161293" y="1313791"/>
                    <a:pt x="2155183" y="1311606"/>
                    <a:pt x="2174630" y="1295400"/>
                  </a:cubicBezTo>
                  <a:cubicBezTo>
                    <a:pt x="2180042" y="1290890"/>
                    <a:pt x="2186714" y="1288078"/>
                    <a:pt x="2192215" y="1283677"/>
                  </a:cubicBezTo>
                  <a:cubicBezTo>
                    <a:pt x="2196530" y="1280225"/>
                    <a:pt x="2200622" y="1276374"/>
                    <a:pt x="2203938" y="1271953"/>
                  </a:cubicBezTo>
                  <a:cubicBezTo>
                    <a:pt x="2212391" y="1260681"/>
                    <a:pt x="2215661" y="1244599"/>
                    <a:pt x="2227384" y="1236784"/>
                  </a:cubicBezTo>
                  <a:lnTo>
                    <a:pt x="2244969" y="1225061"/>
                  </a:lnTo>
                  <a:cubicBezTo>
                    <a:pt x="2246923" y="1219200"/>
                    <a:pt x="2247651" y="1212775"/>
                    <a:pt x="2250830" y="1207477"/>
                  </a:cubicBezTo>
                  <a:cubicBezTo>
                    <a:pt x="2253673" y="1202738"/>
                    <a:pt x="2259101" y="1200069"/>
                    <a:pt x="2262553" y="1195753"/>
                  </a:cubicBezTo>
                  <a:cubicBezTo>
                    <a:pt x="2266954" y="1190252"/>
                    <a:pt x="2269875" y="1183670"/>
                    <a:pt x="2274276" y="1178169"/>
                  </a:cubicBezTo>
                  <a:cubicBezTo>
                    <a:pt x="2277729" y="1173854"/>
                    <a:pt x="2282684" y="1170867"/>
                    <a:pt x="2286000" y="1166446"/>
                  </a:cubicBezTo>
                  <a:cubicBezTo>
                    <a:pt x="2294454" y="1155175"/>
                    <a:pt x="2301631" y="1143000"/>
                    <a:pt x="2309446" y="1131277"/>
                  </a:cubicBezTo>
                  <a:lnTo>
                    <a:pt x="2321169" y="1113692"/>
                  </a:lnTo>
                  <a:cubicBezTo>
                    <a:pt x="2335899" y="1069498"/>
                    <a:pt x="2316031" y="1123966"/>
                    <a:pt x="2338753" y="1078523"/>
                  </a:cubicBezTo>
                  <a:cubicBezTo>
                    <a:pt x="2341516" y="1072997"/>
                    <a:pt x="2342181" y="1066617"/>
                    <a:pt x="2344615" y="1060938"/>
                  </a:cubicBezTo>
                  <a:cubicBezTo>
                    <a:pt x="2348057" y="1052907"/>
                    <a:pt x="2353093" y="1045605"/>
                    <a:pt x="2356338" y="1037492"/>
                  </a:cubicBezTo>
                  <a:cubicBezTo>
                    <a:pt x="2360927" y="1026019"/>
                    <a:pt x="2362535" y="1013376"/>
                    <a:pt x="2368061" y="1002323"/>
                  </a:cubicBezTo>
                  <a:lnTo>
                    <a:pt x="2391507" y="955430"/>
                  </a:lnTo>
                  <a:cubicBezTo>
                    <a:pt x="2395415" y="947615"/>
                    <a:pt x="2400467" y="940273"/>
                    <a:pt x="2403230" y="931984"/>
                  </a:cubicBezTo>
                  <a:cubicBezTo>
                    <a:pt x="2411320" y="907717"/>
                    <a:pt x="2405665" y="919541"/>
                    <a:pt x="2420815" y="896815"/>
                  </a:cubicBezTo>
                  <a:lnTo>
                    <a:pt x="2438400" y="844061"/>
                  </a:lnTo>
                  <a:cubicBezTo>
                    <a:pt x="2440354" y="838200"/>
                    <a:pt x="2442763" y="832471"/>
                    <a:pt x="2444261" y="826477"/>
                  </a:cubicBezTo>
                  <a:cubicBezTo>
                    <a:pt x="2445824" y="820223"/>
                    <a:pt x="2460979" y="754507"/>
                    <a:pt x="2467707" y="744415"/>
                  </a:cubicBezTo>
                  <a:lnTo>
                    <a:pt x="2479430" y="726830"/>
                  </a:lnTo>
                  <a:cubicBezTo>
                    <a:pt x="2493569" y="670273"/>
                    <a:pt x="2487993" y="695737"/>
                    <a:pt x="2497015" y="650630"/>
                  </a:cubicBezTo>
                  <a:cubicBezTo>
                    <a:pt x="2498969" y="629138"/>
                    <a:pt x="2500199" y="607567"/>
                    <a:pt x="2502876" y="586153"/>
                  </a:cubicBezTo>
                  <a:cubicBezTo>
                    <a:pt x="2504112" y="576267"/>
                    <a:pt x="2506577" y="566571"/>
                    <a:pt x="2508738" y="556846"/>
                  </a:cubicBezTo>
                  <a:cubicBezTo>
                    <a:pt x="2513860" y="533798"/>
                    <a:pt x="2516924" y="528855"/>
                    <a:pt x="2520461" y="504092"/>
                  </a:cubicBezTo>
                  <a:cubicBezTo>
                    <a:pt x="2522963" y="486577"/>
                    <a:pt x="2522853" y="468687"/>
                    <a:pt x="2526323" y="451338"/>
                  </a:cubicBezTo>
                  <a:cubicBezTo>
                    <a:pt x="2528746" y="439221"/>
                    <a:pt x="2538046" y="416169"/>
                    <a:pt x="2538046" y="416169"/>
                  </a:cubicBezTo>
                  <a:cubicBezTo>
                    <a:pt x="2540298" y="402656"/>
                    <a:pt x="2542553" y="377847"/>
                    <a:pt x="2549769" y="363415"/>
                  </a:cubicBezTo>
                  <a:cubicBezTo>
                    <a:pt x="2552920" y="357114"/>
                    <a:pt x="2557584" y="351692"/>
                    <a:pt x="2561492" y="345830"/>
                  </a:cubicBezTo>
                  <a:lnTo>
                    <a:pt x="2573215" y="310661"/>
                  </a:lnTo>
                  <a:cubicBezTo>
                    <a:pt x="2575169" y="304800"/>
                    <a:pt x="2576313" y="298603"/>
                    <a:pt x="2579076" y="293077"/>
                  </a:cubicBezTo>
                  <a:lnTo>
                    <a:pt x="2590800" y="269630"/>
                  </a:lnTo>
                  <a:cubicBezTo>
                    <a:pt x="2605842" y="209458"/>
                    <a:pt x="2585399" y="284030"/>
                    <a:pt x="2608384" y="222738"/>
                  </a:cubicBezTo>
                  <a:cubicBezTo>
                    <a:pt x="2611213" y="215195"/>
                    <a:pt x="2611148" y="206728"/>
                    <a:pt x="2614246" y="199292"/>
                  </a:cubicBezTo>
                  <a:cubicBezTo>
                    <a:pt x="2620967" y="183161"/>
                    <a:pt x="2632166" y="168979"/>
                    <a:pt x="2637692" y="152400"/>
                  </a:cubicBezTo>
                  <a:lnTo>
                    <a:pt x="2655276" y="99646"/>
                  </a:lnTo>
                  <a:cubicBezTo>
                    <a:pt x="2657230" y="93784"/>
                    <a:pt x="2657711" y="87202"/>
                    <a:pt x="2661138" y="82061"/>
                  </a:cubicBezTo>
                  <a:cubicBezTo>
                    <a:pt x="2665046" y="76200"/>
                    <a:pt x="2669711" y="70778"/>
                    <a:pt x="2672861" y="64477"/>
                  </a:cubicBezTo>
                  <a:cubicBezTo>
                    <a:pt x="2675624" y="58951"/>
                    <a:pt x="2674863" y="51717"/>
                    <a:pt x="2678723" y="46892"/>
                  </a:cubicBezTo>
                  <a:cubicBezTo>
                    <a:pt x="2688842" y="34242"/>
                    <a:pt x="2705674" y="32827"/>
                    <a:pt x="2719753" y="29307"/>
                  </a:cubicBezTo>
                  <a:cubicBezTo>
                    <a:pt x="2747619" y="10730"/>
                    <a:pt x="2730656" y="19811"/>
                    <a:pt x="2772507" y="5861"/>
                  </a:cubicBezTo>
                  <a:lnTo>
                    <a:pt x="2790092" y="0"/>
                  </a:lnTo>
                  <a:cubicBezTo>
                    <a:pt x="2811584" y="1954"/>
                    <a:pt x="2833316" y="2111"/>
                    <a:pt x="2854569" y="5861"/>
                  </a:cubicBezTo>
                  <a:cubicBezTo>
                    <a:pt x="2866738" y="8008"/>
                    <a:pt x="2889738" y="17584"/>
                    <a:pt x="2889738" y="17584"/>
                  </a:cubicBezTo>
                  <a:cubicBezTo>
                    <a:pt x="2893646" y="23446"/>
                    <a:pt x="2896159" y="30530"/>
                    <a:pt x="2901461" y="35169"/>
                  </a:cubicBezTo>
                  <a:cubicBezTo>
                    <a:pt x="2901465" y="35172"/>
                    <a:pt x="2945421" y="64475"/>
                    <a:pt x="2954215" y="70338"/>
                  </a:cubicBezTo>
                  <a:lnTo>
                    <a:pt x="2971800" y="82061"/>
                  </a:lnTo>
                  <a:lnTo>
                    <a:pt x="2989384" y="93784"/>
                  </a:lnTo>
                  <a:cubicBezTo>
                    <a:pt x="3004119" y="137985"/>
                    <a:pt x="2982529" y="85215"/>
                    <a:pt x="3012830" y="123092"/>
                  </a:cubicBezTo>
                  <a:cubicBezTo>
                    <a:pt x="3016690" y="127917"/>
                    <a:pt x="3015265" y="135536"/>
                    <a:pt x="3018692" y="140677"/>
                  </a:cubicBezTo>
                  <a:cubicBezTo>
                    <a:pt x="3023290" y="147574"/>
                    <a:pt x="3030415" y="152400"/>
                    <a:pt x="3036276" y="158261"/>
                  </a:cubicBezTo>
                  <a:cubicBezTo>
                    <a:pt x="3051011" y="202462"/>
                    <a:pt x="3029421" y="149692"/>
                    <a:pt x="3059723" y="187569"/>
                  </a:cubicBezTo>
                  <a:cubicBezTo>
                    <a:pt x="3063583" y="192393"/>
                    <a:pt x="3062405" y="199855"/>
                    <a:pt x="3065584" y="205153"/>
                  </a:cubicBezTo>
                  <a:cubicBezTo>
                    <a:pt x="3086415" y="239873"/>
                    <a:pt x="3076419" y="179053"/>
                    <a:pt x="3100753" y="252046"/>
                  </a:cubicBezTo>
                  <a:cubicBezTo>
                    <a:pt x="3122136" y="316188"/>
                    <a:pt x="3088031" y="219023"/>
                    <a:pt x="3118338" y="287215"/>
                  </a:cubicBezTo>
                  <a:cubicBezTo>
                    <a:pt x="3123357" y="298507"/>
                    <a:pt x="3123207" y="312102"/>
                    <a:pt x="3130061" y="322384"/>
                  </a:cubicBezTo>
                  <a:cubicBezTo>
                    <a:pt x="3133969" y="328246"/>
                    <a:pt x="3138923" y="333531"/>
                    <a:pt x="3141784" y="339969"/>
                  </a:cubicBezTo>
                  <a:cubicBezTo>
                    <a:pt x="3169686" y="402748"/>
                    <a:pt x="3138699" y="352926"/>
                    <a:pt x="3165230" y="392723"/>
                  </a:cubicBezTo>
                  <a:cubicBezTo>
                    <a:pt x="3167184" y="400538"/>
                    <a:pt x="3168263" y="408626"/>
                    <a:pt x="3171092" y="416169"/>
                  </a:cubicBezTo>
                  <a:cubicBezTo>
                    <a:pt x="3174160" y="424350"/>
                    <a:pt x="3179570" y="431502"/>
                    <a:pt x="3182815" y="439615"/>
                  </a:cubicBezTo>
                  <a:cubicBezTo>
                    <a:pt x="3187404" y="451088"/>
                    <a:pt x="3190630" y="463061"/>
                    <a:pt x="3194538" y="474784"/>
                  </a:cubicBezTo>
                  <a:cubicBezTo>
                    <a:pt x="3196492" y="480646"/>
                    <a:pt x="3198901" y="486375"/>
                    <a:pt x="3200400" y="492369"/>
                  </a:cubicBezTo>
                  <a:lnTo>
                    <a:pt x="3212123" y="539261"/>
                  </a:lnTo>
                  <a:cubicBezTo>
                    <a:pt x="3214077" y="547076"/>
                    <a:pt x="3215437" y="555065"/>
                    <a:pt x="3217984" y="562707"/>
                  </a:cubicBezTo>
                  <a:lnTo>
                    <a:pt x="3229707" y="597877"/>
                  </a:lnTo>
                  <a:lnTo>
                    <a:pt x="3235569" y="615461"/>
                  </a:lnTo>
                  <a:cubicBezTo>
                    <a:pt x="3237523" y="621323"/>
                    <a:pt x="3238003" y="627905"/>
                    <a:pt x="3241430" y="633046"/>
                  </a:cubicBezTo>
                  <a:cubicBezTo>
                    <a:pt x="3275022" y="683433"/>
                    <a:pt x="3234750" y="619685"/>
                    <a:pt x="3259015" y="668215"/>
                  </a:cubicBezTo>
                  <a:cubicBezTo>
                    <a:pt x="3262166" y="674516"/>
                    <a:pt x="3267587" y="679499"/>
                    <a:pt x="3270738" y="685800"/>
                  </a:cubicBezTo>
                  <a:cubicBezTo>
                    <a:pt x="3273501" y="691326"/>
                    <a:pt x="3273599" y="697983"/>
                    <a:pt x="3276600" y="703384"/>
                  </a:cubicBezTo>
                  <a:cubicBezTo>
                    <a:pt x="3283443" y="715700"/>
                    <a:pt x="3300046" y="738553"/>
                    <a:pt x="3300046" y="738553"/>
                  </a:cubicBezTo>
                  <a:cubicBezTo>
                    <a:pt x="3321416" y="802671"/>
                    <a:pt x="3287336" y="705562"/>
                    <a:pt x="3317630" y="773723"/>
                  </a:cubicBezTo>
                  <a:cubicBezTo>
                    <a:pt x="3322649" y="785015"/>
                    <a:pt x="3325445" y="797169"/>
                    <a:pt x="3329353" y="808892"/>
                  </a:cubicBezTo>
                  <a:lnTo>
                    <a:pt x="3341076" y="844061"/>
                  </a:lnTo>
                  <a:cubicBezTo>
                    <a:pt x="3341076" y="844062"/>
                    <a:pt x="3352799" y="879229"/>
                    <a:pt x="3352800" y="879230"/>
                  </a:cubicBezTo>
                  <a:lnTo>
                    <a:pt x="3364523" y="896815"/>
                  </a:lnTo>
                  <a:lnTo>
                    <a:pt x="3376246" y="931984"/>
                  </a:lnTo>
                  <a:cubicBezTo>
                    <a:pt x="3378200" y="937846"/>
                    <a:pt x="3378680" y="944428"/>
                    <a:pt x="3382107" y="949569"/>
                  </a:cubicBezTo>
                  <a:lnTo>
                    <a:pt x="3417276" y="1002323"/>
                  </a:lnTo>
                  <a:cubicBezTo>
                    <a:pt x="3421184" y="1008184"/>
                    <a:pt x="3424019" y="1014926"/>
                    <a:pt x="3429000" y="1019907"/>
                  </a:cubicBezTo>
                  <a:cubicBezTo>
                    <a:pt x="3434861" y="1025769"/>
                    <a:pt x="3441277" y="1031124"/>
                    <a:pt x="3446584" y="1037492"/>
                  </a:cubicBezTo>
                  <a:cubicBezTo>
                    <a:pt x="3454314" y="1046768"/>
                    <a:pt x="3466121" y="1068099"/>
                    <a:pt x="3470030" y="1078523"/>
                  </a:cubicBezTo>
                  <a:cubicBezTo>
                    <a:pt x="3472859" y="1086066"/>
                    <a:pt x="3471423" y="1095266"/>
                    <a:pt x="3475892" y="1101969"/>
                  </a:cubicBezTo>
                  <a:cubicBezTo>
                    <a:pt x="3479800" y="1107830"/>
                    <a:pt x="3487975" y="1109291"/>
                    <a:pt x="3493476" y="1113692"/>
                  </a:cubicBezTo>
                  <a:cubicBezTo>
                    <a:pt x="3535237" y="1147100"/>
                    <a:pt x="3468664" y="1101057"/>
                    <a:pt x="3522784" y="1137138"/>
                  </a:cubicBezTo>
                  <a:cubicBezTo>
                    <a:pt x="3530081" y="1148084"/>
                    <a:pt x="3540143" y="1165669"/>
                    <a:pt x="3552092" y="1172307"/>
                  </a:cubicBezTo>
                  <a:cubicBezTo>
                    <a:pt x="3562894" y="1178308"/>
                    <a:pt x="3587261" y="1184030"/>
                    <a:pt x="3587261" y="1184030"/>
                  </a:cubicBezTo>
                  <a:cubicBezTo>
                    <a:pt x="3593123" y="1187938"/>
                    <a:pt x="3598408" y="1192892"/>
                    <a:pt x="3604846" y="1195753"/>
                  </a:cubicBezTo>
                  <a:cubicBezTo>
                    <a:pt x="3616138" y="1200772"/>
                    <a:pt x="3628292" y="1203569"/>
                    <a:pt x="3640015" y="1207477"/>
                  </a:cubicBezTo>
                  <a:lnTo>
                    <a:pt x="3675184" y="1219200"/>
                  </a:lnTo>
                  <a:cubicBezTo>
                    <a:pt x="3675189" y="1219202"/>
                    <a:pt x="3710348" y="1230919"/>
                    <a:pt x="3710353" y="1230923"/>
                  </a:cubicBezTo>
                  <a:cubicBezTo>
                    <a:pt x="3716215" y="1234831"/>
                    <a:pt x="3721463" y="1239871"/>
                    <a:pt x="3727938" y="1242646"/>
                  </a:cubicBezTo>
                  <a:cubicBezTo>
                    <a:pt x="3736356" y="1246254"/>
                    <a:pt x="3774023" y="1252702"/>
                    <a:pt x="3780692" y="1254369"/>
                  </a:cubicBezTo>
                  <a:cubicBezTo>
                    <a:pt x="3786686" y="1255867"/>
                    <a:pt x="3792169" y="1259291"/>
                    <a:pt x="3798276" y="1260230"/>
                  </a:cubicBezTo>
                  <a:cubicBezTo>
                    <a:pt x="3817684" y="1263216"/>
                    <a:pt x="3837353" y="1264138"/>
                    <a:pt x="3856892" y="1266092"/>
                  </a:cubicBezTo>
                  <a:cubicBezTo>
                    <a:pt x="3905703" y="1278294"/>
                    <a:pt x="3854322" y="1266561"/>
                    <a:pt x="3933092" y="1277815"/>
                  </a:cubicBezTo>
                  <a:cubicBezTo>
                    <a:pt x="3942955" y="1279224"/>
                    <a:pt x="3952674" y="1281516"/>
                    <a:pt x="3962400" y="1283677"/>
                  </a:cubicBezTo>
                  <a:cubicBezTo>
                    <a:pt x="3970264" y="1285425"/>
                    <a:pt x="3977884" y="1288313"/>
                    <a:pt x="3985846" y="1289538"/>
                  </a:cubicBezTo>
                  <a:cubicBezTo>
                    <a:pt x="4003333" y="1292228"/>
                    <a:pt x="4021062" y="1293062"/>
                    <a:pt x="4038600" y="1295400"/>
                  </a:cubicBezTo>
                  <a:cubicBezTo>
                    <a:pt x="4050380" y="1296971"/>
                    <a:pt x="4062046" y="1299307"/>
                    <a:pt x="4073769" y="1301261"/>
                  </a:cubicBezTo>
                  <a:cubicBezTo>
                    <a:pt x="4109640" y="1313219"/>
                    <a:pt x="4076699" y="1303515"/>
                    <a:pt x="4138246" y="1312984"/>
                  </a:cubicBezTo>
                  <a:cubicBezTo>
                    <a:pt x="4148093" y="1314499"/>
                    <a:pt x="4157828" y="1316685"/>
                    <a:pt x="4167553" y="1318846"/>
                  </a:cubicBezTo>
                  <a:cubicBezTo>
                    <a:pt x="4175417" y="1320594"/>
                    <a:pt x="4183053" y="1323383"/>
                    <a:pt x="4191000" y="1324707"/>
                  </a:cubicBezTo>
                  <a:cubicBezTo>
                    <a:pt x="4206538" y="1327297"/>
                    <a:pt x="4222261" y="1328615"/>
                    <a:pt x="4237892" y="1330569"/>
                  </a:cubicBezTo>
                  <a:cubicBezTo>
                    <a:pt x="4286020" y="1346611"/>
                    <a:pt x="4209572" y="1322407"/>
                    <a:pt x="4302369" y="1342292"/>
                  </a:cubicBezTo>
                  <a:cubicBezTo>
                    <a:pt x="4314452" y="1344881"/>
                    <a:pt x="4325242" y="1352785"/>
                    <a:pt x="4337538" y="1354015"/>
                  </a:cubicBezTo>
                  <a:cubicBezTo>
                    <a:pt x="4357076" y="1355969"/>
                    <a:pt x="4376689" y="1357282"/>
                    <a:pt x="4396153" y="1359877"/>
                  </a:cubicBezTo>
                  <a:cubicBezTo>
                    <a:pt x="4504465" y="1374319"/>
                    <a:pt x="4358301" y="1357661"/>
                    <a:pt x="4448907" y="1371600"/>
                  </a:cubicBezTo>
                  <a:cubicBezTo>
                    <a:pt x="4466394" y="1374290"/>
                    <a:pt x="4484076" y="1375507"/>
                    <a:pt x="4501661" y="1377461"/>
                  </a:cubicBezTo>
                  <a:cubicBezTo>
                    <a:pt x="4541779" y="1387491"/>
                    <a:pt x="4511526" y="1380782"/>
                    <a:pt x="4566138" y="1389184"/>
                  </a:cubicBezTo>
                  <a:cubicBezTo>
                    <a:pt x="4577885" y="1390991"/>
                    <a:pt x="4589504" y="1393657"/>
                    <a:pt x="4601307" y="1395046"/>
                  </a:cubicBezTo>
                  <a:cubicBezTo>
                    <a:pt x="4663848" y="1402404"/>
                    <a:pt x="4718383" y="1403537"/>
                    <a:pt x="4783015" y="1406769"/>
                  </a:cubicBezTo>
                  <a:cubicBezTo>
                    <a:pt x="4788877" y="1408723"/>
                    <a:pt x="4794606" y="1411131"/>
                    <a:pt x="4800600" y="1412630"/>
                  </a:cubicBezTo>
                  <a:cubicBezTo>
                    <a:pt x="4833018" y="1420735"/>
                    <a:pt x="4834517" y="1417731"/>
                    <a:pt x="4870938" y="1424353"/>
                  </a:cubicBezTo>
                  <a:cubicBezTo>
                    <a:pt x="4878864" y="1425794"/>
                    <a:pt x="4886352" y="1429597"/>
                    <a:pt x="4894384" y="1430215"/>
                  </a:cubicBezTo>
                  <a:cubicBezTo>
                    <a:pt x="4911917" y="1431564"/>
                    <a:pt x="4929553" y="1430215"/>
                    <a:pt x="4947138" y="1430215"/>
                  </a:cubicBezTo>
                </a:path>
              </a:pathLst>
            </a:custGeom>
            <a:solidFill>
              <a:schemeClr val="bg1">
                <a:lumMod val="75000"/>
              </a:schemeClr>
            </a:solidFill>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grpSp>
      <p:grpSp>
        <p:nvGrpSpPr>
          <p:cNvPr id="17" name="Group 16"/>
          <p:cNvGrpSpPr/>
          <p:nvPr/>
        </p:nvGrpSpPr>
        <p:grpSpPr>
          <a:xfrm>
            <a:off x="17289083" y="12030439"/>
            <a:ext cx="10207728" cy="3093902"/>
            <a:chOff x="16698533" y="12906739"/>
            <a:chExt cx="10207728" cy="3093902"/>
          </a:xfrm>
        </p:grpSpPr>
        <p:grpSp>
          <p:nvGrpSpPr>
            <p:cNvPr id="16" name="Group 15"/>
            <p:cNvGrpSpPr/>
            <p:nvPr/>
          </p:nvGrpSpPr>
          <p:grpSpPr>
            <a:xfrm>
              <a:off x="16792518" y="12906739"/>
              <a:ext cx="10113743" cy="2880242"/>
              <a:chOff x="16697268" y="12906739"/>
              <a:chExt cx="10113743" cy="2880242"/>
            </a:xfrm>
          </p:grpSpPr>
          <p:sp>
            <p:nvSpPr>
              <p:cNvPr id="134" name="Text Box 218"/>
              <p:cNvSpPr txBox="1">
                <a:spLocks noChangeArrowheads="1"/>
              </p:cNvSpPr>
              <p:nvPr/>
            </p:nvSpPr>
            <p:spPr bwMode="auto">
              <a:xfrm>
                <a:off x="24829811" y="15103038"/>
                <a:ext cx="1981200" cy="52322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TIME</a:t>
                </a:r>
                <a:endParaRPr lang="en-US" sz="2800" dirty="0">
                  <a:latin typeface="Calibri" pitchFamily="34" charset="0"/>
                </a:endParaRPr>
              </a:p>
            </p:txBody>
          </p:sp>
          <p:grpSp>
            <p:nvGrpSpPr>
              <p:cNvPr id="145" name="Group 144"/>
              <p:cNvGrpSpPr/>
              <p:nvPr/>
            </p:nvGrpSpPr>
            <p:grpSpPr>
              <a:xfrm>
                <a:off x="18850692" y="12906739"/>
                <a:ext cx="3311087" cy="2880242"/>
                <a:chOff x="21509130" y="20114906"/>
                <a:chExt cx="3311087" cy="2880242"/>
              </a:xfrm>
            </p:grpSpPr>
            <p:sp>
              <p:nvSpPr>
                <p:cNvPr id="158" name="Text Box 213"/>
                <p:cNvSpPr txBox="1">
                  <a:spLocks noChangeArrowheads="1"/>
                </p:cNvSpPr>
                <p:nvPr/>
              </p:nvSpPr>
              <p:spPr bwMode="auto">
                <a:xfrm>
                  <a:off x="21509130" y="22461748"/>
                  <a:ext cx="2667000" cy="53340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endParaRPr lang="en-US" sz="2800" dirty="0">
                    <a:latin typeface="Calibri" pitchFamily="34" charset="0"/>
                  </a:endParaRPr>
                </a:p>
              </p:txBody>
            </p:sp>
            <p:grpSp>
              <p:nvGrpSpPr>
                <p:cNvPr id="159" name="Group 158"/>
                <p:cNvGrpSpPr/>
                <p:nvPr/>
              </p:nvGrpSpPr>
              <p:grpSpPr>
                <a:xfrm>
                  <a:off x="22204017" y="20114906"/>
                  <a:ext cx="2616200" cy="2325625"/>
                  <a:chOff x="21391217" y="18463906"/>
                  <a:chExt cx="2616200" cy="2325625"/>
                </a:xfrm>
              </p:grpSpPr>
              <p:sp>
                <p:nvSpPr>
                  <p:cNvPr id="161" name="Rectangle 160"/>
                  <p:cNvSpPr>
                    <a:spLocks noChangeArrowheads="1"/>
                  </p:cNvSpPr>
                  <p:nvPr/>
                </p:nvSpPr>
                <p:spPr bwMode="auto">
                  <a:xfrm>
                    <a:off x="21391217" y="19044019"/>
                    <a:ext cx="2616200" cy="1745512"/>
                  </a:xfrm>
                  <a:prstGeom prst="rect">
                    <a:avLst/>
                  </a:prstGeom>
                  <a:solidFill>
                    <a:schemeClr val="tx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endParaRPr lang="en-US">
                      <a:latin typeface="Calibri" pitchFamily="34" charset="0"/>
                    </a:endParaRPr>
                  </a:p>
                </p:txBody>
              </p:sp>
              <p:sp>
                <p:nvSpPr>
                  <p:cNvPr id="162" name="Text Box 207"/>
                  <p:cNvSpPr txBox="1">
                    <a:spLocks noChangeArrowheads="1"/>
                  </p:cNvSpPr>
                  <p:nvPr/>
                </p:nvSpPr>
                <p:spPr bwMode="auto">
                  <a:xfrm>
                    <a:off x="21521392" y="19685942"/>
                    <a:ext cx="2393950" cy="40011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000" b="1" dirty="0" smtClean="0">
                        <a:solidFill>
                          <a:schemeClr val="bg1"/>
                        </a:solidFill>
                        <a:latin typeface="Calibri" pitchFamily="34" charset="0"/>
                      </a:rPr>
                      <a:t>B1K3</a:t>
                    </a:r>
                    <a:endParaRPr lang="en-US" sz="2000" b="1" dirty="0">
                      <a:solidFill>
                        <a:schemeClr val="bg1"/>
                      </a:solidFill>
                      <a:latin typeface="Calibri" pitchFamily="34" charset="0"/>
                    </a:endParaRPr>
                  </a:p>
                </p:txBody>
              </p:sp>
              <p:sp>
                <p:nvSpPr>
                  <p:cNvPr id="163" name="Text Box 213"/>
                  <p:cNvSpPr txBox="1">
                    <a:spLocks noChangeArrowheads="1"/>
                  </p:cNvSpPr>
                  <p:nvPr/>
                </p:nvSpPr>
                <p:spPr bwMode="auto">
                  <a:xfrm>
                    <a:off x="21413223" y="18463906"/>
                    <a:ext cx="2438400" cy="52322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Target</a:t>
                    </a:r>
                  </a:p>
                </p:txBody>
              </p:sp>
            </p:grpSp>
          </p:grpSp>
          <p:grpSp>
            <p:nvGrpSpPr>
              <p:cNvPr id="146" name="Group 145"/>
              <p:cNvGrpSpPr/>
              <p:nvPr/>
            </p:nvGrpSpPr>
            <p:grpSpPr>
              <a:xfrm>
                <a:off x="16697268" y="12985701"/>
                <a:ext cx="2438400" cy="2246753"/>
                <a:chOff x="19539856" y="19823160"/>
                <a:chExt cx="2438400" cy="2246753"/>
              </a:xfrm>
            </p:grpSpPr>
            <p:sp>
              <p:nvSpPr>
                <p:cNvPr id="155" name="Text Box 213"/>
                <p:cNvSpPr txBox="1">
                  <a:spLocks noChangeArrowheads="1"/>
                </p:cNvSpPr>
                <p:nvPr/>
              </p:nvSpPr>
              <p:spPr bwMode="auto">
                <a:xfrm>
                  <a:off x="19628544" y="19823160"/>
                  <a:ext cx="2260104" cy="954107"/>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Fixation</a:t>
                  </a:r>
                </a:p>
                <a:p>
                  <a:pPr algn="ctr" defTabSz="4859338">
                    <a:spcBef>
                      <a:spcPts val="0"/>
                    </a:spcBef>
                  </a:pPr>
                  <a:endParaRPr lang="en-US" sz="2800" dirty="0">
                    <a:latin typeface="Calibri" pitchFamily="34" charset="0"/>
                  </a:endParaRPr>
                </a:p>
              </p:txBody>
            </p:sp>
            <p:sp>
              <p:nvSpPr>
                <p:cNvPr id="156" name="Rectangle 155"/>
                <p:cNvSpPr>
                  <a:spLocks noChangeArrowheads="1"/>
                </p:cNvSpPr>
                <p:nvPr/>
              </p:nvSpPr>
              <p:spPr bwMode="auto">
                <a:xfrm>
                  <a:off x="19539856" y="20324401"/>
                  <a:ext cx="2438400" cy="1745512"/>
                </a:xfrm>
                <a:prstGeom prst="rect">
                  <a:avLst/>
                </a:prstGeom>
                <a:solidFill>
                  <a:schemeClr val="tx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endParaRPr lang="en-US" dirty="0">
                    <a:latin typeface="Calibri" pitchFamily="34" charset="0"/>
                  </a:endParaRPr>
                </a:p>
              </p:txBody>
            </p:sp>
          </p:grpSp>
          <p:grpSp>
            <p:nvGrpSpPr>
              <p:cNvPr id="148" name="Group 147"/>
              <p:cNvGrpSpPr/>
              <p:nvPr/>
            </p:nvGrpSpPr>
            <p:grpSpPr>
              <a:xfrm>
                <a:off x="22545618" y="12931195"/>
                <a:ext cx="2438400" cy="2330599"/>
                <a:chOff x="25280256" y="20708234"/>
                <a:chExt cx="2438400" cy="2330599"/>
              </a:xfrm>
            </p:grpSpPr>
            <p:sp>
              <p:nvSpPr>
                <p:cNvPr id="151" name="Rectangle 150"/>
                <p:cNvSpPr>
                  <a:spLocks noChangeArrowheads="1"/>
                </p:cNvSpPr>
                <p:nvPr/>
              </p:nvSpPr>
              <p:spPr bwMode="auto">
                <a:xfrm>
                  <a:off x="25280256" y="21213401"/>
                  <a:ext cx="2438400" cy="1825432"/>
                </a:xfrm>
                <a:prstGeom prst="rect">
                  <a:avLst/>
                </a:prstGeom>
                <a:solidFill>
                  <a:schemeClr val="tx1"/>
                </a:solidFill>
                <a:ln w="9525">
                  <a:solidFill>
                    <a:schemeClr val="bg1"/>
                  </a:solidFill>
                  <a:miter lim="800000"/>
                  <a:headEnd/>
                  <a:tailEnd/>
                </a:ln>
                <a:effectLst/>
              </p:spPr>
              <p:txBody>
                <a:bodyPr wrap="none" anchor="ct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endParaRPr lang="en-US" dirty="0">
                    <a:latin typeface="Calibri" pitchFamily="34" charset="0"/>
                  </a:endParaRPr>
                </a:p>
              </p:txBody>
            </p:sp>
            <p:sp>
              <p:nvSpPr>
                <p:cNvPr id="152" name="TextBox 151"/>
                <p:cNvSpPr txBox="1"/>
                <p:nvPr/>
              </p:nvSpPr>
              <p:spPr>
                <a:xfrm>
                  <a:off x="25609550" y="20708234"/>
                  <a:ext cx="2109106" cy="523220"/>
                </a:xfrm>
                <a:prstGeom prst="rect">
                  <a:avLst/>
                </a:prstGeom>
                <a:noFill/>
              </p:spPr>
              <p:txBody>
                <a:bodyPr wrap="square" rtlCol="0">
                  <a:spAutoFit/>
                </a:bodyPr>
                <a:lstStyle/>
                <a:p>
                  <a:r>
                    <a:rPr lang="en-US" sz="2800" dirty="0" smtClean="0">
                      <a:latin typeface="Calibri" pitchFamily="34" charset="0"/>
                    </a:rPr>
                    <a:t>Feedback</a:t>
                  </a:r>
                  <a:endParaRPr lang="en-US" sz="2800" dirty="0">
                    <a:latin typeface="Calibri" pitchFamily="34" charset="0"/>
                  </a:endParaRPr>
                </a:p>
              </p:txBody>
            </p:sp>
          </p:grpSp>
          <p:sp>
            <p:nvSpPr>
              <p:cNvPr id="112" name="Text Box 206"/>
              <p:cNvSpPr txBox="1">
                <a:spLocks noChangeArrowheads="1"/>
              </p:cNvSpPr>
              <p:nvPr/>
            </p:nvSpPr>
            <p:spPr bwMode="auto">
              <a:xfrm>
                <a:off x="17359608" y="13955827"/>
                <a:ext cx="990600" cy="769441"/>
              </a:xfrm>
              <a:prstGeom prst="rect">
                <a:avLst/>
              </a:prstGeom>
              <a:noFill/>
              <a:ln w="9525">
                <a:noFill/>
                <a:miter lim="800000"/>
                <a:headEnd/>
                <a:tailEnd/>
              </a:ln>
              <a:effectLst/>
            </p:spPr>
            <p:txBody>
              <a:bodyPr>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defTabSz="4859338">
                  <a:spcBef>
                    <a:spcPct val="50000"/>
                  </a:spcBef>
                </a:pPr>
                <a:r>
                  <a:rPr lang="en-US" sz="4400" b="1" dirty="0">
                    <a:latin typeface="Calibri" pitchFamily="34" charset="0"/>
                  </a:rPr>
                  <a:t>  </a:t>
                </a:r>
                <a:r>
                  <a:rPr lang="en-US" sz="4400" b="1" dirty="0">
                    <a:solidFill>
                      <a:schemeClr val="bg1"/>
                    </a:solidFill>
                    <a:latin typeface="Calibri" pitchFamily="34" charset="0"/>
                  </a:rPr>
                  <a:t>+</a:t>
                </a:r>
              </a:p>
            </p:txBody>
          </p:sp>
          <p:cxnSp>
            <p:nvCxnSpPr>
              <p:cNvPr id="118" name="Straight Arrow Connector 117"/>
              <p:cNvCxnSpPr/>
              <p:nvPr/>
            </p:nvCxnSpPr>
            <p:spPr bwMode="auto">
              <a:xfrm flipV="1">
                <a:off x="16716047" y="15430500"/>
                <a:ext cx="8391853" cy="85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87" name="TextBox 86"/>
            <p:cNvSpPr txBox="1"/>
            <p:nvPr/>
          </p:nvSpPr>
          <p:spPr>
            <a:xfrm>
              <a:off x="16698533" y="15477421"/>
              <a:ext cx="2713418" cy="523220"/>
            </a:xfrm>
            <a:prstGeom prst="rect">
              <a:avLst/>
            </a:prstGeom>
            <a:noFill/>
          </p:spPr>
          <p:txBody>
            <a:bodyPr wrap="square" rtlCol="0">
              <a:spAutoFit/>
            </a:bodyPr>
            <a:lstStyle/>
            <a:p>
              <a:pPr algn="ctr"/>
              <a:r>
                <a:rPr lang="en-US" sz="2800" dirty="0" smtClean="0">
                  <a:latin typeface="Calibri" pitchFamily="34" charset="0"/>
                </a:rPr>
                <a:t>1,200 </a:t>
              </a:r>
              <a:r>
                <a:rPr lang="en-US" sz="2800" dirty="0" err="1" smtClean="0">
                  <a:latin typeface="Calibri" pitchFamily="34" charset="0"/>
                </a:rPr>
                <a:t>ms</a:t>
              </a:r>
              <a:endParaRPr lang="en-US" sz="2800" dirty="0">
                <a:latin typeface="Calibri" pitchFamily="34" charset="0"/>
              </a:endParaRPr>
            </a:p>
          </p:txBody>
        </p:sp>
        <p:sp>
          <p:nvSpPr>
            <p:cNvPr id="88" name="TextBox 87"/>
            <p:cNvSpPr txBox="1"/>
            <p:nvPr/>
          </p:nvSpPr>
          <p:spPr>
            <a:xfrm>
              <a:off x="19651283" y="15477421"/>
              <a:ext cx="2713418" cy="523220"/>
            </a:xfrm>
            <a:prstGeom prst="rect">
              <a:avLst/>
            </a:prstGeom>
            <a:noFill/>
          </p:spPr>
          <p:txBody>
            <a:bodyPr wrap="square" rtlCol="0">
              <a:spAutoFit/>
            </a:bodyPr>
            <a:lstStyle/>
            <a:p>
              <a:pPr algn="ctr"/>
              <a:r>
                <a:rPr lang="en-US" sz="2800" dirty="0" smtClean="0">
                  <a:latin typeface="Calibri" pitchFamily="34" charset="0"/>
                </a:rPr>
                <a:t>Until response</a:t>
              </a:r>
              <a:endParaRPr lang="en-US" sz="2800" dirty="0">
                <a:latin typeface="Calibri" pitchFamily="34" charset="0"/>
              </a:endParaRPr>
            </a:p>
          </p:txBody>
        </p:sp>
        <p:sp>
          <p:nvSpPr>
            <p:cNvPr id="89" name="TextBox 88"/>
            <p:cNvSpPr txBox="1"/>
            <p:nvPr/>
          </p:nvSpPr>
          <p:spPr>
            <a:xfrm>
              <a:off x="22508783" y="15458371"/>
              <a:ext cx="2713418" cy="523220"/>
            </a:xfrm>
            <a:prstGeom prst="rect">
              <a:avLst/>
            </a:prstGeom>
            <a:noFill/>
          </p:spPr>
          <p:txBody>
            <a:bodyPr wrap="square" rtlCol="0">
              <a:spAutoFit/>
            </a:bodyPr>
            <a:lstStyle/>
            <a:p>
              <a:pPr algn="ctr"/>
              <a:r>
                <a:rPr lang="en-US" sz="2800" dirty="0" smtClean="0">
                  <a:latin typeface="Calibri" pitchFamily="34" charset="0"/>
                </a:rPr>
                <a:t>100 </a:t>
              </a:r>
              <a:r>
                <a:rPr lang="en-US" sz="2800" dirty="0" err="1" smtClean="0">
                  <a:latin typeface="Calibri" pitchFamily="34" charset="0"/>
                </a:rPr>
                <a:t>ms</a:t>
              </a:r>
              <a:endParaRPr lang="en-US" sz="2800" dirty="0">
                <a:latin typeface="Calibri" pitchFamily="34" charset="0"/>
              </a:endParaRPr>
            </a:p>
          </p:txBody>
        </p:sp>
      </p:grpSp>
      <p:grpSp>
        <p:nvGrpSpPr>
          <p:cNvPr id="25" name="Group 24"/>
          <p:cNvGrpSpPr/>
          <p:nvPr/>
        </p:nvGrpSpPr>
        <p:grpSpPr>
          <a:xfrm>
            <a:off x="15032488" y="24377651"/>
            <a:ext cx="13486563" cy="4364126"/>
            <a:chOff x="14968988" y="27813001"/>
            <a:chExt cx="13486563" cy="4364126"/>
          </a:xfrm>
        </p:grpSpPr>
        <p:grpSp>
          <p:nvGrpSpPr>
            <p:cNvPr id="24" name="Group 23"/>
            <p:cNvGrpSpPr/>
            <p:nvPr/>
          </p:nvGrpSpPr>
          <p:grpSpPr>
            <a:xfrm>
              <a:off x="14968988" y="27813001"/>
              <a:ext cx="13486563" cy="4364126"/>
              <a:chOff x="14930888" y="20878801"/>
              <a:chExt cx="13486563" cy="4364126"/>
            </a:xfrm>
          </p:grpSpPr>
          <p:pic>
            <p:nvPicPr>
              <p:cNvPr id="19" name="Picture 3"/>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316700" y="20878801"/>
                <a:ext cx="5219700" cy="6130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 name="Picture 5"/>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4930888" y="21643065"/>
                <a:ext cx="6786086" cy="3599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1981667" y="21636039"/>
                <a:ext cx="6435784" cy="3580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7" name="TextBox 96"/>
              <p:cNvSpPr txBox="1"/>
              <p:nvPr/>
            </p:nvSpPr>
            <p:spPr>
              <a:xfrm>
                <a:off x="16624513" y="21612891"/>
                <a:ext cx="1688888" cy="646331"/>
              </a:xfrm>
              <a:prstGeom prst="rect">
                <a:avLst/>
              </a:prstGeom>
              <a:noFill/>
            </p:spPr>
            <p:txBody>
              <a:bodyPr wrap="square" rtlCol="0">
                <a:spAutoFit/>
              </a:bodyPr>
              <a:lstStyle/>
              <a:p>
                <a:pPr algn="ctr"/>
                <a:r>
                  <a:rPr lang="en-US" sz="3600" dirty="0" smtClean="0">
                    <a:latin typeface="Calibri" pitchFamily="34" charset="0"/>
                  </a:rPr>
                  <a:t>29 </a:t>
                </a:r>
                <a:r>
                  <a:rPr lang="en-US" sz="3600" dirty="0" err="1" smtClean="0">
                    <a:latin typeface="Calibri" pitchFamily="34" charset="0"/>
                  </a:rPr>
                  <a:t>ms</a:t>
                </a:r>
                <a:endParaRPr lang="en-US" sz="3600" dirty="0">
                  <a:latin typeface="Calibri" pitchFamily="34" charset="0"/>
                </a:endParaRPr>
              </a:p>
            </p:txBody>
          </p:sp>
          <p:sp>
            <p:nvSpPr>
              <p:cNvPr id="98" name="TextBox 97"/>
              <p:cNvSpPr txBox="1"/>
              <p:nvPr/>
            </p:nvSpPr>
            <p:spPr>
              <a:xfrm>
                <a:off x="19266113" y="21612891"/>
                <a:ext cx="1688888" cy="646331"/>
              </a:xfrm>
              <a:prstGeom prst="rect">
                <a:avLst/>
              </a:prstGeom>
              <a:noFill/>
            </p:spPr>
            <p:txBody>
              <a:bodyPr wrap="square" rtlCol="0">
                <a:spAutoFit/>
              </a:bodyPr>
              <a:lstStyle/>
              <a:p>
                <a:pPr algn="ctr"/>
                <a:r>
                  <a:rPr lang="en-US" sz="3600" dirty="0" smtClean="0">
                    <a:latin typeface="Calibri" pitchFamily="34" charset="0"/>
                  </a:rPr>
                  <a:t>58 </a:t>
                </a:r>
                <a:r>
                  <a:rPr lang="en-US" sz="3600" dirty="0" err="1" smtClean="0">
                    <a:latin typeface="Calibri" pitchFamily="34" charset="0"/>
                  </a:rPr>
                  <a:t>ms</a:t>
                </a:r>
                <a:endParaRPr lang="en-US" sz="3600" dirty="0">
                  <a:latin typeface="Calibri" pitchFamily="34" charset="0"/>
                </a:endParaRPr>
              </a:p>
            </p:txBody>
          </p:sp>
          <p:sp>
            <p:nvSpPr>
              <p:cNvPr id="105" name="TextBox 104"/>
              <p:cNvSpPr txBox="1"/>
              <p:nvPr/>
            </p:nvSpPr>
            <p:spPr>
              <a:xfrm>
                <a:off x="23634913" y="21739891"/>
                <a:ext cx="1688888" cy="646331"/>
              </a:xfrm>
              <a:prstGeom prst="rect">
                <a:avLst/>
              </a:prstGeom>
              <a:noFill/>
            </p:spPr>
            <p:txBody>
              <a:bodyPr wrap="square" rtlCol="0">
                <a:spAutoFit/>
              </a:bodyPr>
              <a:lstStyle/>
              <a:p>
                <a:pPr algn="ctr"/>
                <a:r>
                  <a:rPr lang="en-US" sz="3600" dirty="0" smtClean="0">
                    <a:latin typeface="Calibri" pitchFamily="34" charset="0"/>
                  </a:rPr>
                  <a:t>-0.047</a:t>
                </a:r>
                <a:endParaRPr lang="en-US" sz="3600" dirty="0">
                  <a:latin typeface="Calibri" pitchFamily="34" charset="0"/>
                </a:endParaRPr>
              </a:p>
            </p:txBody>
          </p:sp>
        </p:grpSp>
        <p:sp>
          <p:nvSpPr>
            <p:cNvPr id="106" name="TextBox 105"/>
            <p:cNvSpPr txBox="1"/>
            <p:nvPr/>
          </p:nvSpPr>
          <p:spPr>
            <a:xfrm>
              <a:off x="26086013" y="28635991"/>
              <a:ext cx="1688888" cy="646331"/>
            </a:xfrm>
            <a:prstGeom prst="rect">
              <a:avLst/>
            </a:prstGeom>
            <a:noFill/>
          </p:spPr>
          <p:txBody>
            <a:bodyPr wrap="square" rtlCol="0">
              <a:spAutoFit/>
            </a:bodyPr>
            <a:lstStyle/>
            <a:p>
              <a:pPr algn="ctr"/>
              <a:r>
                <a:rPr lang="en-US" sz="3600" dirty="0" smtClean="0">
                  <a:latin typeface="Calibri" pitchFamily="34" charset="0"/>
                </a:rPr>
                <a:t>-0.041</a:t>
              </a:r>
              <a:endParaRPr lang="en-US" sz="3600" dirty="0">
                <a:latin typeface="Calibri" pitchFamily="34" charset="0"/>
              </a:endParaRPr>
            </a:p>
          </p:txBody>
        </p:sp>
      </p:grpSp>
      <p:sp>
        <p:nvSpPr>
          <p:cNvPr id="22" name="TextBox 21"/>
          <p:cNvSpPr txBox="1"/>
          <p:nvPr/>
        </p:nvSpPr>
        <p:spPr>
          <a:xfrm>
            <a:off x="1193800" y="5626100"/>
            <a:ext cx="13055600" cy="2862322"/>
          </a:xfrm>
          <a:prstGeom prst="rect">
            <a:avLst/>
          </a:prstGeom>
          <a:noFill/>
        </p:spPr>
        <p:txBody>
          <a:bodyPr wrap="square" rtlCol="0">
            <a:spAutoFit/>
          </a:bodyPr>
          <a:lstStyle/>
          <a:p>
            <a:r>
              <a:rPr lang="en-US" sz="3600" b="1" dirty="0" smtClean="0">
                <a:latin typeface="Courier New" pitchFamily="49" charset="0"/>
                <a:cs typeface="Courier New" pitchFamily="49" charset="0"/>
              </a:rPr>
              <a:t>4M4ZING 7H1NG5! 1MPR3551V3 7H1NG5! 1N 7H3 B3G1NNING 17 WA5 H4RD BU7 N0W, 0N 7H15 LIN3 Y0UR M1ND 1S R34D1NG 4U70M471C4LLY W17H 0U7 3V3N 7H1IK1NG 4B0U7 17, B3 PR0UD! 0NLY C3R741N P30PL3 C4N R3AD 7H15.</a:t>
            </a:r>
            <a:endParaRPr lang="en-US" sz="3600" b="1" dirty="0">
              <a:latin typeface="Courier New" pitchFamily="49" charset="0"/>
              <a:cs typeface="Courier New" pitchFamily="49" charset="0"/>
            </a:endParaRPr>
          </a:p>
        </p:txBody>
      </p:sp>
      <p:grpSp>
        <p:nvGrpSpPr>
          <p:cNvPr id="27" name="Group 26"/>
          <p:cNvGrpSpPr/>
          <p:nvPr/>
        </p:nvGrpSpPr>
        <p:grpSpPr>
          <a:xfrm>
            <a:off x="29160587" y="4137026"/>
            <a:ext cx="13968613" cy="13418216"/>
            <a:chOff x="29122487" y="4060826"/>
            <a:chExt cx="13968613" cy="13418216"/>
          </a:xfrm>
        </p:grpSpPr>
        <p:sp>
          <p:nvSpPr>
            <p:cNvPr id="108" name="TextBox 107"/>
            <p:cNvSpPr txBox="1"/>
            <p:nvPr/>
          </p:nvSpPr>
          <p:spPr>
            <a:xfrm>
              <a:off x="29122487" y="6244405"/>
              <a:ext cx="3376246" cy="1077218"/>
            </a:xfrm>
            <a:prstGeom prst="rect">
              <a:avLst/>
            </a:prstGeom>
            <a:noFill/>
          </p:spPr>
          <p:txBody>
            <a:bodyPr wrap="square" rtlCol="0">
              <a:spAutoFit/>
            </a:bodyPr>
            <a:lstStyle/>
            <a:p>
              <a:pPr algn="ctr" defTabSz="4859338">
                <a:spcBef>
                  <a:spcPts val="0"/>
                </a:spcBef>
              </a:pPr>
              <a:r>
                <a:rPr lang="en-US" sz="3200" dirty="0" smtClean="0"/>
                <a:t>Frontal</a:t>
              </a:r>
            </a:p>
            <a:p>
              <a:pPr algn="ctr" defTabSz="4859338">
                <a:spcBef>
                  <a:spcPts val="0"/>
                </a:spcBef>
              </a:pPr>
              <a:r>
                <a:rPr lang="en-US" sz="3200" dirty="0" smtClean="0"/>
                <a:t>(F3, </a:t>
              </a:r>
              <a:r>
                <a:rPr lang="en-US" sz="3200" dirty="0" err="1" smtClean="0"/>
                <a:t>Fz</a:t>
              </a:r>
              <a:r>
                <a:rPr lang="en-US" sz="3200" dirty="0" smtClean="0"/>
                <a:t>, &amp; F4)</a:t>
              </a:r>
            </a:p>
          </p:txBody>
        </p:sp>
        <p:sp>
          <p:nvSpPr>
            <p:cNvPr id="114" name="TextBox 113"/>
            <p:cNvSpPr txBox="1"/>
            <p:nvPr/>
          </p:nvSpPr>
          <p:spPr>
            <a:xfrm>
              <a:off x="29122487" y="10397305"/>
              <a:ext cx="3376246" cy="1077218"/>
            </a:xfrm>
            <a:prstGeom prst="rect">
              <a:avLst/>
            </a:prstGeom>
            <a:noFill/>
          </p:spPr>
          <p:txBody>
            <a:bodyPr wrap="square" rtlCol="0">
              <a:spAutoFit/>
            </a:bodyPr>
            <a:lstStyle/>
            <a:p>
              <a:pPr algn="ctr" defTabSz="4859338">
                <a:spcBef>
                  <a:spcPts val="0"/>
                </a:spcBef>
              </a:pPr>
              <a:r>
                <a:rPr lang="en-US" sz="3200" dirty="0" smtClean="0"/>
                <a:t>Central</a:t>
              </a:r>
            </a:p>
            <a:p>
              <a:pPr algn="ctr" defTabSz="4859338">
                <a:spcBef>
                  <a:spcPts val="0"/>
                </a:spcBef>
              </a:pPr>
              <a:r>
                <a:rPr lang="en-US" sz="3200" dirty="0" smtClean="0"/>
                <a:t>(C3, </a:t>
              </a:r>
              <a:r>
                <a:rPr lang="en-US" sz="3200" dirty="0" err="1" smtClean="0"/>
                <a:t>Cz</a:t>
              </a:r>
              <a:r>
                <a:rPr lang="en-US" sz="3200" dirty="0" smtClean="0"/>
                <a:t>, &amp; C4)</a:t>
              </a:r>
            </a:p>
          </p:txBody>
        </p:sp>
        <p:sp>
          <p:nvSpPr>
            <p:cNvPr id="115" name="TextBox 114"/>
            <p:cNvSpPr txBox="1"/>
            <p:nvPr/>
          </p:nvSpPr>
          <p:spPr>
            <a:xfrm>
              <a:off x="29122487" y="14740705"/>
              <a:ext cx="3376246" cy="1077218"/>
            </a:xfrm>
            <a:prstGeom prst="rect">
              <a:avLst/>
            </a:prstGeom>
            <a:noFill/>
          </p:spPr>
          <p:txBody>
            <a:bodyPr wrap="square" rtlCol="0">
              <a:spAutoFit/>
            </a:bodyPr>
            <a:lstStyle/>
            <a:p>
              <a:pPr algn="ctr" defTabSz="4859338">
                <a:spcBef>
                  <a:spcPts val="0"/>
                </a:spcBef>
              </a:pPr>
              <a:r>
                <a:rPr lang="en-US" sz="3200" dirty="0" smtClean="0"/>
                <a:t>Parietal</a:t>
              </a:r>
            </a:p>
            <a:p>
              <a:pPr algn="ctr" defTabSz="4859338">
                <a:spcBef>
                  <a:spcPts val="0"/>
                </a:spcBef>
              </a:pPr>
              <a:r>
                <a:rPr lang="en-US" sz="3200" dirty="0" smtClean="0"/>
                <a:t>(P3, </a:t>
              </a:r>
              <a:r>
                <a:rPr lang="en-US" sz="3200" dirty="0" err="1" smtClean="0"/>
                <a:t>Pz</a:t>
              </a:r>
              <a:r>
                <a:rPr lang="en-US" sz="3200" dirty="0" smtClean="0"/>
                <a:t>, &amp; P4)</a:t>
              </a:r>
            </a:p>
          </p:txBody>
        </p:sp>
        <p:pic>
          <p:nvPicPr>
            <p:cNvPr id="1032" name="Picture 8"/>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32615188" y="4060826"/>
              <a:ext cx="9945962" cy="504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32615188" y="8166101"/>
              <a:ext cx="9945962" cy="504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2615188" y="12433301"/>
              <a:ext cx="9945962" cy="504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41714738" y="4162425"/>
              <a:ext cx="1376362" cy="11174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6" name="Rectangle 25"/>
            <p:cNvSpPr/>
            <p:nvPr/>
          </p:nvSpPr>
          <p:spPr bwMode="auto">
            <a:xfrm>
              <a:off x="36957000" y="4965700"/>
              <a:ext cx="1200150" cy="3168650"/>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sp>
          <p:nvSpPr>
            <p:cNvPr id="117" name="Rectangle 116"/>
            <p:cNvSpPr/>
            <p:nvPr/>
          </p:nvSpPr>
          <p:spPr bwMode="auto">
            <a:xfrm>
              <a:off x="36957000" y="13360400"/>
              <a:ext cx="1200150" cy="3168650"/>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sp>
          <p:nvSpPr>
            <p:cNvPr id="119" name="Rectangle 118"/>
            <p:cNvSpPr/>
            <p:nvPr/>
          </p:nvSpPr>
          <p:spPr bwMode="auto">
            <a:xfrm>
              <a:off x="36944300" y="9029700"/>
              <a:ext cx="1200150" cy="3168650"/>
            </a:xfrm>
            <a:prstGeom prst="rect">
              <a:avLst/>
            </a:prstGeom>
            <a:solidFill>
              <a:schemeClr val="bg1">
                <a:lumMod val="75000"/>
                <a:alpha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72075" rtl="0" eaLnBrk="1" fontAlgn="base" latinLnBrk="0" hangingPunct="1">
                <a:lnSpc>
                  <a:spcPct val="100000"/>
                </a:lnSpc>
                <a:spcBef>
                  <a:spcPct val="0"/>
                </a:spcBef>
                <a:spcAft>
                  <a:spcPct val="0"/>
                </a:spcAft>
                <a:buClrTx/>
                <a:buSzTx/>
                <a:buFontTx/>
                <a:buNone/>
                <a:tabLst/>
              </a:pPr>
              <a:endParaRPr kumimoji="0" lang="en-US" sz="10200" b="0" i="0" u="none" strike="noStrike" cap="none" normalizeH="0" baseline="0" smtClean="0">
                <a:ln>
                  <a:noFill/>
                </a:ln>
                <a:solidFill>
                  <a:schemeClr val="tx1"/>
                </a:solidFill>
                <a:effectLst/>
                <a:latin typeface="Arial" charset="0"/>
              </a:endParaRPr>
            </a:p>
          </p:txBody>
        </p:sp>
        <p:sp>
          <p:nvSpPr>
            <p:cNvPr id="120" name="Text Box 213"/>
            <p:cNvSpPr txBox="1">
              <a:spLocks noChangeArrowheads="1"/>
            </p:cNvSpPr>
            <p:nvPr/>
          </p:nvSpPr>
          <p:spPr bwMode="auto">
            <a:xfrm>
              <a:off x="36306185" y="4232639"/>
              <a:ext cx="2438400" cy="523220"/>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10200" kern="1200">
                  <a:solidFill>
                    <a:schemeClr val="tx1"/>
                  </a:solidFill>
                  <a:latin typeface="Arial" charset="0"/>
                  <a:ea typeface="+mn-ea"/>
                  <a:cs typeface="+mn-cs"/>
                </a:defRPr>
              </a:lvl1pPr>
              <a:lvl2pPr marL="457200" algn="l" rtl="0" fontAlgn="base">
                <a:spcBef>
                  <a:spcPct val="0"/>
                </a:spcBef>
                <a:spcAft>
                  <a:spcPct val="0"/>
                </a:spcAft>
                <a:defRPr sz="10200" kern="1200">
                  <a:solidFill>
                    <a:schemeClr val="tx1"/>
                  </a:solidFill>
                  <a:latin typeface="Arial" charset="0"/>
                  <a:ea typeface="+mn-ea"/>
                  <a:cs typeface="+mn-cs"/>
                </a:defRPr>
              </a:lvl2pPr>
              <a:lvl3pPr marL="914400" algn="l" rtl="0" fontAlgn="base">
                <a:spcBef>
                  <a:spcPct val="0"/>
                </a:spcBef>
                <a:spcAft>
                  <a:spcPct val="0"/>
                </a:spcAft>
                <a:defRPr sz="10200" kern="1200">
                  <a:solidFill>
                    <a:schemeClr val="tx1"/>
                  </a:solidFill>
                  <a:latin typeface="Arial" charset="0"/>
                  <a:ea typeface="+mn-ea"/>
                  <a:cs typeface="+mn-cs"/>
                </a:defRPr>
              </a:lvl3pPr>
              <a:lvl4pPr marL="1371600" algn="l" rtl="0" fontAlgn="base">
                <a:spcBef>
                  <a:spcPct val="0"/>
                </a:spcBef>
                <a:spcAft>
                  <a:spcPct val="0"/>
                </a:spcAft>
                <a:defRPr sz="10200" kern="1200">
                  <a:solidFill>
                    <a:schemeClr val="tx1"/>
                  </a:solidFill>
                  <a:latin typeface="Arial" charset="0"/>
                  <a:ea typeface="+mn-ea"/>
                  <a:cs typeface="+mn-cs"/>
                </a:defRPr>
              </a:lvl4pPr>
              <a:lvl5pPr marL="1828800" algn="l" rtl="0" fontAlgn="base">
                <a:spcBef>
                  <a:spcPct val="0"/>
                </a:spcBef>
                <a:spcAft>
                  <a:spcPct val="0"/>
                </a:spcAft>
                <a:defRPr sz="10200" kern="1200">
                  <a:solidFill>
                    <a:schemeClr val="tx1"/>
                  </a:solidFill>
                  <a:latin typeface="Arial" charset="0"/>
                  <a:ea typeface="+mn-ea"/>
                  <a:cs typeface="+mn-cs"/>
                </a:defRPr>
              </a:lvl5pPr>
              <a:lvl6pPr marL="2286000" algn="l" defTabSz="914400" rtl="0" eaLnBrk="1" latinLnBrk="0" hangingPunct="1">
                <a:defRPr sz="10200" kern="1200">
                  <a:solidFill>
                    <a:schemeClr val="tx1"/>
                  </a:solidFill>
                  <a:latin typeface="Arial" charset="0"/>
                  <a:ea typeface="+mn-ea"/>
                  <a:cs typeface="+mn-cs"/>
                </a:defRPr>
              </a:lvl6pPr>
              <a:lvl7pPr marL="2743200" algn="l" defTabSz="914400" rtl="0" eaLnBrk="1" latinLnBrk="0" hangingPunct="1">
                <a:defRPr sz="10200" kern="1200">
                  <a:solidFill>
                    <a:schemeClr val="tx1"/>
                  </a:solidFill>
                  <a:latin typeface="Arial" charset="0"/>
                  <a:ea typeface="+mn-ea"/>
                  <a:cs typeface="+mn-cs"/>
                </a:defRPr>
              </a:lvl7pPr>
              <a:lvl8pPr marL="3200400" algn="l" defTabSz="914400" rtl="0" eaLnBrk="1" latinLnBrk="0" hangingPunct="1">
                <a:defRPr sz="10200" kern="1200">
                  <a:solidFill>
                    <a:schemeClr val="tx1"/>
                  </a:solidFill>
                  <a:latin typeface="Arial" charset="0"/>
                  <a:ea typeface="+mn-ea"/>
                  <a:cs typeface="+mn-cs"/>
                </a:defRPr>
              </a:lvl8pPr>
              <a:lvl9pPr marL="3657600" algn="l" defTabSz="914400" rtl="0" eaLnBrk="1" latinLnBrk="0" hangingPunct="1">
                <a:defRPr sz="10200" kern="1200">
                  <a:solidFill>
                    <a:schemeClr val="tx1"/>
                  </a:solidFill>
                  <a:latin typeface="Arial" charset="0"/>
                  <a:ea typeface="+mn-ea"/>
                  <a:cs typeface="+mn-cs"/>
                </a:defRPr>
              </a:lvl9pPr>
            </a:lstStyle>
            <a:p>
              <a:pPr algn="ctr" defTabSz="4859338">
                <a:spcBef>
                  <a:spcPts val="0"/>
                </a:spcBef>
              </a:pPr>
              <a:r>
                <a:rPr lang="en-US" sz="2800" dirty="0" smtClean="0">
                  <a:latin typeface="Calibri" pitchFamily="34" charset="0"/>
                </a:rPr>
                <a:t>N400 Effect</a:t>
              </a:r>
            </a:p>
          </p:txBody>
        </p:sp>
      </p:gr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Fals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05d2785e-c108-4c04-b8af-23ddfa9837be"/>
  <p:tag name="TPFULLVERSION" val="4.5.1.2243"/>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72075" rtl="0" eaLnBrk="1" fontAlgn="base" latinLnBrk="0" hangingPunct="1">
          <a:lnSpc>
            <a:spcPct val="100000"/>
          </a:lnSpc>
          <a:spcBef>
            <a:spcPct val="0"/>
          </a:spcBef>
          <a:spcAft>
            <a:spcPct val="0"/>
          </a:spcAft>
          <a:buClrTx/>
          <a:buSzTx/>
          <a:buFontTx/>
          <a:buNone/>
          <a:tabLst/>
          <a:defRPr kumimoji="0" lang="en-US" sz="10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72075" rtl="0" eaLnBrk="1" fontAlgn="base" latinLnBrk="0" hangingPunct="1">
          <a:lnSpc>
            <a:spcPct val="100000"/>
          </a:lnSpc>
          <a:spcBef>
            <a:spcPct val="0"/>
          </a:spcBef>
          <a:spcAft>
            <a:spcPct val="0"/>
          </a:spcAft>
          <a:buClrTx/>
          <a:buSzTx/>
          <a:buFontTx/>
          <a:buNone/>
          <a:tabLst/>
          <a:defRPr kumimoji="0" lang="en-US" sz="10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3050</TotalTime>
  <Words>949</Words>
  <Application>Microsoft Office PowerPoint</Application>
  <PresentationFormat>Custom</PresentationFormat>
  <Paragraphs>132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Oregon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Mei-Ching Lien</dc:creator>
  <cp:lastModifiedBy> </cp:lastModifiedBy>
  <cp:revision>218</cp:revision>
  <dcterms:created xsi:type="dcterms:W3CDTF">2006-11-07T18:34:24Z</dcterms:created>
  <dcterms:modified xsi:type="dcterms:W3CDTF">2013-05-21T02:56:19Z</dcterms:modified>
</cp:coreProperties>
</file>