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6" r:id="rId2"/>
  </p:sldIdLst>
  <p:sldSz cx="43891200" cy="32918400"/>
  <p:notesSz cx="9296400" cy="7010400"/>
  <p:defaultTextStyle>
    <a:defPPr>
      <a:defRPr lang="en-US"/>
    </a:defPPr>
    <a:lvl1pPr algn="l" rtl="0" fontAlgn="base">
      <a:spcBef>
        <a:spcPct val="0"/>
      </a:spcBef>
      <a:spcAft>
        <a:spcPct val="0"/>
      </a:spcAft>
      <a:defRPr sz="1900" kern="1200">
        <a:solidFill>
          <a:schemeClr val="tx1"/>
        </a:solidFill>
        <a:latin typeface="Times New Roman" pitchFamily="18" charset="0"/>
        <a:ea typeface="ＭＳ Ｐゴシック" charset="-128"/>
        <a:cs typeface="+mn-cs"/>
      </a:defRPr>
    </a:lvl1pPr>
    <a:lvl2pPr marL="366713" indent="90488" algn="l" rtl="0" fontAlgn="base">
      <a:spcBef>
        <a:spcPct val="0"/>
      </a:spcBef>
      <a:spcAft>
        <a:spcPct val="0"/>
      </a:spcAft>
      <a:defRPr sz="1900" kern="1200">
        <a:solidFill>
          <a:schemeClr val="tx1"/>
        </a:solidFill>
        <a:latin typeface="Times New Roman" pitchFamily="18" charset="0"/>
        <a:ea typeface="ＭＳ Ｐゴシック" charset="-128"/>
        <a:cs typeface="+mn-cs"/>
      </a:defRPr>
    </a:lvl2pPr>
    <a:lvl3pPr marL="736600" indent="177800" algn="l" rtl="0" fontAlgn="base">
      <a:spcBef>
        <a:spcPct val="0"/>
      </a:spcBef>
      <a:spcAft>
        <a:spcPct val="0"/>
      </a:spcAft>
      <a:defRPr sz="1900" kern="1200">
        <a:solidFill>
          <a:schemeClr val="tx1"/>
        </a:solidFill>
        <a:latin typeface="Times New Roman" pitchFamily="18" charset="0"/>
        <a:ea typeface="ＭＳ Ｐゴシック" charset="-128"/>
        <a:cs typeface="+mn-cs"/>
      </a:defRPr>
    </a:lvl3pPr>
    <a:lvl4pPr marL="1104900" indent="266700" algn="l" rtl="0" fontAlgn="base">
      <a:spcBef>
        <a:spcPct val="0"/>
      </a:spcBef>
      <a:spcAft>
        <a:spcPct val="0"/>
      </a:spcAft>
      <a:defRPr sz="1900" kern="1200">
        <a:solidFill>
          <a:schemeClr val="tx1"/>
        </a:solidFill>
        <a:latin typeface="Times New Roman" pitchFamily="18" charset="0"/>
        <a:ea typeface="ＭＳ Ｐゴシック" charset="-128"/>
        <a:cs typeface="+mn-cs"/>
      </a:defRPr>
    </a:lvl4pPr>
    <a:lvl5pPr marL="1474788" indent="354013" algn="l" rtl="0" fontAlgn="base">
      <a:spcBef>
        <a:spcPct val="0"/>
      </a:spcBef>
      <a:spcAft>
        <a:spcPct val="0"/>
      </a:spcAft>
      <a:defRPr sz="1900" kern="1200">
        <a:solidFill>
          <a:schemeClr val="tx1"/>
        </a:solidFill>
        <a:latin typeface="Times New Roman" pitchFamily="18" charset="0"/>
        <a:ea typeface="ＭＳ Ｐゴシック" charset="-128"/>
        <a:cs typeface="+mn-cs"/>
      </a:defRPr>
    </a:lvl5pPr>
    <a:lvl6pPr marL="2286000" algn="l" defTabSz="914400" rtl="0" eaLnBrk="1" latinLnBrk="0" hangingPunct="1">
      <a:defRPr sz="1900" kern="1200">
        <a:solidFill>
          <a:schemeClr val="tx1"/>
        </a:solidFill>
        <a:latin typeface="Times New Roman" pitchFamily="18" charset="0"/>
        <a:ea typeface="ＭＳ Ｐゴシック" charset="-128"/>
        <a:cs typeface="+mn-cs"/>
      </a:defRPr>
    </a:lvl6pPr>
    <a:lvl7pPr marL="2743200" algn="l" defTabSz="914400" rtl="0" eaLnBrk="1" latinLnBrk="0" hangingPunct="1">
      <a:defRPr sz="1900" kern="1200">
        <a:solidFill>
          <a:schemeClr val="tx1"/>
        </a:solidFill>
        <a:latin typeface="Times New Roman" pitchFamily="18" charset="0"/>
        <a:ea typeface="ＭＳ Ｐゴシック" charset="-128"/>
        <a:cs typeface="+mn-cs"/>
      </a:defRPr>
    </a:lvl7pPr>
    <a:lvl8pPr marL="3200400" algn="l" defTabSz="914400" rtl="0" eaLnBrk="1" latinLnBrk="0" hangingPunct="1">
      <a:defRPr sz="1900" kern="1200">
        <a:solidFill>
          <a:schemeClr val="tx1"/>
        </a:solidFill>
        <a:latin typeface="Times New Roman" pitchFamily="18" charset="0"/>
        <a:ea typeface="ＭＳ Ｐゴシック" charset="-128"/>
        <a:cs typeface="+mn-cs"/>
      </a:defRPr>
    </a:lvl8pPr>
    <a:lvl9pPr marL="3657600" algn="l" defTabSz="914400" rtl="0" eaLnBrk="1" latinLnBrk="0" hangingPunct="1">
      <a:defRPr sz="19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B4518"/>
    <a:srgbClr val="93978A"/>
    <a:srgbClr val="48382D"/>
    <a:srgbClr val="D74520"/>
    <a:srgbClr val="B6AFA1"/>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87797" autoAdjust="0"/>
  </p:normalViewPr>
  <p:slideViewPr>
    <p:cSldViewPr>
      <p:cViewPr>
        <p:scale>
          <a:sx n="23" d="100"/>
          <a:sy n="23" d="100"/>
        </p:scale>
        <p:origin x="-1806" y="-9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59238"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7" name="Rectangle 3"/>
          <p:cNvSpPr>
            <a:spLocks noGrp="1" noChangeArrowheads="1"/>
          </p:cNvSpPr>
          <p:nvPr>
            <p:ph type="dt" sz="quarter" idx="1"/>
          </p:nvPr>
        </p:nvSpPr>
        <p:spPr bwMode="auto">
          <a:xfrm>
            <a:off x="5278438" y="0"/>
            <a:ext cx="4056062"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1268" name="Rectangle 4"/>
          <p:cNvSpPr>
            <a:spLocks noGrp="1" noChangeArrowheads="1"/>
          </p:cNvSpPr>
          <p:nvPr>
            <p:ph type="ftr" sz="quarter" idx="2"/>
          </p:nvPr>
        </p:nvSpPr>
        <p:spPr bwMode="auto">
          <a:xfrm>
            <a:off x="0" y="6669088"/>
            <a:ext cx="4059238"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9" name="Rectangle 5"/>
          <p:cNvSpPr>
            <a:spLocks noGrp="1" noChangeArrowheads="1"/>
          </p:cNvSpPr>
          <p:nvPr>
            <p:ph type="sldNum" sz="quarter" idx="3"/>
          </p:nvPr>
        </p:nvSpPr>
        <p:spPr bwMode="auto">
          <a:xfrm>
            <a:off x="5278438" y="6669088"/>
            <a:ext cx="4056062"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r">
              <a:defRPr sz="1200"/>
            </a:lvl1pPr>
          </a:lstStyle>
          <a:p>
            <a:fld id="{05F6993C-D7E5-4AB6-9E0C-521E32CF3984}" type="slidenum">
              <a:rPr lang="en-US"/>
              <a:pPr/>
              <a:t>‹#›</a:t>
            </a:fld>
            <a:endParaRPr lang="en-US"/>
          </a:p>
        </p:txBody>
      </p:sp>
    </p:spTree>
    <p:extLst>
      <p:ext uri="{BB962C8B-B14F-4D97-AF65-F5344CB8AC3E}">
        <p14:creationId xmlns:p14="http://schemas.microsoft.com/office/powerpoint/2010/main" val="21446065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3362" indent="0" algn="ctr">
              <a:buNone/>
              <a:defRPr>
                <a:solidFill>
                  <a:schemeClr val="tx1">
                    <a:tint val="75000"/>
                  </a:schemeClr>
                </a:solidFill>
              </a:defRPr>
            </a:lvl2pPr>
            <a:lvl3pPr marL="4386728" indent="0" algn="ctr">
              <a:buNone/>
              <a:defRPr>
                <a:solidFill>
                  <a:schemeClr val="tx1">
                    <a:tint val="75000"/>
                  </a:schemeClr>
                </a:solidFill>
              </a:defRPr>
            </a:lvl3pPr>
            <a:lvl4pPr marL="6580091" indent="0" algn="ctr">
              <a:buNone/>
              <a:defRPr>
                <a:solidFill>
                  <a:schemeClr val="tx1">
                    <a:tint val="75000"/>
                  </a:schemeClr>
                </a:solidFill>
              </a:defRPr>
            </a:lvl4pPr>
            <a:lvl5pPr marL="8773457" indent="0" algn="ctr">
              <a:buNone/>
              <a:defRPr>
                <a:solidFill>
                  <a:schemeClr val="tx1">
                    <a:tint val="75000"/>
                  </a:schemeClr>
                </a:solidFill>
              </a:defRPr>
            </a:lvl5pPr>
            <a:lvl6pPr marL="10966824" indent="0" algn="ctr">
              <a:buNone/>
              <a:defRPr>
                <a:solidFill>
                  <a:schemeClr val="tx1">
                    <a:tint val="75000"/>
                  </a:schemeClr>
                </a:solidFill>
              </a:defRPr>
            </a:lvl6pPr>
            <a:lvl7pPr marL="13160185" indent="0" algn="ctr">
              <a:buNone/>
              <a:defRPr>
                <a:solidFill>
                  <a:schemeClr val="tx1">
                    <a:tint val="75000"/>
                  </a:schemeClr>
                </a:solidFill>
              </a:defRPr>
            </a:lvl7pPr>
            <a:lvl8pPr marL="15353547" indent="0" algn="ctr">
              <a:buNone/>
              <a:defRPr>
                <a:solidFill>
                  <a:schemeClr val="tx1">
                    <a:tint val="75000"/>
                  </a:schemeClr>
                </a:solidFill>
              </a:defRPr>
            </a:lvl8pPr>
            <a:lvl9pPr marL="175469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F46582D-58F4-44DC-8027-5EACC36110CB}" type="slidenum">
              <a:rPr lang="en-US"/>
              <a:pPr/>
              <a:t>‹#›</a:t>
            </a:fld>
            <a:endParaRPr lang="en-US"/>
          </a:p>
        </p:txBody>
      </p:sp>
    </p:spTree>
    <p:extLst>
      <p:ext uri="{BB962C8B-B14F-4D97-AF65-F5344CB8AC3E}">
        <p14:creationId xmlns:p14="http://schemas.microsoft.com/office/powerpoint/2010/main" val="124126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7680325"/>
            <a:ext cx="3950017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163940FD-BAA7-4FC2-B258-0820F0A4AFD0}" type="slidenum">
              <a:rPr lang="en-US"/>
              <a:pPr/>
              <a:t>‹#›</a:t>
            </a:fld>
            <a:endParaRPr lang="en-US"/>
          </a:p>
        </p:txBody>
      </p:sp>
    </p:spTree>
    <p:extLst>
      <p:ext uri="{BB962C8B-B14F-4D97-AF65-F5344CB8AC3E}">
        <p14:creationId xmlns:p14="http://schemas.microsoft.com/office/powerpoint/2010/main" val="181099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3703E92-899E-49DE-B866-AA7E6EB866A1}" type="slidenum">
              <a:rPr lang="en-US"/>
              <a:pPr/>
              <a:t>‹#›</a:t>
            </a:fld>
            <a:endParaRPr lang="en-US"/>
          </a:p>
        </p:txBody>
      </p:sp>
    </p:spTree>
    <p:extLst>
      <p:ext uri="{BB962C8B-B14F-4D97-AF65-F5344CB8AC3E}">
        <p14:creationId xmlns:p14="http://schemas.microsoft.com/office/powerpoint/2010/main" val="8584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5513" y="7680325"/>
            <a:ext cx="3950017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F6FE445-D4DA-44B2-AEAB-65E951DF9FBD}" type="slidenum">
              <a:rPr lang="en-US"/>
              <a:pPr/>
              <a:t>‹#›</a:t>
            </a:fld>
            <a:endParaRPr lang="en-US"/>
          </a:p>
        </p:txBody>
      </p:sp>
    </p:spTree>
    <p:extLst>
      <p:ext uri="{BB962C8B-B14F-4D97-AF65-F5344CB8AC3E}">
        <p14:creationId xmlns:p14="http://schemas.microsoft.com/office/powerpoint/2010/main" val="155960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0"/>
            <a:ext cx="37307520" cy="7200898"/>
          </a:xfrm>
          <a:prstGeom prst="rect">
            <a:avLst/>
          </a:prstGeom>
        </p:spPr>
        <p:txBody>
          <a:bodyPr anchor="b"/>
          <a:lstStyle>
            <a:lvl1pPr marL="0" indent="0">
              <a:buNone/>
              <a:defRPr sz="9600">
                <a:solidFill>
                  <a:schemeClr val="tx1">
                    <a:tint val="75000"/>
                  </a:schemeClr>
                </a:solidFill>
              </a:defRPr>
            </a:lvl1pPr>
            <a:lvl2pPr marL="2193362" indent="0">
              <a:buNone/>
              <a:defRPr sz="8600">
                <a:solidFill>
                  <a:schemeClr val="tx1">
                    <a:tint val="75000"/>
                  </a:schemeClr>
                </a:solidFill>
              </a:defRPr>
            </a:lvl2pPr>
            <a:lvl3pPr marL="4386728" indent="0">
              <a:buNone/>
              <a:defRPr sz="7700">
                <a:solidFill>
                  <a:schemeClr val="tx1">
                    <a:tint val="75000"/>
                  </a:schemeClr>
                </a:solidFill>
              </a:defRPr>
            </a:lvl3pPr>
            <a:lvl4pPr marL="6580091" indent="0">
              <a:buNone/>
              <a:defRPr sz="6700">
                <a:solidFill>
                  <a:schemeClr val="tx1">
                    <a:tint val="75000"/>
                  </a:schemeClr>
                </a:solidFill>
              </a:defRPr>
            </a:lvl4pPr>
            <a:lvl5pPr marL="8773457" indent="0">
              <a:buNone/>
              <a:defRPr sz="6700">
                <a:solidFill>
                  <a:schemeClr val="tx1">
                    <a:tint val="75000"/>
                  </a:schemeClr>
                </a:solidFill>
              </a:defRPr>
            </a:lvl5pPr>
            <a:lvl6pPr marL="10966824" indent="0">
              <a:buNone/>
              <a:defRPr sz="6700">
                <a:solidFill>
                  <a:schemeClr val="tx1">
                    <a:tint val="75000"/>
                  </a:schemeClr>
                </a:solidFill>
              </a:defRPr>
            </a:lvl6pPr>
            <a:lvl7pPr marL="13160185" indent="0">
              <a:buNone/>
              <a:defRPr sz="6700">
                <a:solidFill>
                  <a:schemeClr val="tx1">
                    <a:tint val="75000"/>
                  </a:schemeClr>
                </a:solidFill>
              </a:defRPr>
            </a:lvl7pPr>
            <a:lvl8pPr marL="15353547" indent="0">
              <a:buNone/>
              <a:defRPr sz="6700">
                <a:solidFill>
                  <a:schemeClr val="tx1">
                    <a:tint val="75000"/>
                  </a:schemeClr>
                </a:solidFill>
              </a:defRPr>
            </a:lvl8pPr>
            <a:lvl9pPr marL="1754691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DADBD6F0-7F04-4039-ADF6-06506648530B}" type="slidenum">
              <a:rPr lang="en-US"/>
              <a:pPr/>
              <a:t>‹#›</a:t>
            </a:fld>
            <a:endParaRPr lang="en-US"/>
          </a:p>
        </p:txBody>
      </p:sp>
    </p:spTree>
    <p:extLst>
      <p:ext uri="{BB962C8B-B14F-4D97-AF65-F5344CB8AC3E}">
        <p14:creationId xmlns:p14="http://schemas.microsoft.com/office/powerpoint/2010/main" val="428991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82792AC0-9424-4355-BC07-8149155116CD}" type="slidenum">
              <a:rPr lang="en-US"/>
              <a:pPr/>
              <a:t>‹#›</a:t>
            </a:fld>
            <a:endParaRPr lang="en-US"/>
          </a:p>
        </p:txBody>
      </p:sp>
    </p:spTree>
    <p:extLst>
      <p:ext uri="{BB962C8B-B14F-4D97-AF65-F5344CB8AC3E}">
        <p14:creationId xmlns:p14="http://schemas.microsoft.com/office/powerpoint/2010/main" val="33502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3"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8"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7773F109-478C-4B2B-82A1-BFD922DFA99A}" type="slidenum">
              <a:rPr lang="en-US"/>
              <a:pPr/>
              <a:t>‹#›</a:t>
            </a:fld>
            <a:endParaRPr lang="en-US"/>
          </a:p>
        </p:txBody>
      </p:sp>
    </p:spTree>
    <p:extLst>
      <p:ext uri="{BB962C8B-B14F-4D97-AF65-F5344CB8AC3E}">
        <p14:creationId xmlns:p14="http://schemas.microsoft.com/office/powerpoint/2010/main" val="100489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F9DECDA-D325-4763-89DA-767EECC12FC2}" type="slidenum">
              <a:rPr lang="en-US"/>
              <a:pPr/>
              <a:t>‹#›</a:t>
            </a:fld>
            <a:endParaRPr lang="en-US"/>
          </a:p>
        </p:txBody>
      </p:sp>
    </p:spTree>
    <p:extLst>
      <p:ext uri="{BB962C8B-B14F-4D97-AF65-F5344CB8AC3E}">
        <p14:creationId xmlns:p14="http://schemas.microsoft.com/office/powerpoint/2010/main" val="2521782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3"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526CB263-8A11-4413-A56B-3E1559CD045F}" type="slidenum">
              <a:rPr lang="en-US"/>
              <a:pPr/>
              <a:t>‹#›</a:t>
            </a:fld>
            <a:endParaRPr lang="en-US"/>
          </a:p>
        </p:txBody>
      </p:sp>
    </p:spTree>
    <p:extLst>
      <p:ext uri="{BB962C8B-B14F-4D97-AF65-F5344CB8AC3E}">
        <p14:creationId xmlns:p14="http://schemas.microsoft.com/office/powerpoint/2010/main" val="242237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8"/>
            <a:ext cx="24536400" cy="28094942"/>
          </a:xfrm>
          <a:prstGeom prst="rect">
            <a:avLst/>
          </a:prstGeom>
        </p:spPr>
        <p:txBody>
          <a:bodyPr/>
          <a:lstStyle>
            <a:lvl1pPr>
              <a:defRPr sz="153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8"/>
            <a:ext cx="14439903" cy="22517102"/>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C7FF4108-9B56-4362-878A-0A1BE3D311F3}" type="slidenum">
              <a:rPr lang="en-US"/>
              <a:pPr/>
              <a:t>‹#›</a:t>
            </a:fld>
            <a:endParaRPr lang="en-US"/>
          </a:p>
        </p:txBody>
      </p:sp>
    </p:spTree>
    <p:extLst>
      <p:ext uri="{BB962C8B-B14F-4D97-AF65-F5344CB8AC3E}">
        <p14:creationId xmlns:p14="http://schemas.microsoft.com/office/powerpoint/2010/main" val="297709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a:prstGeom prst="rect">
            <a:avLst/>
          </a:prstGeom>
        </p:spPr>
        <p:txBody>
          <a:bodyPr rtlCol="0">
            <a:normAutofit/>
          </a:bodyPr>
          <a:lstStyle>
            <a:lvl1pPr marL="0" indent="0">
              <a:buNone/>
              <a:defRPr sz="153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smtClean="0"/>
              <a:t>Click icon to add picture</a:t>
            </a:r>
          </a:p>
        </p:txBody>
      </p:sp>
      <p:sp>
        <p:nvSpPr>
          <p:cNvPr id="4" name="Text Placeholder 3"/>
          <p:cNvSpPr>
            <a:spLocks noGrp="1"/>
          </p:cNvSpPr>
          <p:nvPr>
            <p:ph type="body" sz="half" idx="2"/>
          </p:nvPr>
        </p:nvSpPr>
        <p:spPr>
          <a:xfrm>
            <a:off x="8602983" y="25763223"/>
            <a:ext cx="26334720" cy="3863338"/>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C25671DB-18B5-481B-8ABD-E6687A752FCC}" type="slidenum">
              <a:rPr lang="en-US"/>
              <a:pPr/>
              <a:t>‹#›</a:t>
            </a:fld>
            <a:endParaRPr lang="en-US"/>
          </a:p>
        </p:txBody>
      </p:sp>
    </p:spTree>
    <p:extLst>
      <p:ext uri="{BB962C8B-B14F-4D97-AF65-F5344CB8AC3E}">
        <p14:creationId xmlns:p14="http://schemas.microsoft.com/office/powerpoint/2010/main" val="328312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14288" y="-82550"/>
            <a:ext cx="43905488" cy="33000950"/>
          </a:xfrm>
          <a:prstGeom prst="rect">
            <a:avLst/>
          </a:prstGeom>
          <a:solidFill>
            <a:srgbClr val="FFFFF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dirty="0">
                <a:solidFill>
                  <a:schemeClr val="lt1"/>
                </a:solidFill>
                <a:latin typeface="+mn-lt"/>
                <a:ea typeface="+mn-ea"/>
              </a:rPr>
              <a:t>v</a:t>
            </a:r>
          </a:p>
        </p:txBody>
      </p:sp>
      <p:sp>
        <p:nvSpPr>
          <p:cNvPr id="8" name="Rectangle 7"/>
          <p:cNvSpPr/>
          <p:nvPr/>
        </p:nvSpPr>
        <p:spPr>
          <a:xfrm>
            <a:off x="762000" y="28270200"/>
            <a:ext cx="42443400" cy="3962400"/>
          </a:xfrm>
          <a:prstGeom prst="rect">
            <a:avLst/>
          </a:prstGeom>
          <a:solidFill>
            <a:srgbClr val="B6AFA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028" name="Picture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100000" y="29032200"/>
            <a:ext cx="54483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384675" rtl="0" eaLnBrk="1" fontAlgn="base" hangingPunct="1">
        <a:spcBef>
          <a:spcPct val="0"/>
        </a:spcBef>
        <a:spcAft>
          <a:spcPct val="0"/>
        </a:spcAft>
        <a:defRPr sz="21100" kern="1200">
          <a:solidFill>
            <a:schemeClr val="tx1"/>
          </a:solidFill>
          <a:latin typeface="+mj-lt"/>
          <a:ea typeface="ＭＳ Ｐゴシック" charset="0"/>
          <a:cs typeface="ＭＳ Ｐゴシック" charset="0"/>
        </a:defRPr>
      </a:lvl1pPr>
      <a:lvl2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2pPr>
      <a:lvl3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3pPr>
      <a:lvl4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4pPr>
      <a:lvl5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5pPr>
      <a:lvl6pPr marL="369235" algn="ctr" defTabSz="4385945" rtl="0" eaLnBrk="1" fontAlgn="base" hangingPunct="1">
        <a:spcBef>
          <a:spcPct val="0"/>
        </a:spcBef>
        <a:spcAft>
          <a:spcPct val="0"/>
        </a:spcAft>
        <a:defRPr sz="21100">
          <a:solidFill>
            <a:schemeClr val="tx1"/>
          </a:solidFill>
          <a:latin typeface="Calibri" pitchFamily="34" charset="0"/>
        </a:defRPr>
      </a:lvl6pPr>
      <a:lvl7pPr marL="738469" algn="ctr" defTabSz="4385945" rtl="0" eaLnBrk="1" fontAlgn="base" hangingPunct="1">
        <a:spcBef>
          <a:spcPct val="0"/>
        </a:spcBef>
        <a:spcAft>
          <a:spcPct val="0"/>
        </a:spcAft>
        <a:defRPr sz="21100">
          <a:solidFill>
            <a:schemeClr val="tx1"/>
          </a:solidFill>
          <a:latin typeface="Calibri" pitchFamily="34" charset="0"/>
        </a:defRPr>
      </a:lvl7pPr>
      <a:lvl8pPr marL="1107704" algn="ctr" defTabSz="4385945" rtl="0" eaLnBrk="1" fontAlgn="base" hangingPunct="1">
        <a:spcBef>
          <a:spcPct val="0"/>
        </a:spcBef>
        <a:spcAft>
          <a:spcPct val="0"/>
        </a:spcAft>
        <a:defRPr sz="21100">
          <a:solidFill>
            <a:schemeClr val="tx1"/>
          </a:solidFill>
          <a:latin typeface="Calibri" pitchFamily="34" charset="0"/>
        </a:defRPr>
      </a:lvl8pPr>
      <a:lvl9pPr marL="1476939" algn="ctr" defTabSz="4385945" rtl="0" eaLnBrk="1" fontAlgn="base" hangingPunct="1">
        <a:spcBef>
          <a:spcPct val="0"/>
        </a:spcBef>
        <a:spcAft>
          <a:spcPct val="0"/>
        </a:spcAft>
        <a:defRPr sz="21100">
          <a:solidFill>
            <a:schemeClr val="tx1"/>
          </a:solidFill>
          <a:latin typeface="Calibri" pitchFamily="34" charset="0"/>
        </a:defRPr>
      </a:lvl9pPr>
    </p:titleStyle>
    <p:bodyStyle>
      <a:lvl1pPr marL="1644650" indent="-1644650" algn="l" defTabSz="4384675" rtl="0" eaLnBrk="1" fontAlgn="base" hangingPunct="1">
        <a:spcBef>
          <a:spcPct val="20000"/>
        </a:spcBef>
        <a:spcAft>
          <a:spcPct val="0"/>
        </a:spcAft>
        <a:buFont typeface="Arial" pitchFamily="34" charset="0"/>
        <a:buChar char="•"/>
        <a:defRPr sz="15300" kern="1200">
          <a:solidFill>
            <a:schemeClr val="tx1"/>
          </a:solidFill>
          <a:latin typeface="+mn-lt"/>
          <a:ea typeface="ＭＳ Ｐゴシック" charset="0"/>
          <a:cs typeface="ＭＳ Ｐゴシック" charset="0"/>
        </a:defRPr>
      </a:lvl1pPr>
      <a:lvl2pPr marL="3563938" indent="-1370013" algn="l" defTabSz="4384675" rtl="0" eaLnBrk="1" fontAlgn="base" hangingPunct="1">
        <a:spcBef>
          <a:spcPct val="20000"/>
        </a:spcBef>
        <a:spcAft>
          <a:spcPct val="0"/>
        </a:spcAft>
        <a:buFont typeface="Arial" pitchFamily="34" charset="0"/>
        <a:buChar char="–"/>
        <a:defRPr sz="13400" kern="1200">
          <a:solidFill>
            <a:schemeClr val="tx1"/>
          </a:solidFill>
          <a:latin typeface="+mn-lt"/>
          <a:ea typeface="ＭＳ Ｐゴシック" charset="0"/>
          <a:cs typeface="+mn-cs"/>
        </a:defRPr>
      </a:lvl2pPr>
      <a:lvl3pPr marL="5483225" indent="-1095375" algn="l" defTabSz="4384675" rtl="0" eaLnBrk="1" fontAlgn="base" hangingPunct="1">
        <a:spcBef>
          <a:spcPct val="20000"/>
        </a:spcBef>
        <a:spcAft>
          <a:spcPct val="0"/>
        </a:spcAft>
        <a:buFont typeface="Arial" pitchFamily="34" charset="0"/>
        <a:buChar char="•"/>
        <a:defRPr sz="11500" kern="1200">
          <a:solidFill>
            <a:schemeClr val="tx1"/>
          </a:solidFill>
          <a:latin typeface="+mn-lt"/>
          <a:ea typeface="ＭＳ Ｐゴシック" charset="0"/>
          <a:cs typeface="+mn-cs"/>
        </a:defRPr>
      </a:lvl3pPr>
      <a:lvl4pPr marL="7675563"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4pPr>
      <a:lvl5pPr marL="9867900"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5pPr>
      <a:lvl6pPr marL="12063502"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6869"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0231"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3597"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728" rtl="0" eaLnBrk="1" latinLnBrk="0" hangingPunct="1">
        <a:defRPr sz="8600" kern="1200">
          <a:solidFill>
            <a:schemeClr val="tx1"/>
          </a:solidFill>
          <a:latin typeface="+mn-lt"/>
          <a:ea typeface="+mn-ea"/>
          <a:cs typeface="+mn-cs"/>
        </a:defRPr>
      </a:lvl1pPr>
      <a:lvl2pPr marL="2193362" algn="l" defTabSz="4386728" rtl="0" eaLnBrk="1" latinLnBrk="0" hangingPunct="1">
        <a:defRPr sz="8600" kern="1200">
          <a:solidFill>
            <a:schemeClr val="tx1"/>
          </a:solidFill>
          <a:latin typeface="+mn-lt"/>
          <a:ea typeface="+mn-ea"/>
          <a:cs typeface="+mn-cs"/>
        </a:defRPr>
      </a:lvl2pPr>
      <a:lvl3pPr marL="4386728" algn="l" defTabSz="4386728" rtl="0" eaLnBrk="1" latinLnBrk="0" hangingPunct="1">
        <a:defRPr sz="8600" kern="1200">
          <a:solidFill>
            <a:schemeClr val="tx1"/>
          </a:solidFill>
          <a:latin typeface="+mn-lt"/>
          <a:ea typeface="+mn-ea"/>
          <a:cs typeface="+mn-cs"/>
        </a:defRPr>
      </a:lvl3pPr>
      <a:lvl4pPr marL="6580091" algn="l" defTabSz="4386728" rtl="0" eaLnBrk="1" latinLnBrk="0" hangingPunct="1">
        <a:defRPr sz="8600" kern="1200">
          <a:solidFill>
            <a:schemeClr val="tx1"/>
          </a:solidFill>
          <a:latin typeface="+mn-lt"/>
          <a:ea typeface="+mn-ea"/>
          <a:cs typeface="+mn-cs"/>
        </a:defRPr>
      </a:lvl4pPr>
      <a:lvl5pPr marL="8773457" algn="l" defTabSz="4386728" rtl="0" eaLnBrk="1" latinLnBrk="0" hangingPunct="1">
        <a:defRPr sz="8600" kern="1200">
          <a:solidFill>
            <a:schemeClr val="tx1"/>
          </a:solidFill>
          <a:latin typeface="+mn-lt"/>
          <a:ea typeface="+mn-ea"/>
          <a:cs typeface="+mn-cs"/>
        </a:defRPr>
      </a:lvl5pPr>
      <a:lvl6pPr marL="10966824" algn="l" defTabSz="4386728" rtl="0" eaLnBrk="1" latinLnBrk="0" hangingPunct="1">
        <a:defRPr sz="8600" kern="1200">
          <a:solidFill>
            <a:schemeClr val="tx1"/>
          </a:solidFill>
          <a:latin typeface="+mn-lt"/>
          <a:ea typeface="+mn-ea"/>
          <a:cs typeface="+mn-cs"/>
        </a:defRPr>
      </a:lvl6pPr>
      <a:lvl7pPr marL="13160185" algn="l" defTabSz="4386728" rtl="0" eaLnBrk="1" latinLnBrk="0" hangingPunct="1">
        <a:defRPr sz="8600" kern="1200">
          <a:solidFill>
            <a:schemeClr val="tx1"/>
          </a:solidFill>
          <a:latin typeface="+mn-lt"/>
          <a:ea typeface="+mn-ea"/>
          <a:cs typeface="+mn-cs"/>
        </a:defRPr>
      </a:lvl7pPr>
      <a:lvl8pPr marL="15353547" algn="l" defTabSz="4386728" rtl="0" eaLnBrk="1" latinLnBrk="0" hangingPunct="1">
        <a:defRPr sz="8600" kern="1200">
          <a:solidFill>
            <a:schemeClr val="tx1"/>
          </a:solidFill>
          <a:latin typeface="+mn-lt"/>
          <a:ea typeface="+mn-ea"/>
          <a:cs typeface="+mn-cs"/>
        </a:defRPr>
      </a:lvl8pPr>
      <a:lvl9pPr marL="17546913" algn="l" defTabSz="43867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000"/>
          </a:schemeClr>
        </a:solidFill>
        <a:effectLst/>
      </p:bgPr>
    </p:bg>
    <p:spTree>
      <p:nvGrpSpPr>
        <p:cNvPr id="1" name=""/>
        <p:cNvGrpSpPr/>
        <p:nvPr/>
      </p:nvGrpSpPr>
      <p:grpSpPr>
        <a:xfrm>
          <a:off x="0" y="0"/>
          <a:ext cx="0" cy="0"/>
          <a:chOff x="0" y="0"/>
          <a:chExt cx="0" cy="0"/>
        </a:xfrm>
      </p:grpSpPr>
      <p:sp>
        <p:nvSpPr>
          <p:cNvPr id="23" name="Rectangle 22"/>
          <p:cNvSpPr/>
          <p:nvPr/>
        </p:nvSpPr>
        <p:spPr>
          <a:xfrm>
            <a:off x="793296" y="679311"/>
            <a:ext cx="42443400" cy="27584400"/>
          </a:xfrm>
          <a:prstGeom prst="rect">
            <a:avLst/>
          </a:prstGeom>
          <a:solidFill>
            <a:srgbClr val="B6AFA1">
              <a:alpha val="3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315" name="TextBox 3"/>
          <p:cNvSpPr txBox="1">
            <a:spLocks noChangeArrowheads="1"/>
          </p:cNvSpPr>
          <p:nvPr/>
        </p:nvSpPr>
        <p:spPr bwMode="auto">
          <a:xfrm>
            <a:off x="1524000" y="2460625"/>
            <a:ext cx="411480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1900">
                <a:solidFill>
                  <a:schemeClr val="tx1"/>
                </a:solidFill>
                <a:latin typeface="Times New Roman" pitchFamily="18" charset="0"/>
                <a:ea typeface="ＭＳ Ｐゴシック" charset="-128"/>
              </a:defRPr>
            </a:lvl1pPr>
            <a:lvl2pPr marL="742950" indent="-28575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10500" b="1" dirty="0" smtClean="0">
                <a:solidFill>
                  <a:srgbClr val="D74520"/>
                </a:solidFill>
                <a:latin typeface="Soho Std" charset="0"/>
              </a:rPr>
              <a:t>Adaptive Quizzing Associated with an Increase in </a:t>
            </a:r>
          </a:p>
          <a:p>
            <a:pPr algn="l" eaLnBrk="1" hangingPunct="1"/>
            <a:r>
              <a:rPr lang="en-US" sz="10500" b="1" dirty="0" smtClean="0">
                <a:solidFill>
                  <a:srgbClr val="D74520"/>
                </a:solidFill>
                <a:latin typeface="Soho Std" charset="0"/>
              </a:rPr>
              <a:t>Overall Learning					</a:t>
            </a:r>
            <a:r>
              <a:rPr lang="en-US" sz="10500" b="1" dirty="0">
                <a:solidFill>
                  <a:srgbClr val="D74520"/>
                </a:solidFill>
                <a:latin typeface="Soho Std" charset="0"/>
              </a:rPr>
              <a:t>	</a:t>
            </a:r>
            <a:r>
              <a:rPr lang="en-US" sz="10500" b="1" dirty="0" smtClean="0">
                <a:solidFill>
                  <a:srgbClr val="D74520"/>
                </a:solidFill>
                <a:latin typeface="Soho Std" charset="0"/>
              </a:rPr>
              <a:t>						 </a:t>
            </a:r>
            <a:r>
              <a:rPr lang="en-US" sz="7500" dirty="0" smtClean="0">
                <a:solidFill>
                  <a:srgbClr val="000000"/>
                </a:solidFill>
                <a:latin typeface="LeituraSans-Grot 3" charset="0"/>
              </a:rPr>
              <a:t>Keiko Bostwick, Kathryn Becker-</a:t>
            </a:r>
            <a:r>
              <a:rPr lang="en-US" sz="7500" dirty="0" err="1" smtClean="0">
                <a:solidFill>
                  <a:srgbClr val="000000"/>
                </a:solidFill>
                <a:latin typeface="LeituraSans-Grot 3" charset="0"/>
              </a:rPr>
              <a:t>Blease</a:t>
            </a:r>
            <a:r>
              <a:rPr lang="en-US" sz="7500" dirty="0" smtClean="0">
                <a:solidFill>
                  <a:srgbClr val="000000"/>
                </a:solidFill>
                <a:latin typeface="LeituraSans-Grot 3" charset="0"/>
              </a:rPr>
              <a:t>, PhD</a:t>
            </a:r>
          </a:p>
        </p:txBody>
      </p:sp>
      <p:cxnSp>
        <p:nvCxnSpPr>
          <p:cNvPr id="6" name="Straight Connector 5"/>
          <p:cNvCxnSpPr>
            <a:cxnSpLocks noChangeShapeType="1"/>
          </p:cNvCxnSpPr>
          <p:nvPr/>
        </p:nvCxnSpPr>
        <p:spPr bwMode="auto">
          <a:xfrm>
            <a:off x="1676400" y="2057400"/>
            <a:ext cx="40157400" cy="0"/>
          </a:xfrm>
          <a:prstGeom prst="line">
            <a:avLst/>
          </a:prstGeom>
          <a:noFill/>
          <a:ln w="25400">
            <a:solidFill>
              <a:srgbClr val="93978A"/>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3317" name="TextBox 6"/>
          <p:cNvSpPr txBox="1">
            <a:spLocks noChangeArrowheads="1"/>
          </p:cNvSpPr>
          <p:nvPr/>
        </p:nvSpPr>
        <p:spPr bwMode="auto">
          <a:xfrm>
            <a:off x="1524000" y="990600"/>
            <a:ext cx="35356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1900">
                <a:solidFill>
                  <a:schemeClr val="tx1"/>
                </a:solidFill>
                <a:latin typeface="Times New Roman" pitchFamily="18" charset="0"/>
                <a:ea typeface="ＭＳ Ｐゴシック" charset="-128"/>
              </a:defRPr>
            </a:lvl1pPr>
            <a:lvl2pPr marL="742950" indent="-28575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6000" dirty="0" smtClean="0">
                <a:solidFill>
                  <a:srgbClr val="000000"/>
                </a:solidFill>
                <a:latin typeface="LeituraSans-Grot 1" charset="0"/>
              </a:rPr>
              <a:t>Oregon State University School of Psychological Science</a:t>
            </a:r>
            <a:endParaRPr lang="en-US" sz="6000" dirty="0">
              <a:solidFill>
                <a:srgbClr val="000000"/>
              </a:solidFill>
              <a:latin typeface="LeituraSans-Grot 1" charset="0"/>
            </a:endParaRPr>
          </a:p>
        </p:txBody>
      </p:sp>
      <p:sp>
        <p:nvSpPr>
          <p:cNvPr id="10" name="TextBox 9"/>
          <p:cNvSpPr txBox="1"/>
          <p:nvPr/>
        </p:nvSpPr>
        <p:spPr>
          <a:xfrm>
            <a:off x="1355271" y="6553200"/>
            <a:ext cx="9982200" cy="8617745"/>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marL="742950" indent="-28575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5400" dirty="0" smtClean="0">
                <a:solidFill>
                  <a:srgbClr val="8B4518"/>
                </a:solidFill>
                <a:latin typeface="LeituraSans-Grot 3" charset="0"/>
              </a:rPr>
              <a:t>What is Adaptive Quizzing?</a:t>
            </a:r>
            <a:endParaRPr lang="en-US" sz="5400" dirty="0">
              <a:solidFill>
                <a:srgbClr val="8B4518"/>
              </a:solidFill>
              <a:latin typeface="LeituraSans-Grot 3" charset="0"/>
            </a:endParaRPr>
          </a:p>
          <a:p>
            <a:pPr algn="l" eaLnBrk="1" hangingPunct="1"/>
            <a:endParaRPr lang="en-US" sz="2000" b="1" dirty="0" smtClean="0">
              <a:solidFill>
                <a:schemeClr val="bg2"/>
              </a:solidFill>
            </a:endParaRPr>
          </a:p>
          <a:p>
            <a:pPr algn="l" eaLnBrk="1" hangingPunct="1"/>
            <a:r>
              <a:rPr lang="en-US" sz="3200" b="1" dirty="0" smtClean="0">
                <a:solidFill>
                  <a:schemeClr val="bg2"/>
                </a:solidFill>
              </a:rPr>
              <a:t>Computerized </a:t>
            </a:r>
            <a:r>
              <a:rPr lang="en-US" sz="3200" b="1" dirty="0">
                <a:solidFill>
                  <a:schemeClr val="bg2"/>
                </a:solidFill>
              </a:rPr>
              <a:t>adaptive quizzes present students with a series of questions, altering the difficulty and/or content of future questions based on student </a:t>
            </a:r>
            <a:r>
              <a:rPr lang="en-US" sz="3200" b="1" dirty="0" smtClean="0">
                <a:solidFill>
                  <a:schemeClr val="bg2"/>
                </a:solidFill>
              </a:rPr>
              <a:t>performance</a:t>
            </a:r>
            <a:r>
              <a:rPr lang="en-US" sz="3200" b="1" dirty="0">
                <a:solidFill>
                  <a:schemeClr val="bg2"/>
                </a:solidFill>
              </a:rPr>
              <a:t> </a:t>
            </a:r>
            <a:r>
              <a:rPr lang="en-US" sz="3200" dirty="0" smtClean="0">
                <a:solidFill>
                  <a:schemeClr val="bg2"/>
                </a:solidFill>
              </a:rPr>
              <a:t>(</a:t>
            </a:r>
            <a:r>
              <a:rPr lang="en-US" sz="3200" dirty="0" err="1" smtClean="0">
                <a:solidFill>
                  <a:schemeClr val="bg2"/>
                </a:solidFill>
              </a:rPr>
              <a:t>EdGrowth</a:t>
            </a:r>
            <a:r>
              <a:rPr lang="en-US" sz="3200" dirty="0" smtClean="0">
                <a:solidFill>
                  <a:schemeClr val="bg2"/>
                </a:solidFill>
              </a:rPr>
              <a:t> Advisors, 2013).</a:t>
            </a:r>
            <a:r>
              <a:rPr lang="en-US" sz="3200" b="1" dirty="0" smtClean="0">
                <a:solidFill>
                  <a:schemeClr val="bg2"/>
                </a:solidFill>
              </a:rPr>
              <a:t> </a:t>
            </a:r>
            <a:r>
              <a:rPr lang="en-US" sz="3200" dirty="0">
                <a:solidFill>
                  <a:schemeClr val="bg2"/>
                </a:solidFill>
              </a:rPr>
              <a:t>Typically, </a:t>
            </a:r>
            <a:r>
              <a:rPr lang="en-US" sz="3200" dirty="0" smtClean="0">
                <a:solidFill>
                  <a:schemeClr val="bg2"/>
                </a:solidFill>
              </a:rPr>
              <a:t>students who answer more questions correctly are required to complete less questions overall in order to get the same final score. This should motivate students to attempt to answer the questions correctly, rather than simply clicking through the assignment. Adaptive </a:t>
            </a:r>
            <a:r>
              <a:rPr lang="en-US" sz="3200" dirty="0">
                <a:solidFill>
                  <a:schemeClr val="bg2"/>
                </a:solidFill>
              </a:rPr>
              <a:t>quizzing is designed to increase meta-cognition through continuous </a:t>
            </a:r>
            <a:r>
              <a:rPr lang="en-US" sz="3200" dirty="0" smtClean="0">
                <a:solidFill>
                  <a:schemeClr val="bg2"/>
                </a:solidFill>
              </a:rPr>
              <a:t>feedback. Ideally, the software is used after a student has already read the material so that it can be used as a method to improve retention through retrieval practice. This allows students to identify what they already know in addition to gaining more experience in areas that they struggle with. </a:t>
            </a:r>
          </a:p>
        </p:txBody>
      </p:sp>
      <p:sp>
        <p:nvSpPr>
          <p:cNvPr id="40" name="TextBox 39"/>
          <p:cNvSpPr txBox="1"/>
          <p:nvPr/>
        </p:nvSpPr>
        <p:spPr>
          <a:xfrm>
            <a:off x="1219200" y="15544800"/>
            <a:ext cx="9982200" cy="12064844"/>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marL="938213" indent="-57150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5400" dirty="0" smtClean="0">
                <a:solidFill>
                  <a:srgbClr val="8B4518"/>
                </a:solidFill>
                <a:latin typeface="LeituraSans-Grot 3" charset="0"/>
              </a:rPr>
              <a:t>Does it work?</a:t>
            </a:r>
          </a:p>
          <a:p>
            <a:pPr algn="l" eaLnBrk="1" hangingPunct="1"/>
            <a:endParaRPr lang="en-US" sz="2000" b="1" dirty="0" smtClean="0">
              <a:solidFill>
                <a:srgbClr val="000000"/>
              </a:solidFill>
              <a:cs typeface="Times New Roman" pitchFamily="18" charset="0"/>
            </a:endParaRPr>
          </a:p>
          <a:p>
            <a:pPr algn="l" eaLnBrk="1" hangingPunct="1"/>
            <a:r>
              <a:rPr lang="en-US" sz="3200" b="1" dirty="0" smtClean="0">
                <a:solidFill>
                  <a:srgbClr val="000000"/>
                </a:solidFill>
                <a:cs typeface="Times New Roman" pitchFamily="18" charset="0"/>
              </a:rPr>
              <a:t>Limited research is positive. </a:t>
            </a:r>
            <a:r>
              <a:rPr lang="en-US" sz="3200" dirty="0" smtClean="0">
                <a:solidFill>
                  <a:srgbClr val="000000"/>
                </a:solidFill>
                <a:cs typeface="Times New Roman" pitchFamily="18" charset="0"/>
              </a:rPr>
              <a:t>Unpublished reports from textbook publishers have found, compared to sections without adaptive quizzing: </a:t>
            </a:r>
          </a:p>
          <a:p>
            <a:pPr marL="457200" indent="-457200" algn="l" eaLnBrk="1" hangingPunct="1">
              <a:buFont typeface="Arial" pitchFamily="34" charset="0"/>
              <a:buChar char="•"/>
            </a:pPr>
            <a:r>
              <a:rPr lang="en-US" sz="3200" dirty="0" smtClean="0">
                <a:solidFill>
                  <a:srgbClr val="000000"/>
                </a:solidFill>
                <a:cs typeface="Times New Roman" pitchFamily="18" charset="0"/>
              </a:rPr>
              <a:t>Higher pass rates in sections with adaptive learning quizzes</a:t>
            </a:r>
          </a:p>
          <a:p>
            <a:pPr marL="457200" indent="-457200" algn="l" eaLnBrk="1" hangingPunct="1">
              <a:buFont typeface="Arial" pitchFamily="34" charset="0"/>
              <a:buChar char="•"/>
            </a:pPr>
            <a:r>
              <a:rPr lang="en-US" sz="3200" dirty="0" smtClean="0">
                <a:solidFill>
                  <a:srgbClr val="000000"/>
                </a:solidFill>
                <a:cs typeface="Times New Roman" pitchFamily="18" charset="0"/>
              </a:rPr>
              <a:t>Higher percentage earning A or B, and same percentage earning D and F. </a:t>
            </a:r>
          </a:p>
          <a:p>
            <a:pPr marL="457200" indent="-457200" algn="l" eaLnBrk="1" hangingPunct="1">
              <a:buFont typeface="Arial" pitchFamily="34" charset="0"/>
              <a:buChar char="•"/>
            </a:pPr>
            <a:r>
              <a:rPr lang="en-US" sz="3200" dirty="0" smtClean="0">
                <a:solidFill>
                  <a:srgbClr val="000000"/>
                </a:solidFill>
                <a:cs typeface="Times New Roman" pitchFamily="18" charset="0"/>
              </a:rPr>
              <a:t>Higher exam scores on module exams. </a:t>
            </a:r>
          </a:p>
          <a:p>
            <a:pPr marL="457200" indent="-457200" algn="l" eaLnBrk="1" hangingPunct="1">
              <a:buFont typeface="Arial" pitchFamily="34" charset="0"/>
              <a:buChar char="•"/>
            </a:pPr>
            <a:r>
              <a:rPr lang="en-US" sz="3200" dirty="0" smtClean="0">
                <a:solidFill>
                  <a:srgbClr val="000000"/>
                </a:solidFill>
                <a:cs typeface="Times New Roman" pitchFamily="18" charset="0"/>
              </a:rPr>
              <a:t>Frequent, non-adaptive quizzing associated with higher exam scores on midterms, but lower scores on the final exam.  (McGraw-Hill, </a:t>
            </a:r>
            <a:r>
              <a:rPr lang="en-US" sz="3200" dirty="0" err="1" smtClean="0">
                <a:solidFill>
                  <a:srgbClr val="000000"/>
                </a:solidFill>
                <a:cs typeface="Times New Roman" pitchFamily="18" charset="0"/>
              </a:rPr>
              <a:t>n.d.</a:t>
            </a:r>
            <a:r>
              <a:rPr lang="en-US" sz="3200" dirty="0" smtClean="0">
                <a:solidFill>
                  <a:srgbClr val="000000"/>
                </a:solidFill>
                <a:cs typeface="Times New Roman" pitchFamily="18" charset="0"/>
              </a:rPr>
              <a:t> &amp; Pearson, </a:t>
            </a:r>
            <a:r>
              <a:rPr lang="en-US" sz="3200" dirty="0" err="1" smtClean="0">
                <a:solidFill>
                  <a:srgbClr val="000000"/>
                </a:solidFill>
                <a:cs typeface="Times New Roman" pitchFamily="18" charset="0"/>
              </a:rPr>
              <a:t>n.d</a:t>
            </a:r>
            <a:r>
              <a:rPr lang="en-US" sz="3200" dirty="0" smtClean="0">
                <a:solidFill>
                  <a:srgbClr val="000000"/>
                </a:solidFill>
                <a:cs typeface="Times New Roman" pitchFamily="18" charset="0"/>
              </a:rPr>
              <a:t>)</a:t>
            </a:r>
            <a:endParaRPr lang="en-US" sz="3200" dirty="0">
              <a:solidFill>
                <a:srgbClr val="000000"/>
              </a:solidFill>
              <a:cs typeface="Times New Roman" pitchFamily="18" charset="0"/>
            </a:endParaRPr>
          </a:p>
          <a:p>
            <a:pPr algn="l" eaLnBrk="1" hangingPunct="1"/>
            <a:endParaRPr lang="en-US" sz="3200" dirty="0" smtClean="0">
              <a:solidFill>
                <a:srgbClr val="000000"/>
              </a:solidFill>
              <a:cs typeface="Times New Roman" pitchFamily="18" charset="0"/>
            </a:endParaRPr>
          </a:p>
          <a:p>
            <a:pPr algn="l" eaLnBrk="1" hangingPunct="1"/>
            <a:r>
              <a:rPr lang="en-US" sz="3200" b="1" dirty="0" smtClean="0">
                <a:solidFill>
                  <a:srgbClr val="000000"/>
                </a:solidFill>
                <a:cs typeface="Times New Roman" pitchFamily="18" charset="0"/>
              </a:rPr>
              <a:t>Methodological problems are common: </a:t>
            </a:r>
            <a:r>
              <a:rPr lang="en-US" sz="3200" dirty="0" smtClean="0">
                <a:solidFill>
                  <a:srgbClr val="000000"/>
                </a:solidFill>
                <a:cs typeface="Times New Roman" pitchFamily="18" charset="0"/>
              </a:rPr>
              <a:t>No/weak controls, varying dependent measures, etc. </a:t>
            </a:r>
          </a:p>
          <a:p>
            <a:pPr algn="l" eaLnBrk="1" hangingPunct="1"/>
            <a:r>
              <a:rPr lang="en-US" sz="3200" dirty="0" smtClean="0">
                <a:solidFill>
                  <a:srgbClr val="000000"/>
                </a:solidFill>
                <a:cs typeface="Times New Roman" pitchFamily="18" charset="0"/>
              </a:rPr>
              <a:t>(Bowen &amp; Lack, 2012). </a:t>
            </a:r>
          </a:p>
          <a:p>
            <a:pPr algn="l" eaLnBrk="1" hangingPunct="1"/>
            <a:endParaRPr lang="en-US" sz="3200" dirty="0">
              <a:solidFill>
                <a:srgbClr val="000000"/>
              </a:solidFill>
              <a:cs typeface="Times New Roman" pitchFamily="18" charset="0"/>
            </a:endParaRPr>
          </a:p>
          <a:p>
            <a:pPr algn="l" eaLnBrk="1" hangingPunct="1"/>
            <a:r>
              <a:rPr lang="en-US" sz="3200" b="1" dirty="0" smtClean="0">
                <a:solidFill>
                  <a:srgbClr val="000000"/>
                </a:solidFill>
                <a:cs typeface="Times New Roman" pitchFamily="18" charset="0"/>
              </a:rPr>
              <a:t>However, Becker-</a:t>
            </a:r>
            <a:r>
              <a:rPr lang="en-US" sz="3200" b="1" dirty="0" err="1" smtClean="0">
                <a:solidFill>
                  <a:srgbClr val="000000"/>
                </a:solidFill>
                <a:cs typeface="Times New Roman" pitchFamily="18" charset="0"/>
              </a:rPr>
              <a:t>Blease</a:t>
            </a:r>
            <a:r>
              <a:rPr lang="en-US" sz="3200" b="1" dirty="0" smtClean="0">
                <a:solidFill>
                  <a:srgbClr val="000000"/>
                </a:solidFill>
                <a:cs typeface="Times New Roman" pitchFamily="18" charset="0"/>
              </a:rPr>
              <a:t> (2013)</a:t>
            </a:r>
            <a:r>
              <a:rPr lang="en-US" sz="3200" dirty="0" smtClean="0">
                <a:solidFill>
                  <a:srgbClr val="000000"/>
                </a:solidFill>
                <a:cs typeface="Times New Roman" pitchFamily="18" charset="0"/>
              </a:rPr>
              <a:t> found a positive correlation between adaptive learning completion rates and improvement using a pre/post design. We replicate these findings with two recent sections of an introductory psychology course. </a:t>
            </a:r>
            <a:endParaRPr lang="en-US" sz="3200" b="1" dirty="0" smtClean="0">
              <a:solidFill>
                <a:srgbClr val="000000"/>
              </a:solidFill>
              <a:cs typeface="Times New Roman" pitchFamily="18" charset="0"/>
            </a:endParaRPr>
          </a:p>
          <a:p>
            <a:pPr algn="l" eaLnBrk="1" hangingPunct="1"/>
            <a:endParaRPr lang="en-US" sz="3200" dirty="0" smtClean="0">
              <a:solidFill>
                <a:srgbClr val="000000"/>
              </a:solidFill>
              <a:cs typeface="Times New Roman" pitchFamily="18" charset="0"/>
            </a:endParaRPr>
          </a:p>
        </p:txBody>
      </p:sp>
      <p:sp>
        <p:nvSpPr>
          <p:cNvPr id="13326" name="TextBox 18"/>
          <p:cNvSpPr txBox="1">
            <a:spLocks noChangeArrowheads="1"/>
          </p:cNvSpPr>
          <p:nvPr/>
        </p:nvSpPr>
        <p:spPr bwMode="auto">
          <a:xfrm>
            <a:off x="11430000" y="7065962"/>
            <a:ext cx="9982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1900">
                <a:solidFill>
                  <a:schemeClr val="tx1"/>
                </a:solidFill>
                <a:latin typeface="Times New Roman" pitchFamily="18" charset="0"/>
                <a:ea typeface="ＭＳ Ｐゴシック" charset="-128"/>
              </a:defRPr>
            </a:lvl1pPr>
            <a:lvl2pPr marL="742950" indent="-28575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3000" dirty="0" smtClean="0">
                <a:solidFill>
                  <a:srgbClr val="000000"/>
                </a:solidFill>
                <a:latin typeface="LeituraSans-Grot 3" charset="0"/>
              </a:rPr>
              <a:t>Example Adaptive Quizzing Question</a:t>
            </a:r>
            <a:endParaRPr lang="en-US" sz="3000" dirty="0">
              <a:solidFill>
                <a:srgbClr val="000000"/>
              </a:solidFill>
              <a:latin typeface="LeituraSans-Grot 3" charset="0"/>
            </a:endParaRPr>
          </a:p>
        </p:txBody>
      </p:sp>
      <p:sp>
        <p:nvSpPr>
          <p:cNvPr id="21" name="TextBox 20"/>
          <p:cNvSpPr txBox="1"/>
          <p:nvPr/>
        </p:nvSpPr>
        <p:spPr>
          <a:xfrm>
            <a:off x="22472196" y="11658600"/>
            <a:ext cx="9982200" cy="8248413"/>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5400" dirty="0" smtClean="0">
                <a:solidFill>
                  <a:srgbClr val="8B4518"/>
                </a:solidFill>
                <a:latin typeface="LeituraSans-Grot 3" charset="0"/>
              </a:rPr>
              <a:t>Results</a:t>
            </a:r>
          </a:p>
          <a:p>
            <a:pPr algn="l" eaLnBrk="1" hangingPunct="1"/>
            <a:endParaRPr lang="en-US" sz="1500" dirty="0" smtClean="0">
              <a:solidFill>
                <a:srgbClr val="8B4518"/>
              </a:solidFill>
              <a:latin typeface="LeituraSans-Grot 3" charset="0"/>
            </a:endParaRPr>
          </a:p>
          <a:p>
            <a:pPr algn="l" eaLnBrk="1" hangingPunct="1"/>
            <a:r>
              <a:rPr lang="en-US" sz="3200" dirty="0" smtClean="0">
                <a:solidFill>
                  <a:srgbClr val="000000"/>
                </a:solidFill>
              </a:rPr>
              <a:t>Total adaptive quiz </a:t>
            </a:r>
            <a:r>
              <a:rPr lang="en-US" sz="3200" dirty="0">
                <a:solidFill>
                  <a:srgbClr val="000000"/>
                </a:solidFill>
              </a:rPr>
              <a:t>scores ranged from 0 to 100% (M = 90%, SD = 17). Pre-test scores ranged from 17% to </a:t>
            </a:r>
            <a:r>
              <a:rPr lang="en-US" sz="3200" dirty="0" smtClean="0">
                <a:solidFill>
                  <a:srgbClr val="000000"/>
                </a:solidFill>
              </a:rPr>
              <a:t>87%</a:t>
            </a:r>
            <a:r>
              <a:rPr lang="en-US" sz="3200" dirty="0">
                <a:solidFill>
                  <a:srgbClr val="000000"/>
                </a:solidFill>
              </a:rPr>
              <a:t>. Post-test scores ranged from </a:t>
            </a:r>
            <a:r>
              <a:rPr lang="en-US" sz="3200" dirty="0" smtClean="0">
                <a:solidFill>
                  <a:srgbClr val="000000"/>
                </a:solidFill>
              </a:rPr>
              <a:t>27% </a:t>
            </a:r>
            <a:r>
              <a:rPr lang="en-US" sz="3200" dirty="0">
                <a:solidFill>
                  <a:srgbClr val="000000"/>
                </a:solidFill>
              </a:rPr>
              <a:t>to 97%. </a:t>
            </a:r>
            <a:endParaRPr lang="en-US" sz="3200" dirty="0" smtClean="0">
              <a:solidFill>
                <a:srgbClr val="000000"/>
              </a:solidFill>
            </a:endParaRPr>
          </a:p>
          <a:p>
            <a:pPr algn="l" eaLnBrk="1" hangingPunct="1"/>
            <a:endParaRPr lang="en-US" sz="2000" dirty="0">
              <a:solidFill>
                <a:srgbClr val="000000"/>
              </a:solidFill>
            </a:endParaRPr>
          </a:p>
          <a:p>
            <a:pPr algn="l" eaLnBrk="1" hangingPunct="1"/>
            <a:r>
              <a:rPr lang="en-US" sz="3200" b="1" dirty="0" smtClean="0">
                <a:solidFill>
                  <a:srgbClr val="000000"/>
                </a:solidFill>
              </a:rPr>
              <a:t>Adaptive quiz </a:t>
            </a:r>
            <a:r>
              <a:rPr lang="en-US" sz="3200" b="1" dirty="0">
                <a:solidFill>
                  <a:srgbClr val="000000"/>
                </a:solidFill>
              </a:rPr>
              <a:t>scores were positively associated with post-test scores </a:t>
            </a:r>
            <a:r>
              <a:rPr lang="en-US" sz="3200" dirty="0">
                <a:solidFill>
                  <a:srgbClr val="000000"/>
                </a:solidFill>
              </a:rPr>
              <a:t>(r = </a:t>
            </a:r>
            <a:r>
              <a:rPr lang="en-US" sz="3200" dirty="0" smtClean="0">
                <a:solidFill>
                  <a:srgbClr val="000000"/>
                </a:solidFill>
              </a:rPr>
              <a:t>.23, </a:t>
            </a:r>
            <a:r>
              <a:rPr lang="en-US" sz="3200" dirty="0">
                <a:solidFill>
                  <a:srgbClr val="000000"/>
                </a:solidFill>
              </a:rPr>
              <a:t>p=.</a:t>
            </a:r>
            <a:r>
              <a:rPr lang="en-US" sz="3200" dirty="0" smtClean="0">
                <a:solidFill>
                  <a:srgbClr val="000000"/>
                </a:solidFill>
              </a:rPr>
              <a:t>006, Mean Change = 5.536)</a:t>
            </a:r>
            <a:r>
              <a:rPr lang="en-US" sz="3200" dirty="0">
                <a:solidFill>
                  <a:srgbClr val="000000"/>
                </a:solidFill>
              </a:rPr>
              <a:t>, </a:t>
            </a:r>
            <a:r>
              <a:rPr lang="en-US" sz="3200" dirty="0" smtClean="0">
                <a:solidFill>
                  <a:srgbClr val="000000"/>
                </a:solidFill>
              </a:rPr>
              <a:t>and remained significant </a:t>
            </a:r>
            <a:r>
              <a:rPr lang="en-US" sz="3200" dirty="0">
                <a:solidFill>
                  <a:srgbClr val="000000"/>
                </a:solidFill>
              </a:rPr>
              <a:t>after controlling for pre-test scores (r = </a:t>
            </a:r>
            <a:r>
              <a:rPr lang="en-US" sz="3200" dirty="0" smtClean="0">
                <a:solidFill>
                  <a:srgbClr val="000000"/>
                </a:solidFill>
              </a:rPr>
              <a:t>.221, </a:t>
            </a:r>
            <a:r>
              <a:rPr lang="en-US" sz="3200" dirty="0">
                <a:solidFill>
                  <a:srgbClr val="000000"/>
                </a:solidFill>
              </a:rPr>
              <a:t>p =.</a:t>
            </a:r>
            <a:r>
              <a:rPr lang="en-US" sz="3200" dirty="0" smtClean="0">
                <a:solidFill>
                  <a:srgbClr val="000000"/>
                </a:solidFill>
              </a:rPr>
              <a:t>009). </a:t>
            </a:r>
          </a:p>
          <a:p>
            <a:pPr algn="l" eaLnBrk="1" hangingPunct="1"/>
            <a:endParaRPr lang="en-US" sz="2000" dirty="0">
              <a:solidFill>
                <a:srgbClr val="000000"/>
              </a:solidFill>
            </a:endParaRPr>
          </a:p>
          <a:p>
            <a:pPr algn="l" eaLnBrk="1" hangingPunct="1"/>
            <a:r>
              <a:rPr lang="en-US" sz="3200" dirty="0" smtClean="0">
                <a:solidFill>
                  <a:srgbClr val="000000"/>
                </a:solidFill>
              </a:rPr>
              <a:t>When students were separated dichotomously into those who completed all of the adaptive quizzes and those who did not, there was a significant difference in mean change from pre to post test (t= 2.207, </a:t>
            </a:r>
            <a:r>
              <a:rPr lang="en-US" sz="3200" dirty="0" err="1" smtClean="0">
                <a:solidFill>
                  <a:srgbClr val="000000"/>
                </a:solidFill>
              </a:rPr>
              <a:t>df</a:t>
            </a:r>
            <a:r>
              <a:rPr lang="en-US" sz="3200" dirty="0" smtClean="0">
                <a:solidFill>
                  <a:srgbClr val="000000"/>
                </a:solidFill>
              </a:rPr>
              <a:t>=140, p=0.029). </a:t>
            </a:r>
            <a:r>
              <a:rPr lang="en-US" sz="3200" b="1" dirty="0" smtClean="0">
                <a:solidFill>
                  <a:srgbClr val="000000"/>
                </a:solidFill>
              </a:rPr>
              <a:t>Students who completed all of the quizzes gained an average of 1.24 (4%) points more than students who did not. </a:t>
            </a:r>
            <a:endParaRPr lang="en-US" sz="3200" b="1" dirty="0">
              <a:solidFill>
                <a:srgbClr val="000000"/>
              </a:solidFill>
            </a:endParaRPr>
          </a:p>
        </p:txBody>
      </p:sp>
      <p:sp>
        <p:nvSpPr>
          <p:cNvPr id="24" name="Rectangle 23"/>
          <p:cNvSpPr/>
          <p:nvPr/>
        </p:nvSpPr>
        <p:spPr>
          <a:xfrm>
            <a:off x="1524000" y="29108400"/>
            <a:ext cx="8001000" cy="2438400"/>
          </a:xfrm>
          <a:prstGeom prst="rect">
            <a:avLst/>
          </a:prstGeom>
          <a:solidFill>
            <a:srgbClr val="93978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330" name="TextBox 2"/>
          <p:cNvSpPr txBox="1">
            <a:spLocks noChangeArrowheads="1"/>
          </p:cNvSpPr>
          <p:nvPr/>
        </p:nvSpPr>
        <p:spPr bwMode="auto">
          <a:xfrm>
            <a:off x="1665514" y="29220855"/>
            <a:ext cx="824048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eaLnBrk="0" hangingPunct="0">
              <a:defRPr sz="1900">
                <a:solidFill>
                  <a:schemeClr val="tx1"/>
                </a:solidFill>
                <a:latin typeface="Times New Roman" pitchFamily="18" charset="0"/>
                <a:ea typeface="ＭＳ Ｐゴシック" charset="-128"/>
              </a:defRPr>
            </a:lvl1pPr>
            <a:lvl2pPr marL="742950" indent="-28575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3200" dirty="0" smtClean="0">
                <a:solidFill>
                  <a:srgbClr val="000000"/>
                </a:solidFill>
                <a:latin typeface="LeituraSans-Grot 3" charset="0"/>
              </a:rPr>
              <a:t>Keiko Bostwick</a:t>
            </a:r>
          </a:p>
          <a:p>
            <a:pPr algn="l" eaLnBrk="1" hangingPunct="1"/>
            <a:r>
              <a:rPr lang="en-US" sz="3200" dirty="0" err="1" smtClean="0">
                <a:solidFill>
                  <a:srgbClr val="000000"/>
                </a:solidFill>
                <a:latin typeface="LeituraSans-Grot 3" charset="0"/>
              </a:rPr>
              <a:t>bostwick@onid.oregonstate.edu</a:t>
            </a:r>
            <a:endParaRPr lang="en-US" sz="3200" dirty="0" smtClean="0">
              <a:solidFill>
                <a:srgbClr val="000000"/>
              </a:solidFill>
              <a:latin typeface="LeituraSans-Grot 3" charset="0"/>
            </a:endParaRPr>
          </a:p>
          <a:p>
            <a:pPr algn="l" eaLnBrk="1" hangingPunct="1"/>
            <a:r>
              <a:rPr lang="en-US" sz="3200" dirty="0" smtClean="0">
                <a:solidFill>
                  <a:srgbClr val="000000"/>
                </a:solidFill>
                <a:latin typeface="LeituraSans-Grot 3" charset="0"/>
              </a:rPr>
              <a:t>Kathryn Becker-Blease</a:t>
            </a:r>
          </a:p>
          <a:p>
            <a:pPr algn="l" eaLnBrk="1" hangingPunct="1"/>
            <a:r>
              <a:rPr lang="en-US" sz="3200" dirty="0">
                <a:solidFill>
                  <a:srgbClr val="000000"/>
                </a:solidFill>
                <a:latin typeface="LeituraSans-Grot 3" charset="0"/>
              </a:rPr>
              <a:t>k</a:t>
            </a:r>
            <a:r>
              <a:rPr lang="en-US" sz="3200" dirty="0" smtClean="0">
                <a:solidFill>
                  <a:srgbClr val="000000"/>
                </a:solidFill>
                <a:latin typeface="LeituraSans-Grot 3" charset="0"/>
              </a:rPr>
              <a:t>athryn.blease@oregonstate.edu</a:t>
            </a:r>
          </a:p>
          <a:p>
            <a:pPr algn="l" eaLnBrk="1" hangingPunct="1"/>
            <a:endParaRPr lang="en-US" sz="3200" dirty="0">
              <a:solidFill>
                <a:srgbClr val="000000"/>
              </a:solidFill>
              <a:latin typeface="LeituraSans-Grot 3" charset="0"/>
            </a:endParaRPr>
          </a:p>
        </p:txBody>
      </p:sp>
      <p:sp>
        <p:nvSpPr>
          <p:cNvPr id="19" name="TextBox 18"/>
          <p:cNvSpPr txBox="1"/>
          <p:nvPr/>
        </p:nvSpPr>
        <p:spPr>
          <a:xfrm>
            <a:off x="33004125" y="6653332"/>
            <a:ext cx="9982200" cy="16435268"/>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marL="742950" indent="-28575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5400" dirty="0" smtClean="0">
                <a:solidFill>
                  <a:srgbClr val="8B4518"/>
                </a:solidFill>
                <a:latin typeface="LeituraSans-Grot 3" charset="0"/>
              </a:rPr>
              <a:t>Future Research Endeavors:</a:t>
            </a:r>
            <a:endParaRPr lang="en-US" sz="3200" dirty="0" smtClean="0">
              <a:solidFill>
                <a:srgbClr val="8B4518"/>
              </a:solidFill>
            </a:endParaRPr>
          </a:p>
          <a:p>
            <a:pPr marL="514350" indent="-514350" algn="l" eaLnBrk="1" hangingPunct="1">
              <a:buAutoNum type="arabicPeriod"/>
            </a:pPr>
            <a:r>
              <a:rPr lang="en-US" sz="3200" b="1" dirty="0" smtClean="0">
                <a:solidFill>
                  <a:schemeClr val="bg2"/>
                </a:solidFill>
                <a:cs typeface="Times New Roman" pitchFamily="18" charset="0"/>
              </a:rPr>
              <a:t>Is the goal academic success or learning? </a:t>
            </a:r>
          </a:p>
          <a:p>
            <a:pPr algn="l" eaLnBrk="1" hangingPunct="1"/>
            <a:r>
              <a:rPr lang="en-US" sz="3200" dirty="0" smtClean="0">
                <a:solidFill>
                  <a:schemeClr val="bg2"/>
                </a:solidFill>
                <a:cs typeface="Times New Roman" pitchFamily="18" charset="0"/>
              </a:rPr>
              <a:t>	Academic success:</a:t>
            </a:r>
          </a:p>
          <a:p>
            <a:pPr algn="l" eaLnBrk="1" hangingPunct="1"/>
            <a:r>
              <a:rPr lang="en-US" sz="3200" dirty="0" smtClean="0">
                <a:solidFill>
                  <a:schemeClr val="bg2"/>
                </a:solidFill>
                <a:cs typeface="Times New Roman" pitchFamily="18" charset="0"/>
              </a:rPr>
              <a:t>		Grades or fail rate in current course.</a:t>
            </a:r>
          </a:p>
          <a:p>
            <a:pPr algn="l" eaLnBrk="1" hangingPunct="1"/>
            <a:r>
              <a:rPr lang="en-US" sz="3200" dirty="0" smtClean="0">
                <a:solidFill>
                  <a:schemeClr val="bg2"/>
                </a:solidFill>
                <a:cs typeface="Times New Roman" pitchFamily="18" charset="0"/>
              </a:rPr>
              <a:t>		Grades or fail rate in higher level course.</a:t>
            </a:r>
          </a:p>
          <a:p>
            <a:pPr algn="l" eaLnBrk="1" hangingPunct="1"/>
            <a:r>
              <a:rPr lang="en-US" sz="3200" dirty="0" smtClean="0">
                <a:solidFill>
                  <a:schemeClr val="bg2"/>
                </a:solidFill>
                <a:cs typeface="Times New Roman" pitchFamily="18" charset="0"/>
              </a:rPr>
              <a:t>	Learning:</a:t>
            </a:r>
          </a:p>
          <a:p>
            <a:pPr algn="l" eaLnBrk="1" hangingPunct="1"/>
            <a:r>
              <a:rPr lang="en-US" sz="3200" dirty="0" smtClean="0">
                <a:solidFill>
                  <a:schemeClr val="bg2"/>
                </a:solidFill>
                <a:cs typeface="Times New Roman" pitchFamily="18" charset="0"/>
              </a:rPr>
              <a:t>		Higher exam scores on final exam or 				standardized test.  </a:t>
            </a:r>
          </a:p>
          <a:p>
            <a:pPr algn="l" eaLnBrk="1" hangingPunct="1"/>
            <a:r>
              <a:rPr lang="en-US" sz="3200" dirty="0" smtClean="0">
                <a:solidFill>
                  <a:schemeClr val="bg2"/>
                </a:solidFill>
                <a:cs typeface="Times New Roman" pitchFamily="18" charset="0"/>
              </a:rPr>
              <a:t>	</a:t>
            </a:r>
            <a:r>
              <a:rPr lang="en-US" sz="2800" i="1" dirty="0" smtClean="0">
                <a:solidFill>
                  <a:schemeClr val="bg2"/>
                </a:solidFill>
                <a:cs typeface="Times New Roman" pitchFamily="18" charset="0"/>
              </a:rPr>
              <a:t>Grades may be influenced by a high percentage of points 	shifted from 	exams to online quizzing, boosting success but 	not necessarily learning.</a:t>
            </a:r>
            <a:endParaRPr lang="en-US" sz="2800" dirty="0" smtClean="0">
              <a:solidFill>
                <a:schemeClr val="bg2"/>
              </a:solidFill>
              <a:cs typeface="Times New Roman" pitchFamily="18" charset="0"/>
            </a:endParaRPr>
          </a:p>
          <a:p>
            <a:pPr algn="l" eaLnBrk="1" hangingPunct="1"/>
            <a:endParaRPr lang="en-US" sz="3200" dirty="0" smtClean="0">
              <a:solidFill>
                <a:schemeClr val="bg2"/>
              </a:solidFill>
              <a:cs typeface="Times New Roman" pitchFamily="18" charset="0"/>
            </a:endParaRPr>
          </a:p>
          <a:p>
            <a:pPr algn="l" eaLnBrk="1" hangingPunct="1"/>
            <a:r>
              <a:rPr lang="en-US" sz="3200" b="1" dirty="0" smtClean="0">
                <a:solidFill>
                  <a:schemeClr val="bg2"/>
                </a:solidFill>
                <a:cs typeface="Times New Roman" pitchFamily="18" charset="0"/>
              </a:rPr>
              <a:t>2. Is the goal to close an achievement gap or benefit all students? </a:t>
            </a:r>
          </a:p>
          <a:p>
            <a:pPr algn="l" eaLnBrk="1" hangingPunct="1"/>
            <a:r>
              <a:rPr lang="en-US" sz="3200" dirty="0" smtClean="0">
                <a:solidFill>
                  <a:schemeClr val="bg2"/>
                </a:solidFill>
                <a:cs typeface="Times New Roman" pitchFamily="18" charset="0"/>
              </a:rPr>
              <a:t>	Does adaptive quizzing differentially benefit 	struggling students? High achieving students? </a:t>
            </a:r>
          </a:p>
          <a:p>
            <a:pPr algn="l" eaLnBrk="1" hangingPunct="1"/>
            <a:r>
              <a:rPr lang="en-US" sz="2800" i="1" dirty="0" smtClean="0">
                <a:solidFill>
                  <a:schemeClr val="bg2"/>
                </a:solidFill>
                <a:cs typeface="Times New Roman" pitchFamily="18" charset="0"/>
              </a:rPr>
              <a:t>	</a:t>
            </a:r>
            <a:r>
              <a:rPr lang="en-US" sz="2800" i="1" dirty="0">
                <a:solidFill>
                  <a:schemeClr val="bg2"/>
                </a:solidFill>
                <a:cs typeface="Times New Roman" pitchFamily="18" charset="0"/>
              </a:rPr>
              <a:t>	</a:t>
            </a:r>
            <a:r>
              <a:rPr lang="en-US" sz="2800" i="1" dirty="0" smtClean="0">
                <a:solidFill>
                  <a:schemeClr val="bg2"/>
                </a:solidFill>
                <a:cs typeface="Times New Roman" pitchFamily="18" charset="0"/>
              </a:rPr>
              <a:t>Higher achieving students, who may be more 			conscientious, use better strategies or have more time 		to complete quizzes may well benefit as much or more 		than struggling students (</a:t>
            </a:r>
            <a:r>
              <a:rPr lang="en-US" sz="2800" i="1" dirty="0" err="1" smtClean="0">
                <a:solidFill>
                  <a:schemeClr val="bg2"/>
                </a:solidFill>
                <a:cs typeface="Times New Roman" pitchFamily="18" charset="0"/>
              </a:rPr>
              <a:t>Ceci</a:t>
            </a:r>
            <a:r>
              <a:rPr lang="en-US" sz="2800" i="1" dirty="0" smtClean="0">
                <a:solidFill>
                  <a:schemeClr val="bg2"/>
                </a:solidFill>
                <a:cs typeface="Times New Roman" pitchFamily="18" charset="0"/>
              </a:rPr>
              <a:t> &amp; </a:t>
            </a:r>
            <a:r>
              <a:rPr lang="en-US" sz="2800" i="1" dirty="0" err="1" smtClean="0">
                <a:solidFill>
                  <a:schemeClr val="bg2"/>
                </a:solidFill>
                <a:cs typeface="Times New Roman" pitchFamily="18" charset="0"/>
              </a:rPr>
              <a:t>Papierno</a:t>
            </a:r>
            <a:r>
              <a:rPr lang="en-US" sz="2800" i="1" dirty="0" smtClean="0">
                <a:solidFill>
                  <a:schemeClr val="bg2"/>
                </a:solidFill>
                <a:cs typeface="Times New Roman" pitchFamily="18" charset="0"/>
              </a:rPr>
              <a:t>, 2005).</a:t>
            </a:r>
          </a:p>
          <a:p>
            <a:pPr algn="l" eaLnBrk="1" hangingPunct="1"/>
            <a:endParaRPr lang="en-US" sz="3200" dirty="0" smtClean="0">
              <a:solidFill>
                <a:schemeClr val="bg2"/>
              </a:solidFill>
              <a:cs typeface="Times New Roman" pitchFamily="18" charset="0"/>
            </a:endParaRPr>
          </a:p>
          <a:p>
            <a:pPr algn="l" eaLnBrk="1" hangingPunct="1"/>
            <a:r>
              <a:rPr lang="en-US" sz="3200" b="1" dirty="0" smtClean="0">
                <a:solidFill>
                  <a:schemeClr val="bg2"/>
                </a:solidFill>
                <a:cs typeface="Times New Roman" pitchFamily="18" charset="0"/>
              </a:rPr>
              <a:t>3. Are there unintended downsides? </a:t>
            </a:r>
          </a:p>
          <a:p>
            <a:pPr algn="l" eaLnBrk="1" hangingPunct="1"/>
            <a:r>
              <a:rPr lang="en-US" sz="3200" dirty="0" smtClean="0">
                <a:solidFill>
                  <a:schemeClr val="bg2"/>
                </a:solidFill>
                <a:cs typeface="Times New Roman" pitchFamily="18" charset="0"/>
              </a:rPr>
              <a:t>	Do frequent quiz scores lead to over-confidence?</a:t>
            </a:r>
          </a:p>
          <a:p>
            <a:pPr algn="l" eaLnBrk="1" hangingPunct="1"/>
            <a:r>
              <a:rPr lang="en-US" sz="3200" dirty="0">
                <a:solidFill>
                  <a:schemeClr val="bg2"/>
                </a:solidFill>
                <a:cs typeface="Times New Roman" pitchFamily="18" charset="0"/>
              </a:rPr>
              <a:t>	</a:t>
            </a:r>
            <a:r>
              <a:rPr lang="en-US" sz="3200" dirty="0" smtClean="0">
                <a:solidFill>
                  <a:schemeClr val="bg2"/>
                </a:solidFill>
                <a:cs typeface="Times New Roman" pitchFamily="18" charset="0"/>
              </a:rPr>
              <a:t>Does it encourage poor study habits?</a:t>
            </a:r>
          </a:p>
          <a:p>
            <a:pPr algn="l" eaLnBrk="1" hangingPunct="1"/>
            <a:r>
              <a:rPr lang="en-US" sz="3200" dirty="0" smtClean="0">
                <a:solidFill>
                  <a:schemeClr val="bg2"/>
                </a:solidFill>
                <a:cs typeface="Times New Roman" pitchFamily="18" charset="0"/>
              </a:rPr>
              <a:t>	</a:t>
            </a:r>
            <a:r>
              <a:rPr lang="en-US" sz="3200" i="1" dirty="0" smtClean="0">
                <a:solidFill>
                  <a:schemeClr val="bg2"/>
                </a:solidFill>
                <a:cs typeface="Times New Roman" pitchFamily="18" charset="0"/>
              </a:rPr>
              <a:t>	</a:t>
            </a:r>
            <a:r>
              <a:rPr lang="en-US" sz="2800" i="1" dirty="0" smtClean="0">
                <a:solidFill>
                  <a:schemeClr val="bg2"/>
                </a:solidFill>
                <a:cs typeface="Times New Roman" pitchFamily="18" charset="0"/>
              </a:rPr>
              <a:t>Quizzing can lead to higher midterm scores, and lower 		final exam scores, 	possibly because students cram for 		midterms using online quizzes, obtain 	higher scores 		and feel over-confident going into a cumulative final 		(Pearson, </a:t>
            </a:r>
            <a:r>
              <a:rPr lang="en-US" sz="2800" i="1" dirty="0" err="1" smtClean="0">
                <a:solidFill>
                  <a:schemeClr val="bg2"/>
                </a:solidFill>
                <a:cs typeface="Times New Roman" pitchFamily="18" charset="0"/>
              </a:rPr>
              <a:t>n.d.</a:t>
            </a:r>
            <a:r>
              <a:rPr lang="en-US" sz="2800" i="1" dirty="0" smtClean="0">
                <a:solidFill>
                  <a:schemeClr val="bg2"/>
                </a:solidFill>
                <a:cs typeface="Times New Roman" pitchFamily="18" charset="0"/>
              </a:rPr>
              <a:t>)</a:t>
            </a:r>
          </a:p>
          <a:p>
            <a:pPr algn="l" eaLnBrk="1" hangingPunct="1"/>
            <a:endParaRPr lang="en-US" sz="3200" dirty="0" smtClean="0">
              <a:solidFill>
                <a:schemeClr val="bg2"/>
              </a:solidFill>
              <a:cs typeface="Times New Roman" pitchFamily="18" charset="0"/>
            </a:endParaRPr>
          </a:p>
          <a:p>
            <a:pPr algn="l" eaLnBrk="1" hangingPunct="1"/>
            <a:r>
              <a:rPr lang="en-US" sz="3000" b="1" dirty="0" smtClean="0">
                <a:solidFill>
                  <a:srgbClr val="000000"/>
                </a:solidFill>
                <a:cs typeface="Times New Roman" pitchFamily="18" charset="0"/>
              </a:rPr>
              <a:t>4. What’s the effect size?</a:t>
            </a:r>
          </a:p>
          <a:p>
            <a:pPr algn="l" eaLnBrk="1" hangingPunct="1"/>
            <a:r>
              <a:rPr lang="en-US" sz="3000" dirty="0" smtClean="0">
                <a:solidFill>
                  <a:srgbClr val="000000"/>
                </a:solidFill>
                <a:cs typeface="Times New Roman" pitchFamily="18" charset="0"/>
              </a:rPr>
              <a:t>	Is adaptive quizzing worth the cost? </a:t>
            </a:r>
          </a:p>
          <a:p>
            <a:pPr algn="l" eaLnBrk="1" hangingPunct="1"/>
            <a:r>
              <a:rPr lang="en-US" sz="3000" dirty="0" smtClean="0">
                <a:solidFill>
                  <a:srgbClr val="000000"/>
                </a:solidFill>
                <a:cs typeface="Times New Roman" pitchFamily="18" charset="0"/>
              </a:rPr>
              <a:t>	How does it compare to other study techniques?</a:t>
            </a:r>
          </a:p>
        </p:txBody>
      </p:sp>
      <p:sp>
        <p:nvSpPr>
          <p:cNvPr id="22" name="TextBox 21"/>
          <p:cNvSpPr txBox="1"/>
          <p:nvPr/>
        </p:nvSpPr>
        <p:spPr>
          <a:xfrm>
            <a:off x="11702143" y="14478000"/>
            <a:ext cx="9982200" cy="11079958"/>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marL="742950" indent="-285750"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5400" dirty="0" smtClean="0">
                <a:solidFill>
                  <a:srgbClr val="8B4518"/>
                </a:solidFill>
                <a:latin typeface="LeituraSans-Grot 3" charset="0"/>
              </a:rPr>
              <a:t>Method</a:t>
            </a:r>
          </a:p>
          <a:p>
            <a:pPr algn="l"/>
            <a:endParaRPr lang="en-US" sz="2000" b="1" dirty="0" smtClean="0">
              <a:solidFill>
                <a:schemeClr val="bg2"/>
              </a:solidFill>
            </a:endParaRPr>
          </a:p>
          <a:p>
            <a:pPr algn="l"/>
            <a:r>
              <a:rPr lang="en-US" sz="3200" b="1" dirty="0" smtClean="0">
                <a:solidFill>
                  <a:schemeClr val="bg2"/>
                </a:solidFill>
              </a:rPr>
              <a:t>Students </a:t>
            </a:r>
            <a:r>
              <a:rPr lang="en-US" sz="3200" b="1" dirty="0">
                <a:solidFill>
                  <a:schemeClr val="bg2"/>
                </a:solidFill>
              </a:rPr>
              <a:t>in </a:t>
            </a:r>
            <a:r>
              <a:rPr lang="en-US" sz="3200" b="1" dirty="0" smtClean="0">
                <a:solidFill>
                  <a:schemeClr val="bg2"/>
                </a:solidFill>
              </a:rPr>
              <a:t>one section </a:t>
            </a:r>
            <a:r>
              <a:rPr lang="en-US" sz="3200" b="1" dirty="0">
                <a:solidFill>
                  <a:schemeClr val="bg2"/>
                </a:solidFill>
              </a:rPr>
              <a:t>of an Introductory Psychology course at a medium-sized university were invited to participate.  </a:t>
            </a:r>
            <a:r>
              <a:rPr lang="en-US" sz="3200" dirty="0" smtClean="0">
                <a:solidFill>
                  <a:schemeClr val="bg2"/>
                </a:solidFill>
              </a:rPr>
              <a:t>One hundred and fifty students </a:t>
            </a:r>
            <a:r>
              <a:rPr lang="en-US" sz="3200" dirty="0">
                <a:solidFill>
                  <a:schemeClr val="bg2"/>
                </a:solidFill>
              </a:rPr>
              <a:t>chose to participate. </a:t>
            </a:r>
            <a:endParaRPr lang="en-US" sz="3200" dirty="0" smtClean="0">
              <a:solidFill>
                <a:schemeClr val="bg2"/>
              </a:solidFill>
            </a:endParaRPr>
          </a:p>
          <a:p>
            <a:pPr algn="l"/>
            <a:endParaRPr lang="en-US" sz="3200" dirty="0">
              <a:solidFill>
                <a:schemeClr val="bg2"/>
              </a:solidFill>
            </a:endParaRPr>
          </a:p>
          <a:p>
            <a:pPr algn="l"/>
            <a:r>
              <a:rPr lang="en-US" sz="3200" b="1" dirty="0" smtClean="0">
                <a:solidFill>
                  <a:schemeClr val="bg2"/>
                </a:solidFill>
              </a:rPr>
              <a:t>All </a:t>
            </a:r>
            <a:r>
              <a:rPr lang="en-US" sz="3200" b="1" dirty="0">
                <a:solidFill>
                  <a:schemeClr val="bg2"/>
                </a:solidFill>
              </a:rPr>
              <a:t>were assigned the same, weekly adaptive quizzing assignments. </a:t>
            </a:r>
            <a:r>
              <a:rPr lang="en-US" sz="3200" dirty="0" smtClean="0">
                <a:solidFill>
                  <a:schemeClr val="bg2"/>
                </a:solidFill>
              </a:rPr>
              <a:t>Students were assigned 3 or 4 adaptive quizzes each week using </a:t>
            </a:r>
            <a:r>
              <a:rPr lang="en-US" sz="3200" dirty="0" err="1" smtClean="0">
                <a:solidFill>
                  <a:schemeClr val="bg2"/>
                </a:solidFill>
              </a:rPr>
              <a:t>LearningCurve</a:t>
            </a:r>
            <a:r>
              <a:rPr lang="en-US" sz="3200" dirty="0" smtClean="0">
                <a:solidFill>
                  <a:schemeClr val="bg2"/>
                </a:solidFill>
              </a:rPr>
              <a:t>, an adaptive quizzing tool available with the textbook. Students who reached a predetermined level of mastery were awarded full credit for that quiz. Each quiz was worth the same number of points. </a:t>
            </a:r>
          </a:p>
          <a:p>
            <a:pPr algn="l"/>
            <a:endParaRPr lang="en-US" sz="3200" dirty="0">
              <a:solidFill>
                <a:schemeClr val="bg2"/>
              </a:solidFill>
            </a:endParaRPr>
          </a:p>
          <a:p>
            <a:pPr algn="l"/>
            <a:r>
              <a:rPr lang="en-US" sz="3200" b="1" dirty="0" smtClean="0">
                <a:solidFill>
                  <a:schemeClr val="bg2"/>
                </a:solidFill>
              </a:rPr>
              <a:t>Students completed </a:t>
            </a:r>
            <a:r>
              <a:rPr lang="en-US" sz="3200" b="1" dirty="0">
                <a:solidFill>
                  <a:schemeClr val="bg2"/>
                </a:solidFill>
              </a:rPr>
              <a:t>the </a:t>
            </a:r>
            <a:r>
              <a:rPr lang="en-US" sz="3200" b="1" dirty="0" smtClean="0">
                <a:solidFill>
                  <a:schemeClr val="bg2"/>
                </a:solidFill>
              </a:rPr>
              <a:t>pretest </a:t>
            </a:r>
            <a:r>
              <a:rPr lang="en-US" sz="3200" b="1" dirty="0">
                <a:solidFill>
                  <a:schemeClr val="bg2"/>
                </a:solidFill>
              </a:rPr>
              <a:t>on the first day of class, and the same test as post-test at the final </a:t>
            </a:r>
            <a:r>
              <a:rPr lang="en-US" sz="3200" b="1" dirty="0" smtClean="0">
                <a:solidFill>
                  <a:schemeClr val="bg2"/>
                </a:solidFill>
              </a:rPr>
              <a:t>exam for extra credit</a:t>
            </a:r>
            <a:r>
              <a:rPr lang="en-US" sz="3200" dirty="0" smtClean="0">
                <a:solidFill>
                  <a:schemeClr val="bg2"/>
                </a:solidFill>
              </a:rPr>
              <a:t>. </a:t>
            </a:r>
            <a:r>
              <a:rPr lang="en-US" sz="3200" dirty="0">
                <a:solidFill>
                  <a:schemeClr val="bg2"/>
                </a:solidFill>
              </a:rPr>
              <a:t>The pre-/post-</a:t>
            </a:r>
            <a:r>
              <a:rPr lang="en-US" sz="3200" dirty="0" smtClean="0">
                <a:solidFill>
                  <a:schemeClr val="bg2"/>
                </a:solidFill>
              </a:rPr>
              <a:t>test questions were </a:t>
            </a:r>
            <a:r>
              <a:rPr lang="en-US" sz="3200" dirty="0">
                <a:solidFill>
                  <a:schemeClr val="bg2"/>
                </a:solidFill>
              </a:rPr>
              <a:t>drawn from a variety of sources (e.g. practice AP Psychology test questions), but not the textbook </a:t>
            </a:r>
            <a:r>
              <a:rPr lang="en-US" sz="3200" dirty="0" err="1">
                <a:solidFill>
                  <a:schemeClr val="bg2"/>
                </a:solidFill>
              </a:rPr>
              <a:t>testbank</a:t>
            </a:r>
            <a:r>
              <a:rPr lang="en-US" sz="3200" dirty="0">
                <a:solidFill>
                  <a:schemeClr val="bg2"/>
                </a:solidFill>
              </a:rPr>
              <a:t>. </a:t>
            </a:r>
            <a:r>
              <a:rPr lang="en-US" sz="3200" dirty="0" smtClean="0">
                <a:solidFill>
                  <a:schemeClr val="bg2"/>
                </a:solidFill>
              </a:rPr>
              <a:t>The instructor was not the experimenter and he was blind to the pre-/post-test questions.</a:t>
            </a:r>
          </a:p>
        </p:txBody>
      </p:sp>
      <p:pic>
        <p:nvPicPr>
          <p:cNvPr id="13333"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6200" y="7681337"/>
            <a:ext cx="9535886" cy="61870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22472196" y="20116800"/>
            <a:ext cx="9982200" cy="7555915"/>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5400" dirty="0" smtClean="0">
                <a:solidFill>
                  <a:srgbClr val="8B4518"/>
                </a:solidFill>
                <a:latin typeface="LeituraSans-Grot 3" charset="0"/>
              </a:rPr>
              <a:t>Discussion</a:t>
            </a:r>
          </a:p>
          <a:p>
            <a:pPr algn="l" eaLnBrk="1" hangingPunct="1"/>
            <a:endParaRPr lang="en-US" sz="1500" dirty="0" smtClean="0">
              <a:solidFill>
                <a:srgbClr val="8B4518"/>
              </a:solidFill>
              <a:latin typeface="LeituraSans-Grot 3" charset="0"/>
            </a:endParaRPr>
          </a:p>
          <a:p>
            <a:pPr algn="l"/>
            <a:r>
              <a:rPr lang="en-US" sz="3200" b="1" dirty="0">
                <a:solidFill>
                  <a:schemeClr val="bg2"/>
                </a:solidFill>
              </a:rPr>
              <a:t>Students who completed more adaptive quizzing assignments earned higher scores on a test of standard Introductory Psychology concepts. </a:t>
            </a:r>
            <a:r>
              <a:rPr lang="en-US" sz="3200" dirty="0">
                <a:solidFill>
                  <a:schemeClr val="bg2"/>
                </a:solidFill>
              </a:rPr>
              <a:t>This result was not influenced by the instructors’ choice of exam questions, or the similarity of quiz questions to </a:t>
            </a:r>
            <a:r>
              <a:rPr lang="en-US" sz="3200" dirty="0" err="1">
                <a:solidFill>
                  <a:schemeClr val="bg2"/>
                </a:solidFill>
              </a:rPr>
              <a:t>testbank</a:t>
            </a:r>
            <a:r>
              <a:rPr lang="en-US" sz="3200" dirty="0">
                <a:solidFill>
                  <a:schemeClr val="bg2"/>
                </a:solidFill>
              </a:rPr>
              <a:t> questions. The result </a:t>
            </a:r>
            <a:r>
              <a:rPr lang="en-US" sz="3200" dirty="0" smtClean="0">
                <a:solidFill>
                  <a:schemeClr val="bg2"/>
                </a:solidFill>
              </a:rPr>
              <a:t>remained </a:t>
            </a:r>
            <a:r>
              <a:rPr lang="en-US" sz="3200" dirty="0">
                <a:solidFill>
                  <a:schemeClr val="bg2"/>
                </a:solidFill>
              </a:rPr>
              <a:t>significant after controlling for pre-test scores that measured prior psychology knowledge, and served as a proxy for motivation and general test-taking </a:t>
            </a:r>
            <a:r>
              <a:rPr lang="en-US" sz="3200" dirty="0" smtClean="0">
                <a:solidFill>
                  <a:schemeClr val="bg2"/>
                </a:solidFill>
              </a:rPr>
              <a:t>ability.</a:t>
            </a:r>
            <a:r>
              <a:rPr lang="en-US" sz="3200" dirty="0">
                <a:solidFill>
                  <a:schemeClr val="bg2"/>
                </a:solidFill>
              </a:rPr>
              <a:t> R</a:t>
            </a:r>
            <a:r>
              <a:rPr lang="en-US" sz="3200" dirty="0" smtClean="0">
                <a:solidFill>
                  <a:schemeClr val="bg2"/>
                </a:solidFill>
              </a:rPr>
              <a:t>esearchers </a:t>
            </a:r>
            <a:r>
              <a:rPr lang="en-US" sz="3200" dirty="0">
                <a:solidFill>
                  <a:schemeClr val="bg2"/>
                </a:solidFill>
              </a:rPr>
              <a:t>should continue to test adaptive quizzing in classrooms using strong research designs</a:t>
            </a:r>
            <a:r>
              <a:rPr lang="en-US" sz="3200" dirty="0" smtClean="0">
                <a:solidFill>
                  <a:schemeClr val="bg2"/>
                </a:solidFill>
              </a:rPr>
              <a:t>. Future research </a:t>
            </a:r>
            <a:r>
              <a:rPr lang="en-US" sz="3200" dirty="0">
                <a:solidFill>
                  <a:schemeClr val="bg2"/>
                </a:solidFill>
              </a:rPr>
              <a:t>c</a:t>
            </a:r>
            <a:r>
              <a:rPr lang="en-US" sz="3200" dirty="0" smtClean="0">
                <a:solidFill>
                  <a:schemeClr val="bg2"/>
                </a:solidFill>
              </a:rPr>
              <a:t>ould focus the other benefits of adaptive quizzing (e.g. is it more time efficient, are student’s using it correctly, etc.). </a:t>
            </a:r>
            <a:endParaRPr lang="en-US" sz="3200" dirty="0">
              <a:solidFill>
                <a:schemeClr val="bg2"/>
              </a:solidFill>
            </a:endParaRPr>
          </a:p>
        </p:txBody>
      </p:sp>
      <p:sp>
        <p:nvSpPr>
          <p:cNvPr id="29" name="TextBox 28"/>
          <p:cNvSpPr txBox="1"/>
          <p:nvPr/>
        </p:nvSpPr>
        <p:spPr>
          <a:xfrm>
            <a:off x="32994600" y="22783800"/>
            <a:ext cx="9982200" cy="5940088"/>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4000" dirty="0" smtClean="0">
                <a:solidFill>
                  <a:srgbClr val="000000"/>
                </a:solidFill>
                <a:latin typeface="LeituraSans-Grot 2" charset="0"/>
              </a:rPr>
              <a:t>References</a:t>
            </a:r>
            <a:endParaRPr lang="en-US" sz="2000" dirty="0">
              <a:solidFill>
                <a:srgbClr val="000000"/>
              </a:solidFill>
              <a:latin typeface="LeituraSans-Grot 2" charset="0"/>
            </a:endParaRPr>
          </a:p>
          <a:p>
            <a:pPr lvl="1" indent="-457200" algn="l" eaLnBrk="1" hangingPunct="1"/>
            <a:r>
              <a:rPr lang="en-US" sz="2000" dirty="0" smtClean="0">
                <a:solidFill>
                  <a:schemeClr val="bg2"/>
                </a:solidFill>
                <a:cs typeface="Times New Roman" pitchFamily="18" charset="0"/>
              </a:rPr>
              <a:t>Becker-</a:t>
            </a:r>
            <a:r>
              <a:rPr lang="en-US" sz="2000" dirty="0" err="1" smtClean="0">
                <a:solidFill>
                  <a:schemeClr val="bg2"/>
                </a:solidFill>
                <a:cs typeface="Times New Roman" pitchFamily="18" charset="0"/>
              </a:rPr>
              <a:t>Blease</a:t>
            </a:r>
            <a:r>
              <a:rPr lang="en-US" sz="2000" dirty="0" smtClean="0">
                <a:solidFill>
                  <a:schemeClr val="bg2"/>
                </a:solidFill>
                <a:cs typeface="Times New Roman" pitchFamily="18" charset="0"/>
              </a:rPr>
              <a:t>, K. A. (May, 2013). Adaptive Quizzing Associated with Higher Exam Score in Introductory Psychology. Poster presented at annual APS-STP Teaching Institute. Washington, D. C. </a:t>
            </a:r>
          </a:p>
          <a:p>
            <a:pPr lvl="1" indent="-457200" algn="l" eaLnBrk="1" hangingPunct="1"/>
            <a:r>
              <a:rPr lang="en-US" sz="2000" dirty="0" smtClean="0">
                <a:solidFill>
                  <a:schemeClr val="bg2"/>
                </a:solidFill>
                <a:cs typeface="Times New Roman" pitchFamily="18" charset="0"/>
              </a:rPr>
              <a:t>Bowen </a:t>
            </a:r>
            <a:r>
              <a:rPr lang="en-US" sz="2000" dirty="0">
                <a:solidFill>
                  <a:schemeClr val="bg2"/>
                </a:solidFill>
                <a:cs typeface="Times New Roman" pitchFamily="18" charset="0"/>
              </a:rPr>
              <a:t>and Lack  (2012). Current Status of Research on Online Learning in Postsecondary Education. Available: </a:t>
            </a:r>
            <a:r>
              <a:rPr lang="en-US" sz="2000" u="sng" dirty="0">
                <a:solidFill>
                  <a:schemeClr val="bg2"/>
                </a:solidFill>
                <a:cs typeface="Times New Roman" pitchFamily="18" charset="0"/>
              </a:rPr>
              <a:t>http://www.sr.ithaka.org/research-publications/current-status-research-online-learning-postsecondary-education</a:t>
            </a:r>
            <a:r>
              <a:rPr lang="en-US" sz="2000" dirty="0">
                <a:solidFill>
                  <a:schemeClr val="bg2"/>
                </a:solidFill>
                <a:cs typeface="Times New Roman" pitchFamily="18" charset="0"/>
              </a:rPr>
              <a:t> </a:t>
            </a:r>
            <a:r>
              <a:rPr lang="en-US" sz="2000" dirty="0" smtClean="0">
                <a:solidFill>
                  <a:schemeClr val="bg2"/>
                </a:solidFill>
                <a:cs typeface="Times New Roman" pitchFamily="18" charset="0"/>
              </a:rPr>
              <a:t>.</a:t>
            </a:r>
          </a:p>
          <a:p>
            <a:pPr lvl="1" indent="-457200" algn="l" eaLnBrk="1" hangingPunct="1"/>
            <a:r>
              <a:rPr lang="en-US" sz="2000" dirty="0" err="1" smtClean="0">
                <a:solidFill>
                  <a:schemeClr val="bg2"/>
                </a:solidFill>
                <a:cs typeface="Times New Roman" pitchFamily="18" charset="0"/>
              </a:rPr>
              <a:t>Ceci</a:t>
            </a:r>
            <a:r>
              <a:rPr lang="en-US" sz="2000" dirty="0" smtClean="0">
                <a:solidFill>
                  <a:schemeClr val="bg2"/>
                </a:solidFill>
                <a:cs typeface="Times New Roman" pitchFamily="18" charset="0"/>
              </a:rPr>
              <a:t>, S. &amp; </a:t>
            </a:r>
            <a:r>
              <a:rPr lang="en-US" sz="2000" dirty="0" err="1" smtClean="0">
                <a:solidFill>
                  <a:schemeClr val="bg2"/>
                </a:solidFill>
                <a:cs typeface="Times New Roman" pitchFamily="18" charset="0"/>
              </a:rPr>
              <a:t>Papierno</a:t>
            </a:r>
            <a:r>
              <a:rPr lang="en-US" sz="2000" dirty="0" smtClean="0">
                <a:solidFill>
                  <a:schemeClr val="bg2"/>
                </a:solidFill>
                <a:cs typeface="Times New Roman" pitchFamily="18" charset="0"/>
              </a:rPr>
              <a:t>, P. (2005). The rhetoric and reality of gap closing: When the “have-nots” gain but the “haves” gain even more. </a:t>
            </a:r>
            <a:r>
              <a:rPr lang="en-US" sz="2000" i="1" dirty="0" smtClean="0">
                <a:solidFill>
                  <a:schemeClr val="bg2"/>
                </a:solidFill>
                <a:cs typeface="Times New Roman" pitchFamily="18" charset="0"/>
              </a:rPr>
              <a:t>American Psychologist, 60, </a:t>
            </a:r>
            <a:r>
              <a:rPr lang="en-US" sz="2000" dirty="0" smtClean="0">
                <a:solidFill>
                  <a:schemeClr val="bg2"/>
                </a:solidFill>
                <a:cs typeface="Times New Roman" pitchFamily="18" charset="0"/>
              </a:rPr>
              <a:t>149 – 160.</a:t>
            </a:r>
            <a:endParaRPr lang="en-US" sz="2000" dirty="0">
              <a:solidFill>
                <a:schemeClr val="bg2"/>
              </a:solidFill>
              <a:cs typeface="Times New Roman" pitchFamily="18" charset="0"/>
            </a:endParaRPr>
          </a:p>
          <a:p>
            <a:pPr lvl="1" indent="-457200" algn="l" eaLnBrk="1" hangingPunct="1"/>
            <a:r>
              <a:rPr lang="en-US" sz="2000" dirty="0" smtClean="0">
                <a:solidFill>
                  <a:schemeClr val="bg2"/>
                </a:solidFill>
                <a:cs typeface="Times New Roman" pitchFamily="18" charset="0"/>
              </a:rPr>
              <a:t>Education Growth Advisors (2013). Learning to Adapt: A Case for Accelerating Adaptive Learning in Higher Education. Available: http://edgrowthadvisors.com/research/ .</a:t>
            </a:r>
          </a:p>
          <a:p>
            <a:pPr lvl="1" indent="-457200" algn="l" eaLnBrk="1" hangingPunct="1"/>
            <a:r>
              <a:rPr lang="en-US" sz="2000" dirty="0" smtClean="0">
                <a:solidFill>
                  <a:schemeClr val="bg2"/>
                </a:solidFill>
                <a:cs typeface="Times New Roman" pitchFamily="18" charset="0"/>
              </a:rPr>
              <a:t>McGraw-Hill </a:t>
            </a:r>
            <a:r>
              <a:rPr lang="en-US" sz="2000" dirty="0">
                <a:solidFill>
                  <a:schemeClr val="bg2"/>
                </a:solidFill>
                <a:cs typeface="Times New Roman" pitchFamily="18" charset="0"/>
              </a:rPr>
              <a:t>(</a:t>
            </a:r>
            <a:r>
              <a:rPr lang="en-US" sz="2000" dirty="0" err="1">
                <a:solidFill>
                  <a:schemeClr val="bg2"/>
                </a:solidFill>
                <a:cs typeface="Times New Roman" pitchFamily="18" charset="0"/>
              </a:rPr>
              <a:t>n.d.</a:t>
            </a:r>
            <a:r>
              <a:rPr lang="en-US" sz="2000" dirty="0">
                <a:solidFill>
                  <a:schemeClr val="bg2"/>
                </a:solidFill>
                <a:cs typeface="Times New Roman" pitchFamily="18" charset="0"/>
              </a:rPr>
              <a:t>) </a:t>
            </a:r>
            <a:r>
              <a:rPr lang="en-US" sz="2000" dirty="0" err="1">
                <a:solidFill>
                  <a:schemeClr val="bg2"/>
                </a:solidFill>
                <a:cs typeface="Times New Roman" pitchFamily="18" charset="0"/>
              </a:rPr>
              <a:t>LearnSmart</a:t>
            </a:r>
            <a:r>
              <a:rPr lang="en-US" sz="2000" dirty="0">
                <a:solidFill>
                  <a:schemeClr val="bg2"/>
                </a:solidFill>
                <a:cs typeface="Times New Roman" pitchFamily="18" charset="0"/>
              </a:rPr>
              <a:t> Effectiveness Study. Available: </a:t>
            </a:r>
            <a:r>
              <a:rPr lang="en-US" sz="2000" u="sng" dirty="0">
                <a:solidFill>
                  <a:schemeClr val="bg2"/>
                </a:solidFill>
                <a:cs typeface="Times New Roman" pitchFamily="18" charset="0"/>
              </a:rPr>
              <a:t>http://chronicle.com/items/biz/pdf/McGraw-Hill_LearnSmart-Effectiveness-Study.pdf</a:t>
            </a:r>
            <a:r>
              <a:rPr lang="en-US" sz="2000" dirty="0">
                <a:solidFill>
                  <a:schemeClr val="bg2"/>
                </a:solidFill>
                <a:cs typeface="Times New Roman" pitchFamily="18" charset="0"/>
              </a:rPr>
              <a:t> .</a:t>
            </a:r>
          </a:p>
          <a:p>
            <a:pPr lvl="1" indent="-457200" algn="l" eaLnBrk="1" hangingPunct="1"/>
            <a:r>
              <a:rPr lang="en-US" sz="2000" dirty="0" smtClean="0">
                <a:solidFill>
                  <a:schemeClr val="bg2"/>
                </a:solidFill>
                <a:cs typeface="Times New Roman" pitchFamily="18" charset="0"/>
              </a:rPr>
              <a:t>Pearson </a:t>
            </a:r>
            <a:r>
              <a:rPr lang="en-US" sz="2000" dirty="0">
                <a:solidFill>
                  <a:schemeClr val="bg2"/>
                </a:solidFill>
                <a:cs typeface="Times New Roman" pitchFamily="18" charset="0"/>
              </a:rPr>
              <a:t>(</a:t>
            </a:r>
            <a:r>
              <a:rPr lang="en-US" sz="2000" dirty="0" err="1">
                <a:solidFill>
                  <a:schemeClr val="bg2"/>
                </a:solidFill>
                <a:cs typeface="Times New Roman" pitchFamily="18" charset="0"/>
              </a:rPr>
              <a:t>n.d.</a:t>
            </a:r>
            <a:r>
              <a:rPr lang="en-US" sz="2000" dirty="0">
                <a:solidFill>
                  <a:schemeClr val="bg2"/>
                </a:solidFill>
                <a:cs typeface="Times New Roman" pitchFamily="18" charset="0"/>
              </a:rPr>
              <a:t>). Learning in Action: A Report on </a:t>
            </a:r>
            <a:r>
              <a:rPr lang="en-US" sz="2000" dirty="0" err="1">
                <a:solidFill>
                  <a:schemeClr val="bg2"/>
                </a:solidFill>
                <a:cs typeface="Times New Roman" pitchFamily="18" charset="0"/>
              </a:rPr>
              <a:t>MyLab</a:t>
            </a:r>
            <a:r>
              <a:rPr lang="en-US" sz="2000" dirty="0">
                <a:solidFill>
                  <a:schemeClr val="bg2"/>
                </a:solidFill>
                <a:cs typeface="Times New Roman" pitchFamily="18" charset="0"/>
              </a:rPr>
              <a:t> Efficacy. Available: </a:t>
            </a:r>
            <a:r>
              <a:rPr lang="en-US" sz="2000" u="sng" dirty="0">
                <a:solidFill>
                  <a:srgbClr val="000000"/>
                </a:solidFill>
                <a:cs typeface="Times New Roman" pitchFamily="18" charset="0"/>
              </a:rPr>
              <a:t>http://www.pearsonhighered.com/resources/Pearson%20Learning%20in%20Action%20HSS.pdf</a:t>
            </a:r>
            <a:r>
              <a:rPr lang="en-US" sz="2000" dirty="0">
                <a:solidFill>
                  <a:srgbClr val="000000"/>
                </a:solidFill>
                <a:cs typeface="Times New Roman" pitchFamily="18" charset="0"/>
              </a:rPr>
              <a:t> .</a:t>
            </a:r>
          </a:p>
          <a:p>
            <a:pPr algn="l" eaLnBrk="1" hangingPunct="1"/>
            <a:endParaRPr lang="en-US" sz="4000" dirty="0" smtClean="0">
              <a:solidFill>
                <a:srgbClr val="000000"/>
              </a:solidFill>
              <a:latin typeface="LeituraSans-Grot 2" charset="0"/>
            </a:endParaRPr>
          </a:p>
          <a:p>
            <a:pPr algn="l" eaLnBrk="1" hangingPunct="1"/>
            <a:r>
              <a:rPr lang="en-US" sz="2000" dirty="0" smtClean="0">
                <a:solidFill>
                  <a:srgbClr val="000000"/>
                </a:solidFill>
                <a:cs typeface="Times New Roman" pitchFamily="18" charset="0"/>
              </a:rPr>
              <a:t>. </a:t>
            </a:r>
            <a:endParaRPr lang="en-US" sz="2000" dirty="0">
              <a:solidFill>
                <a:srgbClr val="000000"/>
              </a:solidFill>
              <a:cs typeface="Times New Roman" pitchFamily="18" charset="0"/>
            </a:endParaRPr>
          </a:p>
        </p:txBody>
      </p:sp>
      <p:cxnSp>
        <p:nvCxnSpPr>
          <p:cNvPr id="30" name="Straight Connector 29"/>
          <p:cNvCxnSpPr>
            <a:cxnSpLocks noChangeShapeType="1"/>
          </p:cNvCxnSpPr>
          <p:nvPr/>
        </p:nvCxnSpPr>
        <p:spPr bwMode="auto">
          <a:xfrm>
            <a:off x="1676400" y="5947898"/>
            <a:ext cx="40157400" cy="0"/>
          </a:xfrm>
          <a:prstGeom prst="line">
            <a:avLst/>
          </a:prstGeom>
          <a:noFill/>
          <a:ln w="25400">
            <a:solidFill>
              <a:srgbClr val="93978A"/>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1" name="TextBox 30"/>
          <p:cNvSpPr txBox="1"/>
          <p:nvPr/>
        </p:nvSpPr>
        <p:spPr>
          <a:xfrm>
            <a:off x="22479000" y="6675597"/>
            <a:ext cx="9982200" cy="4678203"/>
          </a:xfrm>
          <a:prstGeom prst="rect">
            <a:avLst/>
          </a:prstGeom>
          <a:noFill/>
        </p:spPr>
        <p:txBody>
          <a:bodyPr>
            <a:spAutoFit/>
          </a:bodyPr>
          <a:lstStyle>
            <a:lvl1pPr algn="ctr" eaLnBrk="0" hangingPunct="0">
              <a:defRPr sz="1900">
                <a:solidFill>
                  <a:schemeClr val="tx1"/>
                </a:solidFill>
                <a:latin typeface="Times New Roman" pitchFamily="18" charset="0"/>
                <a:ea typeface="ＭＳ Ｐゴシック" charset="-128"/>
              </a:defRPr>
            </a:lvl1pPr>
            <a:lvl2pPr algn="ctr" eaLnBrk="0" hangingPunct="0">
              <a:defRPr sz="1900">
                <a:solidFill>
                  <a:schemeClr val="tx1"/>
                </a:solidFill>
                <a:latin typeface="Times New Roman" pitchFamily="18" charset="0"/>
                <a:ea typeface="ＭＳ Ｐゴシック" charset="-128"/>
              </a:defRPr>
            </a:lvl2pPr>
            <a:lvl3pPr marL="1143000" indent="-228600" algn="ctr" eaLnBrk="0" hangingPunct="0">
              <a:defRPr sz="1900">
                <a:solidFill>
                  <a:schemeClr val="tx1"/>
                </a:solidFill>
                <a:latin typeface="Times New Roman" pitchFamily="18" charset="0"/>
                <a:ea typeface="ＭＳ Ｐゴシック" charset="-128"/>
              </a:defRPr>
            </a:lvl3pPr>
            <a:lvl4pPr marL="1600200" indent="-228600" algn="ctr" eaLnBrk="0" hangingPunct="0">
              <a:defRPr sz="1900">
                <a:solidFill>
                  <a:schemeClr val="tx1"/>
                </a:solidFill>
                <a:latin typeface="Times New Roman" pitchFamily="18" charset="0"/>
                <a:ea typeface="ＭＳ Ｐゴシック" charset="-128"/>
              </a:defRPr>
            </a:lvl4pPr>
            <a:lvl5pPr marL="2057400" indent="-228600" algn="ctr" eaLnBrk="0" hangingPunct="0">
              <a:defRPr sz="19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sz="1900">
                <a:solidFill>
                  <a:schemeClr val="tx1"/>
                </a:solidFill>
                <a:latin typeface="Times New Roman" pitchFamily="18" charset="0"/>
                <a:ea typeface="ＭＳ Ｐゴシック" charset="-128"/>
              </a:defRPr>
            </a:lvl9pPr>
          </a:lstStyle>
          <a:p>
            <a:pPr algn="l" eaLnBrk="1" hangingPunct="1"/>
            <a:r>
              <a:rPr lang="en-US" sz="5400" dirty="0" smtClean="0">
                <a:solidFill>
                  <a:srgbClr val="8B4518"/>
                </a:solidFill>
                <a:latin typeface="LeituraSans-Grot 3" charset="0"/>
              </a:rPr>
              <a:t>Hypotheses:</a:t>
            </a:r>
          </a:p>
          <a:p>
            <a:pPr algn="l" eaLnBrk="1" hangingPunct="1"/>
            <a:endParaRPr lang="en-US" sz="1500" dirty="0" smtClean="0">
              <a:solidFill>
                <a:srgbClr val="000000"/>
              </a:solidFill>
              <a:cs typeface="Times New Roman" pitchFamily="18" charset="0"/>
            </a:endParaRPr>
          </a:p>
          <a:p>
            <a:pPr marL="514350" indent="-514350" algn="l" eaLnBrk="1" hangingPunct="1">
              <a:buAutoNum type="arabicPeriod"/>
            </a:pPr>
            <a:r>
              <a:rPr lang="en-US" sz="3200" dirty="0" smtClean="0">
                <a:solidFill>
                  <a:srgbClr val="000000"/>
                </a:solidFill>
                <a:cs typeface="Times New Roman" pitchFamily="18" charset="0"/>
              </a:rPr>
              <a:t>Adaptive quiz scores will be positively associated with learning, as measured by a final post-test. </a:t>
            </a:r>
            <a:endParaRPr lang="en-US" sz="3200" dirty="0">
              <a:solidFill>
                <a:srgbClr val="000000"/>
              </a:solidFill>
              <a:cs typeface="Times New Roman" pitchFamily="18" charset="0"/>
            </a:endParaRPr>
          </a:p>
          <a:p>
            <a:pPr marL="514350" indent="-514350" algn="l" eaLnBrk="1" hangingPunct="1">
              <a:buAutoNum type="arabicPeriod"/>
            </a:pPr>
            <a:r>
              <a:rPr lang="en-US" sz="3200" dirty="0" smtClean="0">
                <a:solidFill>
                  <a:srgbClr val="000000"/>
                </a:solidFill>
                <a:cs typeface="Times New Roman" pitchFamily="18" charset="0"/>
              </a:rPr>
              <a:t>Adaptive quiz scores will remain positively associated with post-test scores after controlling for pre-test scores.</a:t>
            </a:r>
          </a:p>
          <a:p>
            <a:pPr marL="514350" indent="-514350" algn="l" eaLnBrk="1" hangingPunct="1">
              <a:buAutoNum type="arabicPeriod"/>
            </a:pPr>
            <a:r>
              <a:rPr lang="en-US" sz="3200" dirty="0" smtClean="0">
                <a:solidFill>
                  <a:srgbClr val="000000"/>
                </a:solidFill>
                <a:cs typeface="Times New Roman" pitchFamily="18" charset="0"/>
              </a:rPr>
              <a:t>Students who complete all of their adaptive learning quizzes verses those who did not would receive higher post test scores</a:t>
            </a:r>
            <a:endParaRPr lang="en-US" sz="3200" dirty="0" smtClean="0">
              <a:solidFill>
                <a:srgbClr val="8B4518"/>
              </a:solidFill>
              <a:cs typeface="Times New Roman" pitchFamily="18" charset="0"/>
            </a:endParaRPr>
          </a:p>
        </p:txBody>
      </p:sp>
      <p:sp>
        <p:nvSpPr>
          <p:cNvPr id="20" name="TextBox 19"/>
          <p:cNvSpPr txBox="1"/>
          <p:nvPr/>
        </p:nvSpPr>
        <p:spPr>
          <a:xfrm>
            <a:off x="29337000" y="31064537"/>
            <a:ext cx="13792200" cy="1015663"/>
          </a:xfrm>
          <a:prstGeom prst="rect">
            <a:avLst/>
          </a:prstGeom>
          <a:noFill/>
        </p:spPr>
        <p:txBody>
          <a:bodyPr wrap="square" rtlCol="0">
            <a:spAutoFit/>
          </a:bodyPr>
          <a:lstStyle/>
          <a:p>
            <a:pPr algn="r"/>
            <a:r>
              <a:rPr lang="en-US" sz="3000" dirty="0" smtClean="0">
                <a:solidFill>
                  <a:srgbClr val="000000"/>
                </a:solidFill>
              </a:rPr>
              <a:t>Poster Presented at the Association for Psychological Science’s 26</a:t>
            </a:r>
            <a:r>
              <a:rPr lang="en-US" sz="3000" baseline="30000" dirty="0" smtClean="0">
                <a:solidFill>
                  <a:srgbClr val="000000"/>
                </a:solidFill>
              </a:rPr>
              <a:t>th</a:t>
            </a:r>
            <a:r>
              <a:rPr lang="en-US" sz="3000" dirty="0" smtClean="0">
                <a:solidFill>
                  <a:srgbClr val="000000"/>
                </a:solidFill>
              </a:rPr>
              <a:t> Annual Convention</a:t>
            </a:r>
          </a:p>
          <a:p>
            <a:pPr algn="r"/>
            <a:r>
              <a:rPr lang="en-US" sz="3000" dirty="0" smtClean="0">
                <a:solidFill>
                  <a:srgbClr val="000000"/>
                </a:solidFill>
              </a:rPr>
              <a:t>San Francisco, California; 05.22.2014 </a:t>
            </a:r>
            <a:endParaRPr lang="en-US" sz="3000" dirty="0">
              <a:solidFill>
                <a:srgbClr val="000000"/>
              </a:solidFill>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cience_poster_48x36_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science_poster_48x36_2</Template>
  <TotalTime>291</TotalTime>
  <Words>972</Words>
  <Application>Microsoft Office PowerPoint</Application>
  <PresentationFormat>Custom</PresentationFormat>
  <Paragraphs>77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science_poster_48x36_2</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bleasek</dc:creator>
  <cp:lastModifiedBy>Support</cp:lastModifiedBy>
  <cp:revision>35</cp:revision>
  <cp:lastPrinted>2011-10-05T18:33:00Z</cp:lastPrinted>
  <dcterms:created xsi:type="dcterms:W3CDTF">2013-05-17T17:05:09Z</dcterms:created>
  <dcterms:modified xsi:type="dcterms:W3CDTF">2014-05-21T15:24:30Z</dcterms:modified>
</cp:coreProperties>
</file>