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
  </p:handoutMasterIdLst>
  <p:sldIdLst>
    <p:sldId id="256" r:id="rId2"/>
  </p:sldIdLst>
  <p:sldSz cx="43891200" cy="32918400"/>
  <p:notesSz cx="9296400" cy="7010400"/>
  <p:defaultTextStyle>
    <a:defPPr>
      <a:defRPr lang="en-US"/>
    </a:defPPr>
    <a:lvl1pPr algn="l" rtl="0" fontAlgn="base">
      <a:spcBef>
        <a:spcPct val="0"/>
      </a:spcBef>
      <a:spcAft>
        <a:spcPct val="0"/>
      </a:spcAft>
      <a:defRPr sz="1900" kern="1200">
        <a:solidFill>
          <a:schemeClr val="tx1"/>
        </a:solidFill>
        <a:latin typeface="Times New Roman" pitchFamily="18" charset="0"/>
        <a:ea typeface="ＭＳ Ｐゴシック" charset="-128"/>
        <a:cs typeface="+mn-cs"/>
      </a:defRPr>
    </a:lvl1pPr>
    <a:lvl2pPr marL="366713" indent="90488" algn="l" rtl="0" fontAlgn="base">
      <a:spcBef>
        <a:spcPct val="0"/>
      </a:spcBef>
      <a:spcAft>
        <a:spcPct val="0"/>
      </a:spcAft>
      <a:defRPr sz="1900" kern="1200">
        <a:solidFill>
          <a:schemeClr val="tx1"/>
        </a:solidFill>
        <a:latin typeface="Times New Roman" pitchFamily="18" charset="0"/>
        <a:ea typeface="ＭＳ Ｐゴシック" charset="-128"/>
        <a:cs typeface="+mn-cs"/>
      </a:defRPr>
    </a:lvl2pPr>
    <a:lvl3pPr marL="736600" indent="177800" algn="l" rtl="0" fontAlgn="base">
      <a:spcBef>
        <a:spcPct val="0"/>
      </a:spcBef>
      <a:spcAft>
        <a:spcPct val="0"/>
      </a:spcAft>
      <a:defRPr sz="1900" kern="1200">
        <a:solidFill>
          <a:schemeClr val="tx1"/>
        </a:solidFill>
        <a:latin typeface="Times New Roman" pitchFamily="18" charset="0"/>
        <a:ea typeface="ＭＳ Ｐゴシック" charset="-128"/>
        <a:cs typeface="+mn-cs"/>
      </a:defRPr>
    </a:lvl3pPr>
    <a:lvl4pPr marL="1104900" indent="266700" algn="l" rtl="0" fontAlgn="base">
      <a:spcBef>
        <a:spcPct val="0"/>
      </a:spcBef>
      <a:spcAft>
        <a:spcPct val="0"/>
      </a:spcAft>
      <a:defRPr sz="1900" kern="1200">
        <a:solidFill>
          <a:schemeClr val="tx1"/>
        </a:solidFill>
        <a:latin typeface="Times New Roman" pitchFamily="18" charset="0"/>
        <a:ea typeface="ＭＳ Ｐゴシック" charset="-128"/>
        <a:cs typeface="+mn-cs"/>
      </a:defRPr>
    </a:lvl4pPr>
    <a:lvl5pPr marL="1474788" indent="354013" algn="l" rtl="0" fontAlgn="base">
      <a:spcBef>
        <a:spcPct val="0"/>
      </a:spcBef>
      <a:spcAft>
        <a:spcPct val="0"/>
      </a:spcAft>
      <a:defRPr sz="1900" kern="1200">
        <a:solidFill>
          <a:schemeClr val="tx1"/>
        </a:solidFill>
        <a:latin typeface="Times New Roman" pitchFamily="18" charset="0"/>
        <a:ea typeface="ＭＳ Ｐゴシック" charset="-128"/>
        <a:cs typeface="+mn-cs"/>
      </a:defRPr>
    </a:lvl5pPr>
    <a:lvl6pPr marL="2286000" algn="l" defTabSz="914400" rtl="0" eaLnBrk="1" latinLnBrk="0" hangingPunct="1">
      <a:defRPr sz="1900" kern="1200">
        <a:solidFill>
          <a:schemeClr val="tx1"/>
        </a:solidFill>
        <a:latin typeface="Times New Roman" pitchFamily="18" charset="0"/>
        <a:ea typeface="ＭＳ Ｐゴシック" charset="-128"/>
        <a:cs typeface="+mn-cs"/>
      </a:defRPr>
    </a:lvl6pPr>
    <a:lvl7pPr marL="2743200" algn="l" defTabSz="914400" rtl="0" eaLnBrk="1" latinLnBrk="0" hangingPunct="1">
      <a:defRPr sz="1900" kern="1200">
        <a:solidFill>
          <a:schemeClr val="tx1"/>
        </a:solidFill>
        <a:latin typeface="Times New Roman" pitchFamily="18" charset="0"/>
        <a:ea typeface="ＭＳ Ｐゴシック" charset="-128"/>
        <a:cs typeface="+mn-cs"/>
      </a:defRPr>
    </a:lvl7pPr>
    <a:lvl8pPr marL="3200400" algn="l" defTabSz="914400" rtl="0" eaLnBrk="1" latinLnBrk="0" hangingPunct="1">
      <a:defRPr sz="1900" kern="1200">
        <a:solidFill>
          <a:schemeClr val="tx1"/>
        </a:solidFill>
        <a:latin typeface="Times New Roman" pitchFamily="18" charset="0"/>
        <a:ea typeface="ＭＳ Ｐゴシック" charset="-128"/>
        <a:cs typeface="+mn-cs"/>
      </a:defRPr>
    </a:lvl8pPr>
    <a:lvl9pPr marL="3657600" algn="l" defTabSz="914400" rtl="0" eaLnBrk="1" latinLnBrk="0" hangingPunct="1">
      <a:defRPr sz="19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978A"/>
    <a:srgbClr val="B6AFA1"/>
    <a:srgbClr val="48382D"/>
    <a:srgbClr val="D74520"/>
    <a:srgbClr val="8B4518"/>
    <a:srgbClr val="FFFFFF"/>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24" autoAdjust="0"/>
  </p:normalViewPr>
  <p:slideViewPr>
    <p:cSldViewPr>
      <p:cViewPr>
        <p:scale>
          <a:sx n="20" d="100"/>
          <a:sy n="20" d="100"/>
        </p:scale>
        <p:origin x="-648" y="28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059238"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7" name="Rectangle 3"/>
          <p:cNvSpPr>
            <a:spLocks noGrp="1" noChangeArrowheads="1"/>
          </p:cNvSpPr>
          <p:nvPr>
            <p:ph type="dt" sz="quarter" idx="1"/>
          </p:nvPr>
        </p:nvSpPr>
        <p:spPr bwMode="auto">
          <a:xfrm>
            <a:off x="5278438" y="0"/>
            <a:ext cx="4056062"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1268" name="Rectangle 4"/>
          <p:cNvSpPr>
            <a:spLocks noGrp="1" noChangeArrowheads="1"/>
          </p:cNvSpPr>
          <p:nvPr>
            <p:ph type="ftr" sz="quarter" idx="2"/>
          </p:nvPr>
        </p:nvSpPr>
        <p:spPr bwMode="auto">
          <a:xfrm>
            <a:off x="0" y="6669088"/>
            <a:ext cx="4059238"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9" name="Rectangle 5"/>
          <p:cNvSpPr>
            <a:spLocks noGrp="1" noChangeArrowheads="1"/>
          </p:cNvSpPr>
          <p:nvPr>
            <p:ph type="sldNum" sz="quarter" idx="3"/>
          </p:nvPr>
        </p:nvSpPr>
        <p:spPr bwMode="auto">
          <a:xfrm>
            <a:off x="5278438" y="6669088"/>
            <a:ext cx="4056062"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r">
              <a:defRPr sz="1200"/>
            </a:lvl1pPr>
          </a:lstStyle>
          <a:p>
            <a:fld id="{60A0A05E-8566-4CC4-95E4-C095AF634CE1}" type="slidenum">
              <a:rPr lang="en-US"/>
              <a:pPr/>
              <a:t>‹#›</a:t>
            </a:fld>
            <a:endParaRPr lang="en-US"/>
          </a:p>
        </p:txBody>
      </p:sp>
    </p:spTree>
    <p:extLst>
      <p:ext uri="{BB962C8B-B14F-4D97-AF65-F5344CB8AC3E}">
        <p14:creationId xmlns:p14="http://schemas.microsoft.com/office/powerpoint/2010/main" val="9567496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a:prstGeom prst="rect">
            <a:avLst/>
          </a:prstGeom>
        </p:spPr>
        <p:txBody>
          <a:bodyPr/>
          <a:lstStyle>
            <a:lvl1pPr marL="0" indent="0" algn="ctr">
              <a:buNone/>
              <a:defRPr>
                <a:solidFill>
                  <a:schemeClr val="tx1">
                    <a:tint val="75000"/>
                  </a:schemeClr>
                </a:solidFill>
              </a:defRPr>
            </a:lvl1pPr>
            <a:lvl2pPr marL="2193362" indent="0" algn="ctr">
              <a:buNone/>
              <a:defRPr>
                <a:solidFill>
                  <a:schemeClr val="tx1">
                    <a:tint val="75000"/>
                  </a:schemeClr>
                </a:solidFill>
              </a:defRPr>
            </a:lvl2pPr>
            <a:lvl3pPr marL="4386728" indent="0" algn="ctr">
              <a:buNone/>
              <a:defRPr>
                <a:solidFill>
                  <a:schemeClr val="tx1">
                    <a:tint val="75000"/>
                  </a:schemeClr>
                </a:solidFill>
              </a:defRPr>
            </a:lvl3pPr>
            <a:lvl4pPr marL="6580091" indent="0" algn="ctr">
              <a:buNone/>
              <a:defRPr>
                <a:solidFill>
                  <a:schemeClr val="tx1">
                    <a:tint val="75000"/>
                  </a:schemeClr>
                </a:solidFill>
              </a:defRPr>
            </a:lvl4pPr>
            <a:lvl5pPr marL="8773457" indent="0" algn="ctr">
              <a:buNone/>
              <a:defRPr>
                <a:solidFill>
                  <a:schemeClr val="tx1">
                    <a:tint val="75000"/>
                  </a:schemeClr>
                </a:solidFill>
              </a:defRPr>
            </a:lvl5pPr>
            <a:lvl6pPr marL="10966824" indent="0" algn="ctr">
              <a:buNone/>
              <a:defRPr>
                <a:solidFill>
                  <a:schemeClr val="tx1">
                    <a:tint val="75000"/>
                  </a:schemeClr>
                </a:solidFill>
              </a:defRPr>
            </a:lvl6pPr>
            <a:lvl7pPr marL="13160185" indent="0" algn="ctr">
              <a:buNone/>
              <a:defRPr>
                <a:solidFill>
                  <a:schemeClr val="tx1">
                    <a:tint val="75000"/>
                  </a:schemeClr>
                </a:solidFill>
              </a:defRPr>
            </a:lvl7pPr>
            <a:lvl8pPr marL="15353547" indent="0" algn="ctr">
              <a:buNone/>
              <a:defRPr>
                <a:solidFill>
                  <a:schemeClr val="tx1">
                    <a:tint val="75000"/>
                  </a:schemeClr>
                </a:solidFill>
              </a:defRPr>
            </a:lvl8pPr>
            <a:lvl9pPr marL="175469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C69017E8-FE3E-4082-A8AE-655E0467CE2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7680325"/>
            <a:ext cx="3950017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E350A823-5517-4340-9A5B-53FA28055E9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BA2FD66-5A18-47BA-AD93-3A14E4036A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5513" y="7680325"/>
            <a:ext cx="39500175"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CCB58BB-657E-4B2E-A88C-272171E715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a:prstGeom prst="rect">
            <a:avLst/>
          </a:prstGeo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30"/>
            <a:ext cx="37307520" cy="7200898"/>
          </a:xfrm>
          <a:prstGeom prst="rect">
            <a:avLst/>
          </a:prstGeom>
        </p:spPr>
        <p:txBody>
          <a:bodyPr anchor="b"/>
          <a:lstStyle>
            <a:lvl1pPr marL="0" indent="0">
              <a:buNone/>
              <a:defRPr sz="9600">
                <a:solidFill>
                  <a:schemeClr val="tx1">
                    <a:tint val="75000"/>
                  </a:schemeClr>
                </a:solidFill>
              </a:defRPr>
            </a:lvl1pPr>
            <a:lvl2pPr marL="2193362" indent="0">
              <a:buNone/>
              <a:defRPr sz="8600">
                <a:solidFill>
                  <a:schemeClr val="tx1">
                    <a:tint val="75000"/>
                  </a:schemeClr>
                </a:solidFill>
              </a:defRPr>
            </a:lvl2pPr>
            <a:lvl3pPr marL="4386728" indent="0">
              <a:buNone/>
              <a:defRPr sz="7700">
                <a:solidFill>
                  <a:schemeClr val="tx1">
                    <a:tint val="75000"/>
                  </a:schemeClr>
                </a:solidFill>
              </a:defRPr>
            </a:lvl3pPr>
            <a:lvl4pPr marL="6580091" indent="0">
              <a:buNone/>
              <a:defRPr sz="6700">
                <a:solidFill>
                  <a:schemeClr val="tx1">
                    <a:tint val="75000"/>
                  </a:schemeClr>
                </a:solidFill>
              </a:defRPr>
            </a:lvl4pPr>
            <a:lvl5pPr marL="8773457" indent="0">
              <a:buNone/>
              <a:defRPr sz="6700">
                <a:solidFill>
                  <a:schemeClr val="tx1">
                    <a:tint val="75000"/>
                  </a:schemeClr>
                </a:solidFill>
              </a:defRPr>
            </a:lvl5pPr>
            <a:lvl6pPr marL="10966824" indent="0">
              <a:buNone/>
              <a:defRPr sz="6700">
                <a:solidFill>
                  <a:schemeClr val="tx1">
                    <a:tint val="75000"/>
                  </a:schemeClr>
                </a:solidFill>
              </a:defRPr>
            </a:lvl6pPr>
            <a:lvl7pPr marL="13160185" indent="0">
              <a:buNone/>
              <a:defRPr sz="6700">
                <a:solidFill>
                  <a:schemeClr val="tx1">
                    <a:tint val="75000"/>
                  </a:schemeClr>
                </a:solidFill>
              </a:defRPr>
            </a:lvl7pPr>
            <a:lvl8pPr marL="15353547" indent="0">
              <a:buNone/>
              <a:defRPr sz="6700">
                <a:solidFill>
                  <a:schemeClr val="tx1">
                    <a:tint val="75000"/>
                  </a:schemeClr>
                </a:solidFill>
              </a:defRPr>
            </a:lvl8pPr>
            <a:lvl9pPr marL="17546913"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621072CE-66D8-42F4-BD55-6837965592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8205AC9F-CDFE-4E58-AEFD-A4B03A2D59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3"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1"/>
            <a:ext cx="19392903"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3"/>
            <a:ext cx="19400520"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7" y="10439401"/>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8"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A8CEB71-BA2C-436B-8A15-939ED9AE023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6E5F665-C026-4476-8A67-4F7C50F77C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3"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A7CEB09-997D-428A-8D2B-E0C2838A499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3" cy="5577840"/>
          </a:xfrm>
          <a:prstGeom prst="rect">
            <a:avLst/>
          </a:prstGeo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8"/>
            <a:ext cx="24536400" cy="28094942"/>
          </a:xfrm>
          <a:prstGeom prst="rect">
            <a:avLst/>
          </a:prstGeom>
        </p:spPr>
        <p:txBody>
          <a:bodyPr/>
          <a:lstStyle>
            <a:lvl1pPr>
              <a:defRPr sz="153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8"/>
            <a:ext cx="14439903" cy="22517102"/>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1ACBB5F-88B5-43C5-A417-076634BD1A8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a:prstGeom prst="rect">
            <a:avLst/>
          </a:prstGeo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a:prstGeom prst="rect">
            <a:avLst/>
          </a:prstGeom>
        </p:spPr>
        <p:txBody>
          <a:bodyPr rtlCol="0">
            <a:normAutofit/>
          </a:bodyPr>
          <a:lstStyle>
            <a:lvl1pPr marL="0" indent="0">
              <a:buNone/>
              <a:defRPr sz="153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smtClean="0"/>
              <a:t>Click icon to add picture</a:t>
            </a:r>
          </a:p>
        </p:txBody>
      </p:sp>
      <p:sp>
        <p:nvSpPr>
          <p:cNvPr id="4" name="Text Placeholder 3"/>
          <p:cNvSpPr>
            <a:spLocks noGrp="1"/>
          </p:cNvSpPr>
          <p:nvPr>
            <p:ph type="body" sz="half" idx="2"/>
          </p:nvPr>
        </p:nvSpPr>
        <p:spPr>
          <a:xfrm>
            <a:off x="8602983" y="25763223"/>
            <a:ext cx="26334720" cy="3863338"/>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0DB3A794-1B61-4B6B-96B0-8E20C45F736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14288" y="-82550"/>
            <a:ext cx="43905488" cy="33000950"/>
          </a:xfrm>
          <a:prstGeom prst="rect">
            <a:avLst/>
          </a:prstGeom>
          <a:solidFill>
            <a:srgbClr val="FFFFFF"/>
          </a:solidFill>
          <a:ln w="9525">
            <a:no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v</a:t>
            </a:r>
          </a:p>
        </p:txBody>
      </p:sp>
      <p:sp>
        <p:nvSpPr>
          <p:cNvPr id="5" name="Rectangle 4"/>
          <p:cNvSpPr/>
          <p:nvPr/>
        </p:nvSpPr>
        <p:spPr>
          <a:xfrm>
            <a:off x="838200" y="838200"/>
            <a:ext cx="42291000" cy="31318200"/>
          </a:xfrm>
          <a:prstGeom prst="rect">
            <a:avLst/>
          </a:prstGeom>
          <a:noFill/>
          <a:ln w="190500">
            <a:solidFill>
              <a:srgbClr val="93978A"/>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029" name="Picture 8"/>
          <p:cNvPicPr>
            <a:picLocks noChangeAspect="1"/>
          </p:cNvPicPr>
          <p:nvPr/>
        </p:nvPicPr>
        <p:blipFill>
          <a:blip r:embed="rId13" cstate="print"/>
          <a:srcRect/>
          <a:stretch>
            <a:fillRect/>
          </a:stretch>
        </p:blipFill>
        <p:spPr bwMode="auto">
          <a:xfrm>
            <a:off x="38100000" y="29260800"/>
            <a:ext cx="5448300" cy="2362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384675" rtl="0" eaLnBrk="1" fontAlgn="base" hangingPunct="1">
        <a:spcBef>
          <a:spcPct val="0"/>
        </a:spcBef>
        <a:spcAft>
          <a:spcPct val="0"/>
        </a:spcAft>
        <a:defRPr sz="21100" kern="1200">
          <a:solidFill>
            <a:schemeClr val="tx1"/>
          </a:solidFill>
          <a:latin typeface="+mj-lt"/>
          <a:ea typeface="ＭＳ Ｐゴシック" charset="0"/>
          <a:cs typeface="ＭＳ Ｐゴシック" charset="0"/>
        </a:defRPr>
      </a:lvl1pPr>
      <a:lvl2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2pPr>
      <a:lvl3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3pPr>
      <a:lvl4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4pPr>
      <a:lvl5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5pPr>
      <a:lvl6pPr marL="369235" algn="ctr" defTabSz="4385945" rtl="0" eaLnBrk="1" fontAlgn="base" hangingPunct="1">
        <a:spcBef>
          <a:spcPct val="0"/>
        </a:spcBef>
        <a:spcAft>
          <a:spcPct val="0"/>
        </a:spcAft>
        <a:defRPr sz="21100">
          <a:solidFill>
            <a:schemeClr val="tx1"/>
          </a:solidFill>
          <a:latin typeface="Calibri" pitchFamily="34" charset="0"/>
        </a:defRPr>
      </a:lvl6pPr>
      <a:lvl7pPr marL="738469" algn="ctr" defTabSz="4385945" rtl="0" eaLnBrk="1" fontAlgn="base" hangingPunct="1">
        <a:spcBef>
          <a:spcPct val="0"/>
        </a:spcBef>
        <a:spcAft>
          <a:spcPct val="0"/>
        </a:spcAft>
        <a:defRPr sz="21100">
          <a:solidFill>
            <a:schemeClr val="tx1"/>
          </a:solidFill>
          <a:latin typeface="Calibri" pitchFamily="34" charset="0"/>
        </a:defRPr>
      </a:lvl7pPr>
      <a:lvl8pPr marL="1107704" algn="ctr" defTabSz="4385945" rtl="0" eaLnBrk="1" fontAlgn="base" hangingPunct="1">
        <a:spcBef>
          <a:spcPct val="0"/>
        </a:spcBef>
        <a:spcAft>
          <a:spcPct val="0"/>
        </a:spcAft>
        <a:defRPr sz="21100">
          <a:solidFill>
            <a:schemeClr val="tx1"/>
          </a:solidFill>
          <a:latin typeface="Calibri" pitchFamily="34" charset="0"/>
        </a:defRPr>
      </a:lvl8pPr>
      <a:lvl9pPr marL="1476939" algn="ctr" defTabSz="4385945" rtl="0" eaLnBrk="1" fontAlgn="base" hangingPunct="1">
        <a:spcBef>
          <a:spcPct val="0"/>
        </a:spcBef>
        <a:spcAft>
          <a:spcPct val="0"/>
        </a:spcAft>
        <a:defRPr sz="21100">
          <a:solidFill>
            <a:schemeClr val="tx1"/>
          </a:solidFill>
          <a:latin typeface="Calibri" pitchFamily="34" charset="0"/>
        </a:defRPr>
      </a:lvl9pPr>
    </p:titleStyle>
    <p:bodyStyle>
      <a:lvl1pPr marL="1644650" indent="-1644650" algn="l" defTabSz="4384675" rtl="0" eaLnBrk="1" fontAlgn="base" hangingPunct="1">
        <a:spcBef>
          <a:spcPct val="20000"/>
        </a:spcBef>
        <a:spcAft>
          <a:spcPct val="0"/>
        </a:spcAft>
        <a:buFont typeface="Arial" pitchFamily="34" charset="0"/>
        <a:buChar char="•"/>
        <a:defRPr sz="15300" kern="1200">
          <a:solidFill>
            <a:schemeClr val="tx1"/>
          </a:solidFill>
          <a:latin typeface="+mn-lt"/>
          <a:ea typeface="ＭＳ Ｐゴシック" charset="0"/>
          <a:cs typeface="ＭＳ Ｐゴシック" charset="0"/>
        </a:defRPr>
      </a:lvl1pPr>
      <a:lvl2pPr marL="3563938" indent="-1370013" algn="l" defTabSz="4384675" rtl="0" eaLnBrk="1" fontAlgn="base" hangingPunct="1">
        <a:spcBef>
          <a:spcPct val="20000"/>
        </a:spcBef>
        <a:spcAft>
          <a:spcPct val="0"/>
        </a:spcAft>
        <a:buFont typeface="Arial" pitchFamily="34" charset="0"/>
        <a:buChar char="–"/>
        <a:defRPr sz="13400" kern="1200">
          <a:solidFill>
            <a:schemeClr val="tx1"/>
          </a:solidFill>
          <a:latin typeface="+mn-lt"/>
          <a:ea typeface="ＭＳ Ｐゴシック" charset="0"/>
          <a:cs typeface="+mn-cs"/>
        </a:defRPr>
      </a:lvl2pPr>
      <a:lvl3pPr marL="5483225" indent="-1095375" algn="l" defTabSz="4384675" rtl="0" eaLnBrk="1" fontAlgn="base" hangingPunct="1">
        <a:spcBef>
          <a:spcPct val="20000"/>
        </a:spcBef>
        <a:spcAft>
          <a:spcPct val="0"/>
        </a:spcAft>
        <a:buFont typeface="Arial" pitchFamily="34" charset="0"/>
        <a:buChar char="•"/>
        <a:defRPr sz="11500" kern="1200">
          <a:solidFill>
            <a:schemeClr val="tx1"/>
          </a:solidFill>
          <a:latin typeface="+mn-lt"/>
          <a:ea typeface="ＭＳ Ｐゴシック" charset="0"/>
          <a:cs typeface="+mn-cs"/>
        </a:defRPr>
      </a:lvl3pPr>
      <a:lvl4pPr marL="7675563"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4pPr>
      <a:lvl5pPr marL="9867900"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5pPr>
      <a:lvl6pPr marL="12063502"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56869"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0231"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3597"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6728" rtl="0" eaLnBrk="1" latinLnBrk="0" hangingPunct="1">
        <a:defRPr sz="8600" kern="1200">
          <a:solidFill>
            <a:schemeClr val="tx1"/>
          </a:solidFill>
          <a:latin typeface="+mn-lt"/>
          <a:ea typeface="+mn-ea"/>
          <a:cs typeface="+mn-cs"/>
        </a:defRPr>
      </a:lvl1pPr>
      <a:lvl2pPr marL="2193362" algn="l" defTabSz="4386728" rtl="0" eaLnBrk="1" latinLnBrk="0" hangingPunct="1">
        <a:defRPr sz="8600" kern="1200">
          <a:solidFill>
            <a:schemeClr val="tx1"/>
          </a:solidFill>
          <a:latin typeface="+mn-lt"/>
          <a:ea typeface="+mn-ea"/>
          <a:cs typeface="+mn-cs"/>
        </a:defRPr>
      </a:lvl2pPr>
      <a:lvl3pPr marL="4386728" algn="l" defTabSz="4386728" rtl="0" eaLnBrk="1" latinLnBrk="0" hangingPunct="1">
        <a:defRPr sz="8600" kern="1200">
          <a:solidFill>
            <a:schemeClr val="tx1"/>
          </a:solidFill>
          <a:latin typeface="+mn-lt"/>
          <a:ea typeface="+mn-ea"/>
          <a:cs typeface="+mn-cs"/>
        </a:defRPr>
      </a:lvl3pPr>
      <a:lvl4pPr marL="6580091" algn="l" defTabSz="4386728" rtl="0" eaLnBrk="1" latinLnBrk="0" hangingPunct="1">
        <a:defRPr sz="8600" kern="1200">
          <a:solidFill>
            <a:schemeClr val="tx1"/>
          </a:solidFill>
          <a:latin typeface="+mn-lt"/>
          <a:ea typeface="+mn-ea"/>
          <a:cs typeface="+mn-cs"/>
        </a:defRPr>
      </a:lvl4pPr>
      <a:lvl5pPr marL="8773457" algn="l" defTabSz="4386728" rtl="0" eaLnBrk="1" latinLnBrk="0" hangingPunct="1">
        <a:defRPr sz="8600" kern="1200">
          <a:solidFill>
            <a:schemeClr val="tx1"/>
          </a:solidFill>
          <a:latin typeface="+mn-lt"/>
          <a:ea typeface="+mn-ea"/>
          <a:cs typeface="+mn-cs"/>
        </a:defRPr>
      </a:lvl5pPr>
      <a:lvl6pPr marL="10966824" algn="l" defTabSz="4386728" rtl="0" eaLnBrk="1" latinLnBrk="0" hangingPunct="1">
        <a:defRPr sz="8600" kern="1200">
          <a:solidFill>
            <a:schemeClr val="tx1"/>
          </a:solidFill>
          <a:latin typeface="+mn-lt"/>
          <a:ea typeface="+mn-ea"/>
          <a:cs typeface="+mn-cs"/>
        </a:defRPr>
      </a:lvl6pPr>
      <a:lvl7pPr marL="13160185" algn="l" defTabSz="4386728" rtl="0" eaLnBrk="1" latinLnBrk="0" hangingPunct="1">
        <a:defRPr sz="8600" kern="1200">
          <a:solidFill>
            <a:schemeClr val="tx1"/>
          </a:solidFill>
          <a:latin typeface="+mn-lt"/>
          <a:ea typeface="+mn-ea"/>
          <a:cs typeface="+mn-cs"/>
        </a:defRPr>
      </a:lvl7pPr>
      <a:lvl8pPr marL="15353547" algn="l" defTabSz="4386728" rtl="0" eaLnBrk="1" latinLnBrk="0" hangingPunct="1">
        <a:defRPr sz="8600" kern="1200">
          <a:solidFill>
            <a:schemeClr val="tx1"/>
          </a:solidFill>
          <a:latin typeface="+mn-lt"/>
          <a:ea typeface="+mn-ea"/>
          <a:cs typeface="+mn-cs"/>
        </a:defRPr>
      </a:lvl8pPr>
      <a:lvl9pPr marL="17546913" algn="l" defTabSz="438672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4000"/>
          </a:schemeClr>
        </a:solidFill>
        <a:effectLst/>
      </p:bgPr>
    </p:bg>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1524000" y="2460625"/>
            <a:ext cx="41148000" cy="5863144"/>
          </a:xfrm>
          <a:prstGeom prst="rect">
            <a:avLst/>
          </a:prstGeom>
          <a:noFill/>
          <a:ln w="9525">
            <a:noFill/>
            <a:miter lim="800000"/>
            <a:headEnd/>
            <a:tailEnd/>
          </a:ln>
        </p:spPr>
        <p:txBody>
          <a:bodyPr>
            <a:spAutoFit/>
          </a:bodyPr>
          <a:lstStyle/>
          <a:p>
            <a:pPr algn="ctr"/>
            <a:r>
              <a:rPr lang="en-US" sz="12500" b="1" dirty="0" smtClean="0">
                <a:solidFill>
                  <a:srgbClr val="000000"/>
                </a:solidFill>
                <a:latin typeface="Cambria"/>
                <a:cs typeface="Cambria"/>
              </a:rPr>
              <a:t>The Current Status of Psychiatric Certificate of Need in the United States</a:t>
            </a:r>
          </a:p>
          <a:p>
            <a:r>
              <a:rPr lang="en-US" sz="7500" dirty="0" smtClean="0">
                <a:solidFill>
                  <a:srgbClr val="000000"/>
                </a:solidFill>
                <a:latin typeface="Calibri"/>
                <a:cs typeface="Calibri"/>
              </a:rPr>
              <a:t>Ashley Callahan, student; Karen </a:t>
            </a:r>
            <a:r>
              <a:rPr lang="en-US" sz="7500" dirty="0" err="1" smtClean="0">
                <a:solidFill>
                  <a:srgbClr val="000000"/>
                </a:solidFill>
                <a:latin typeface="Calibri"/>
                <a:cs typeface="Calibri"/>
              </a:rPr>
              <a:t>Volmar</a:t>
            </a:r>
            <a:r>
              <a:rPr lang="en-US" sz="7500" dirty="0">
                <a:solidFill>
                  <a:srgbClr val="000000"/>
                </a:solidFill>
                <a:latin typeface="Calibri"/>
                <a:cs typeface="Calibri"/>
              </a:rPr>
              <a:t>,</a:t>
            </a:r>
            <a:r>
              <a:rPr lang="en-US" sz="7500" dirty="0" smtClean="0">
                <a:solidFill>
                  <a:srgbClr val="000000"/>
                </a:solidFill>
                <a:latin typeface="Calibri"/>
                <a:cs typeface="Calibri"/>
              </a:rPr>
              <a:t> JD, MPH; Connie Wu, BA; </a:t>
            </a:r>
            <a:r>
              <a:rPr lang="en-US" sz="7500" dirty="0" err="1">
                <a:solidFill>
                  <a:srgbClr val="000000"/>
                </a:solidFill>
                <a:latin typeface="Calibri"/>
                <a:cs typeface="Calibri"/>
              </a:rPr>
              <a:t>Jangho</a:t>
            </a:r>
            <a:r>
              <a:rPr lang="en-US" sz="7500" dirty="0">
                <a:solidFill>
                  <a:srgbClr val="000000"/>
                </a:solidFill>
                <a:latin typeface="Calibri"/>
                <a:cs typeface="Calibri"/>
              </a:rPr>
              <a:t> Yoon, PhD, MSPH; </a:t>
            </a:r>
            <a:endParaRPr lang="en-US" sz="7500" dirty="0" smtClean="0">
              <a:solidFill>
                <a:srgbClr val="000000"/>
              </a:solidFill>
              <a:latin typeface="Calibri"/>
              <a:cs typeface="Calibri"/>
            </a:endParaRPr>
          </a:p>
          <a:p>
            <a:r>
              <a:rPr lang="en-US" sz="4500" dirty="0" smtClean="0">
                <a:solidFill>
                  <a:srgbClr val="000000"/>
                </a:solidFill>
                <a:latin typeface="Calibri"/>
                <a:cs typeface="Calibri"/>
              </a:rPr>
              <a:t>School of Social and Behavioral Health Sciences </a:t>
            </a:r>
          </a:p>
        </p:txBody>
      </p:sp>
      <p:cxnSp>
        <p:nvCxnSpPr>
          <p:cNvPr id="6" name="Straight Connector 5"/>
          <p:cNvCxnSpPr>
            <a:cxnSpLocks noChangeShapeType="1"/>
          </p:cNvCxnSpPr>
          <p:nvPr/>
        </p:nvCxnSpPr>
        <p:spPr bwMode="auto">
          <a:xfrm>
            <a:off x="1676400" y="2057400"/>
            <a:ext cx="40157400" cy="0"/>
          </a:xfrm>
          <a:prstGeom prst="line">
            <a:avLst/>
          </a:prstGeom>
          <a:noFill/>
          <a:ln w="25400">
            <a:solidFill>
              <a:srgbClr val="93978A"/>
            </a:solidFill>
            <a:round/>
            <a:headEnd/>
            <a:tailEnd/>
          </a:ln>
          <a:effectLst>
            <a:outerShdw dist="20000" dir="5400000" rotWithShape="0">
              <a:srgbClr val="808080">
                <a:alpha val="37999"/>
              </a:srgbClr>
            </a:outerShdw>
          </a:effectLst>
        </p:spPr>
      </p:cxnSp>
      <p:sp>
        <p:nvSpPr>
          <p:cNvPr id="13316" name="TextBox 6"/>
          <p:cNvSpPr txBox="1">
            <a:spLocks noChangeArrowheads="1"/>
          </p:cNvSpPr>
          <p:nvPr/>
        </p:nvSpPr>
        <p:spPr bwMode="auto">
          <a:xfrm>
            <a:off x="1524000" y="990600"/>
            <a:ext cx="35356800" cy="1016000"/>
          </a:xfrm>
          <a:prstGeom prst="rect">
            <a:avLst/>
          </a:prstGeom>
          <a:noFill/>
          <a:ln w="9525">
            <a:noFill/>
            <a:miter lim="800000"/>
            <a:headEnd/>
            <a:tailEnd/>
          </a:ln>
        </p:spPr>
        <p:txBody>
          <a:bodyPr>
            <a:spAutoFit/>
          </a:bodyPr>
          <a:lstStyle/>
          <a:p>
            <a:r>
              <a:rPr lang="en-US" sz="6000" b="1" dirty="0" smtClean="0">
                <a:solidFill>
                  <a:srgbClr val="000000"/>
                </a:solidFill>
                <a:latin typeface="Calibri"/>
                <a:cs typeface="Calibri"/>
              </a:rPr>
              <a:t>COLLEGE OF PUBLIC HEALTH AND HUMAN SCIENCES</a:t>
            </a:r>
            <a:endParaRPr lang="en-US" sz="6000" b="1" dirty="0">
              <a:solidFill>
                <a:srgbClr val="000000"/>
              </a:solidFill>
              <a:latin typeface="Calibri"/>
              <a:cs typeface="Calibri"/>
            </a:endParaRPr>
          </a:p>
        </p:txBody>
      </p:sp>
      <p:sp>
        <p:nvSpPr>
          <p:cNvPr id="10" name="TextBox 9"/>
          <p:cNvSpPr txBox="1"/>
          <p:nvPr/>
        </p:nvSpPr>
        <p:spPr>
          <a:xfrm>
            <a:off x="1447800" y="8183880"/>
            <a:ext cx="9982200" cy="21636694"/>
          </a:xfrm>
          <a:prstGeom prst="rect">
            <a:avLst/>
          </a:prstGeom>
          <a:noFill/>
        </p:spPr>
        <p:txBody>
          <a:bodyPr>
            <a:spAutoFit/>
          </a:bodyPr>
          <a:lstStyle/>
          <a:p>
            <a:r>
              <a:rPr lang="en-US" sz="5400" dirty="0" smtClean="0">
                <a:solidFill>
                  <a:srgbClr val="000000"/>
                </a:solidFill>
                <a:latin typeface="Calibri"/>
                <a:cs typeface="Calibri"/>
              </a:rPr>
              <a:t>Background </a:t>
            </a:r>
            <a:endParaRPr lang="en-US" sz="5400" dirty="0">
              <a:solidFill>
                <a:srgbClr val="000000"/>
              </a:solidFill>
              <a:latin typeface="Calibri"/>
              <a:cs typeface="Calibri"/>
            </a:endParaRPr>
          </a:p>
          <a:p>
            <a:pPr marL="457200" indent="-457200">
              <a:buFont typeface="Arial" panose="020B0604020202020204" pitchFamily="34" charset="0"/>
              <a:buChar char="•"/>
            </a:pPr>
            <a:r>
              <a:rPr lang="en-US" sz="3200" dirty="0">
                <a:solidFill>
                  <a:schemeClr val="bg2"/>
                </a:solidFill>
                <a:latin typeface="Calibri"/>
                <a:ea typeface="Calibri"/>
                <a:cs typeface="Times New Roman"/>
              </a:rPr>
              <a:t>Certificate of Need (CON) laws provide state level review of the need for additional health care resources in a given community. </a:t>
            </a:r>
          </a:p>
          <a:p>
            <a:pPr marL="457200" indent="-457200">
              <a:buFont typeface="Arial" panose="020B0604020202020204" pitchFamily="34" charset="0"/>
              <a:buChar char="•"/>
            </a:pPr>
            <a:r>
              <a:rPr lang="en-US" sz="3200" dirty="0" smtClean="0">
                <a:solidFill>
                  <a:schemeClr val="bg2"/>
                </a:solidFill>
                <a:latin typeface="Calibri"/>
                <a:ea typeface="Calibri"/>
                <a:cs typeface="Times New Roman"/>
              </a:rPr>
              <a:t>General </a:t>
            </a:r>
            <a:r>
              <a:rPr lang="en-US" sz="3200" dirty="0">
                <a:solidFill>
                  <a:schemeClr val="bg2"/>
                </a:solidFill>
                <a:latin typeface="Calibri"/>
                <a:ea typeface="Calibri"/>
                <a:cs typeface="Times New Roman"/>
              </a:rPr>
              <a:t>CON regulations on medical services have been relatively </a:t>
            </a:r>
            <a:r>
              <a:rPr lang="en-US" sz="3200" dirty="0" smtClean="0">
                <a:solidFill>
                  <a:schemeClr val="bg2"/>
                </a:solidFill>
                <a:latin typeface="Calibri"/>
                <a:ea typeface="Calibri"/>
                <a:cs typeface="Times New Roman"/>
              </a:rPr>
              <a:t>well-documented. </a:t>
            </a:r>
          </a:p>
          <a:p>
            <a:pPr marL="457200" indent="-457200">
              <a:buFont typeface="Arial" panose="020B0604020202020204" pitchFamily="34" charset="0"/>
              <a:buChar char="•"/>
            </a:pPr>
            <a:r>
              <a:rPr lang="en-US" sz="3200" dirty="0" smtClean="0">
                <a:solidFill>
                  <a:schemeClr val="bg2"/>
                </a:solidFill>
                <a:latin typeface="Calibri"/>
                <a:ea typeface="Calibri"/>
                <a:cs typeface="Times New Roman"/>
              </a:rPr>
              <a:t>Little </a:t>
            </a:r>
            <a:r>
              <a:rPr lang="en-US" sz="3200" dirty="0">
                <a:solidFill>
                  <a:schemeClr val="bg2"/>
                </a:solidFill>
                <a:latin typeface="Calibri"/>
                <a:ea typeface="Calibri"/>
                <a:cs typeface="Times New Roman"/>
              </a:rPr>
              <a:t>attention has been paid to state CON regulations for psychiatric and substance abuse care and their impacts on the efficiency supply of services.  </a:t>
            </a:r>
            <a:endParaRPr lang="en-US" sz="3200" dirty="0" smtClean="0">
              <a:solidFill>
                <a:schemeClr val="bg2"/>
              </a:solidFill>
              <a:latin typeface="Calibri"/>
              <a:ea typeface="Calibri"/>
              <a:cs typeface="Times New Roman"/>
            </a:endParaRPr>
          </a:p>
          <a:p>
            <a:pPr marL="457200" indent="-457200">
              <a:buFont typeface="Arial" panose="020B0604020202020204" pitchFamily="34" charset="0"/>
              <a:buChar char="•"/>
            </a:pPr>
            <a:r>
              <a:rPr lang="en-US" sz="3200" dirty="0" smtClean="0">
                <a:solidFill>
                  <a:schemeClr val="bg2"/>
                </a:solidFill>
                <a:latin typeface="Calibri"/>
                <a:ea typeface="Calibri"/>
                <a:cs typeface="Times New Roman"/>
              </a:rPr>
              <a:t>No effort </a:t>
            </a:r>
            <a:r>
              <a:rPr lang="en-US" sz="3200" dirty="0">
                <a:solidFill>
                  <a:schemeClr val="bg2"/>
                </a:solidFill>
                <a:latin typeface="Calibri"/>
                <a:ea typeface="Calibri"/>
                <a:cs typeface="Times New Roman"/>
              </a:rPr>
              <a:t>has been made to document the current status of CON laws on psychiatric and substance abuse care and state characteristics influencing nationwide variation. </a:t>
            </a:r>
          </a:p>
          <a:p>
            <a:pPr marL="457200" indent="-457200">
              <a:buFont typeface="Arial" panose="020B0604020202020204" pitchFamily="34" charset="0"/>
              <a:buChar char="•"/>
            </a:pPr>
            <a:r>
              <a:rPr lang="en-US" sz="3200" dirty="0" smtClean="0">
                <a:solidFill>
                  <a:schemeClr val="bg2"/>
                </a:solidFill>
                <a:latin typeface="Calibri"/>
                <a:ea typeface="Calibri"/>
                <a:cs typeface="Times New Roman"/>
              </a:rPr>
              <a:t>Surveyed the current </a:t>
            </a:r>
            <a:r>
              <a:rPr lang="en-US" sz="3200" dirty="0">
                <a:solidFill>
                  <a:schemeClr val="bg2"/>
                </a:solidFill>
                <a:latin typeface="Calibri"/>
                <a:ea typeface="Calibri"/>
                <a:cs typeface="Times New Roman"/>
              </a:rPr>
              <a:t>status of CON using state CON websites and </a:t>
            </a:r>
            <a:r>
              <a:rPr lang="en-US" sz="3200" dirty="0" smtClean="0">
                <a:solidFill>
                  <a:schemeClr val="bg2"/>
                </a:solidFill>
                <a:latin typeface="Calibri"/>
                <a:ea typeface="Calibri"/>
                <a:cs typeface="Times New Roman"/>
              </a:rPr>
              <a:t>Lexis/Nexus (a legal databases </a:t>
            </a:r>
            <a:r>
              <a:rPr lang="en-US" sz="3200" dirty="0">
                <a:solidFill>
                  <a:schemeClr val="bg2"/>
                </a:solidFill>
                <a:latin typeface="Calibri"/>
                <a:ea typeface="Calibri"/>
                <a:cs typeface="Times New Roman"/>
              </a:rPr>
              <a:t>of state statutes and </a:t>
            </a:r>
            <a:r>
              <a:rPr lang="en-US" sz="3200" dirty="0" smtClean="0">
                <a:solidFill>
                  <a:schemeClr val="bg2"/>
                </a:solidFill>
                <a:latin typeface="Calibri"/>
                <a:ea typeface="Calibri"/>
                <a:cs typeface="Times New Roman"/>
              </a:rPr>
              <a:t>regulations). </a:t>
            </a:r>
          </a:p>
          <a:p>
            <a:pPr marL="457200" indent="-457200">
              <a:buFont typeface="Arial" panose="020B0604020202020204" pitchFamily="34" charset="0"/>
              <a:buChar char="•"/>
            </a:pPr>
            <a:r>
              <a:rPr lang="en-US" sz="3200" dirty="0" smtClean="0">
                <a:solidFill>
                  <a:schemeClr val="bg2"/>
                </a:solidFill>
                <a:latin typeface="Calibri"/>
                <a:ea typeface="Calibri"/>
                <a:cs typeface="Times New Roman"/>
              </a:rPr>
              <a:t>The </a:t>
            </a:r>
            <a:r>
              <a:rPr lang="en-US" sz="3200" dirty="0">
                <a:solidFill>
                  <a:schemeClr val="bg2"/>
                </a:solidFill>
                <a:latin typeface="Calibri"/>
                <a:ea typeface="Calibri"/>
                <a:cs typeface="Times New Roman"/>
              </a:rPr>
              <a:t>research demonstrates the need for </a:t>
            </a:r>
            <a:r>
              <a:rPr lang="en-US" sz="3200" dirty="0" smtClean="0">
                <a:solidFill>
                  <a:schemeClr val="bg2"/>
                </a:solidFill>
                <a:latin typeface="Calibri"/>
                <a:ea typeface="Calibri"/>
                <a:cs typeface="Times New Roman"/>
              </a:rPr>
              <a:t>further exploration </a:t>
            </a:r>
            <a:r>
              <a:rPr lang="en-US" sz="3200" dirty="0">
                <a:solidFill>
                  <a:schemeClr val="bg2"/>
                </a:solidFill>
                <a:latin typeface="Calibri"/>
                <a:ea typeface="Calibri"/>
                <a:cs typeface="Times New Roman"/>
              </a:rPr>
              <a:t>of the impact of CON on the availability of mental health and substance abuse services and subsequently relevant </a:t>
            </a:r>
            <a:r>
              <a:rPr lang="en-US" sz="3200" dirty="0" smtClean="0">
                <a:solidFill>
                  <a:schemeClr val="bg2"/>
                </a:solidFill>
                <a:latin typeface="Calibri"/>
                <a:ea typeface="Calibri"/>
                <a:cs typeface="Times New Roman"/>
              </a:rPr>
              <a:t>population health outcomes. </a:t>
            </a:r>
          </a:p>
          <a:p>
            <a:r>
              <a:rPr lang="en-US" sz="5400" dirty="0" smtClean="0">
                <a:solidFill>
                  <a:srgbClr val="000000"/>
                </a:solidFill>
                <a:latin typeface="Calibri"/>
                <a:cs typeface="Calibri"/>
              </a:rPr>
              <a:t>Purpose</a:t>
            </a:r>
            <a:endParaRPr lang="en-US" sz="5400" dirty="0">
              <a:solidFill>
                <a:srgbClr val="000000"/>
              </a:solidFill>
              <a:latin typeface="Calibri"/>
              <a:cs typeface="Calibri"/>
            </a:endParaRPr>
          </a:p>
          <a:p>
            <a:pPr marL="457200" indent="-457200">
              <a:buFont typeface="Arial" panose="020B0604020202020204" pitchFamily="34" charset="0"/>
              <a:buChar char="•"/>
            </a:pPr>
            <a:r>
              <a:rPr lang="en-US" sz="3000" dirty="0" smtClean="0">
                <a:solidFill>
                  <a:srgbClr val="000000"/>
                </a:solidFill>
                <a:latin typeface="Calibri"/>
                <a:cs typeface="Calibri"/>
              </a:rPr>
              <a:t>The purpose of this project is to document the current status of CON for psychiatric and substance abuse services in the United States. </a:t>
            </a:r>
          </a:p>
          <a:p>
            <a:r>
              <a:rPr lang="en-US" sz="5400" dirty="0" smtClean="0">
                <a:solidFill>
                  <a:srgbClr val="000000"/>
                </a:solidFill>
                <a:latin typeface="Calibri"/>
                <a:cs typeface="Calibri"/>
              </a:rPr>
              <a:t>Certificate of Need (CON)</a:t>
            </a:r>
            <a:endParaRPr lang="en-US" sz="5400" dirty="0">
              <a:solidFill>
                <a:srgbClr val="000000"/>
              </a:solidFill>
              <a:latin typeface="Calibri"/>
              <a:cs typeface="Calibri"/>
            </a:endParaRPr>
          </a:p>
          <a:p>
            <a:pPr>
              <a:buFont typeface="Arial" pitchFamily="34" charset="0"/>
              <a:buChar char="•"/>
            </a:pPr>
            <a:r>
              <a:rPr lang="en-US" sz="3000" dirty="0" smtClean="0">
                <a:solidFill>
                  <a:srgbClr val="000000"/>
                </a:solidFill>
                <a:latin typeface="Calibri"/>
                <a:cs typeface="Calibri"/>
              </a:rPr>
              <a:t>CON laws are one way by which state governments seek to reduce overall health and medical costs.</a:t>
            </a:r>
          </a:p>
          <a:p>
            <a:pPr>
              <a:buFont typeface="Arial" pitchFamily="34" charset="0"/>
              <a:buChar char="•"/>
            </a:pPr>
            <a:r>
              <a:rPr lang="en-US" sz="3000" dirty="0" smtClean="0">
                <a:solidFill>
                  <a:srgbClr val="000000"/>
                </a:solidFill>
                <a:latin typeface="Calibri"/>
                <a:cs typeface="Calibri"/>
              </a:rPr>
              <a:t>New York, in 1964, was the first state to enact a statute that granted the state government power to determine the need for a new hospital or nursing home before it was approved for construction.</a:t>
            </a:r>
          </a:p>
          <a:p>
            <a:pPr>
              <a:buFont typeface="Arial" pitchFamily="34" charset="0"/>
              <a:buChar char="•"/>
            </a:pPr>
            <a:r>
              <a:rPr lang="en-US" sz="3000" dirty="0" smtClean="0">
                <a:solidFill>
                  <a:srgbClr val="000000"/>
                </a:solidFill>
                <a:latin typeface="Calibri"/>
                <a:cs typeface="Calibri"/>
              </a:rPr>
              <a:t>Four years later in 1968, the AHA expressed an interest in CON laws and started a national campaign for states to generate their own laws.</a:t>
            </a:r>
          </a:p>
          <a:p>
            <a:pPr lvl="0">
              <a:buFont typeface="Arial" pitchFamily="34" charset="0"/>
              <a:buChar char="•"/>
            </a:pPr>
            <a:r>
              <a:rPr lang="en-US" sz="3000" dirty="0">
                <a:solidFill>
                  <a:srgbClr val="000000"/>
                </a:solidFill>
                <a:latin typeface="Calibri"/>
                <a:cs typeface="Calibri"/>
              </a:rPr>
              <a:t>In 1974 there was a federal mandate requiring all 50 states to structure a proposal approval system before beginning major capital projects.</a:t>
            </a:r>
          </a:p>
          <a:p>
            <a:pPr lvl="0">
              <a:buFont typeface="Arial" pitchFamily="34" charset="0"/>
              <a:buChar char="•"/>
            </a:pPr>
            <a:r>
              <a:rPr lang="en-US" sz="3000" dirty="0">
                <a:solidFill>
                  <a:srgbClr val="000000"/>
                </a:solidFill>
                <a:latin typeface="Calibri"/>
                <a:cs typeface="Calibri"/>
              </a:rPr>
              <a:t>Many states implemented CON programs because there was an incentive of receiving CON federal funds.</a:t>
            </a:r>
          </a:p>
          <a:p>
            <a:pPr lvl="0">
              <a:buFont typeface="Arial" pitchFamily="34" charset="0"/>
              <a:buChar char="•"/>
            </a:pPr>
            <a:r>
              <a:rPr lang="en-US" sz="3000" dirty="0">
                <a:solidFill>
                  <a:srgbClr val="000000"/>
                </a:solidFill>
                <a:latin typeface="Calibri"/>
                <a:cs typeface="Calibri"/>
              </a:rPr>
              <a:t>The federal mandate and federal funds were repealed in 1987 and in the following decade 14 states discontinued their CON programs.</a:t>
            </a:r>
          </a:p>
          <a:p>
            <a:pPr>
              <a:buFont typeface="Arial" pitchFamily="34" charset="0"/>
              <a:buChar char="•"/>
            </a:pPr>
            <a:endParaRPr lang="en-US" sz="3000" dirty="0" smtClean="0">
              <a:solidFill>
                <a:srgbClr val="000000"/>
              </a:solidFill>
              <a:latin typeface="Calibri"/>
              <a:cs typeface="Calibri"/>
            </a:endParaRPr>
          </a:p>
        </p:txBody>
      </p:sp>
      <p:sp>
        <p:nvSpPr>
          <p:cNvPr id="40" name="TextBox 39"/>
          <p:cNvSpPr txBox="1"/>
          <p:nvPr/>
        </p:nvSpPr>
        <p:spPr>
          <a:xfrm>
            <a:off x="11911263" y="8183880"/>
            <a:ext cx="9982200" cy="12680394"/>
          </a:xfrm>
          <a:prstGeom prst="rect">
            <a:avLst/>
          </a:prstGeom>
          <a:noFill/>
        </p:spPr>
        <p:txBody>
          <a:bodyPr>
            <a:spAutoFit/>
          </a:bodyPr>
          <a:lstStyle/>
          <a:p>
            <a:r>
              <a:rPr lang="en-US" sz="5400" dirty="0" smtClean="0">
                <a:solidFill>
                  <a:srgbClr val="000000"/>
                </a:solidFill>
                <a:latin typeface="Calibri"/>
                <a:cs typeface="Calibri"/>
              </a:rPr>
              <a:t>Methods</a:t>
            </a:r>
            <a:endParaRPr lang="en-US" sz="3000" dirty="0">
              <a:solidFill>
                <a:srgbClr val="000000"/>
              </a:solidFill>
              <a:latin typeface="Calibri"/>
              <a:cs typeface="Calibri"/>
            </a:endParaRPr>
          </a:p>
          <a:p>
            <a:pPr>
              <a:buFont typeface="Arial" pitchFamily="34" charset="0"/>
              <a:buChar char="•"/>
            </a:pPr>
            <a:r>
              <a:rPr lang="en-US" sz="3000" dirty="0" smtClean="0">
                <a:solidFill>
                  <a:srgbClr val="000000"/>
                </a:solidFill>
                <a:latin typeface="Calibri"/>
                <a:cs typeface="Calibri"/>
              </a:rPr>
              <a:t> CON status was determined using The National Conference of State Legislatures web</a:t>
            </a:r>
            <a:r>
              <a:rPr lang="en-US" sz="3000" dirty="0" smtClean="0">
                <a:solidFill>
                  <a:schemeClr val="bg2"/>
                </a:solidFill>
                <a:latin typeface="Calibri"/>
                <a:cs typeface="Calibri"/>
              </a:rPr>
              <a:t>site with the CON Programs table</a:t>
            </a:r>
            <a:endParaRPr lang="en-US" sz="3000" dirty="0" smtClean="0">
              <a:solidFill>
                <a:srgbClr val="000000"/>
              </a:solidFill>
              <a:latin typeface="Calibri"/>
              <a:cs typeface="Calibri"/>
            </a:endParaRPr>
          </a:p>
          <a:p>
            <a:pPr>
              <a:buFont typeface="Arial" pitchFamily="34" charset="0"/>
              <a:buChar char="•"/>
            </a:pPr>
            <a:r>
              <a:rPr lang="en-US" sz="3000" dirty="0" smtClean="0">
                <a:solidFill>
                  <a:srgbClr val="000000"/>
                </a:solidFill>
                <a:latin typeface="Calibri"/>
                <a:cs typeface="Calibri"/>
              </a:rPr>
              <a:t>In order to determine the status of general, psychiatric, and substance abuse CON in the U.S., the Certificate of Need: State Health Laws and Programs page was accessed. </a:t>
            </a:r>
          </a:p>
          <a:p>
            <a:pPr>
              <a:buFont typeface="Arial" pitchFamily="34" charset="0"/>
              <a:buChar char="•"/>
            </a:pPr>
            <a:r>
              <a:rPr lang="en-US" sz="3000" dirty="0" smtClean="0">
                <a:solidFill>
                  <a:srgbClr val="000000"/>
                </a:solidFill>
                <a:latin typeface="Calibri"/>
                <a:cs typeface="Calibri"/>
              </a:rPr>
              <a:t>The American Health Planning Association (AHPA) CON Program Directory was then used to </a:t>
            </a:r>
            <a:r>
              <a:rPr lang="en-US" sz="3000" dirty="0" smtClean="0">
                <a:solidFill>
                  <a:schemeClr val="bg2"/>
                </a:solidFill>
                <a:latin typeface="Calibri"/>
                <a:cs typeface="Calibri"/>
              </a:rPr>
              <a:t>supplement and </a:t>
            </a:r>
            <a:r>
              <a:rPr lang="en-US" sz="3000" dirty="0" smtClean="0">
                <a:solidFill>
                  <a:srgbClr val="000000"/>
                </a:solidFill>
                <a:latin typeface="Calibri"/>
                <a:cs typeface="Calibri"/>
              </a:rPr>
              <a:t>verify information on CON programs. </a:t>
            </a:r>
          </a:p>
          <a:p>
            <a:pPr>
              <a:buFont typeface="Arial" pitchFamily="34" charset="0"/>
              <a:buChar char="•"/>
            </a:pPr>
            <a:r>
              <a:rPr lang="en-US" sz="3000" dirty="0" smtClean="0">
                <a:solidFill>
                  <a:srgbClr val="000000"/>
                </a:solidFill>
                <a:latin typeface="Calibri"/>
                <a:cs typeface="Calibri"/>
              </a:rPr>
              <a:t>For further information state government websites were viewed along with online legal databases of state statues and regulations.</a:t>
            </a:r>
          </a:p>
          <a:p>
            <a:r>
              <a:rPr lang="en-US" sz="5400" dirty="0" smtClean="0">
                <a:solidFill>
                  <a:srgbClr val="000000"/>
                </a:solidFill>
                <a:latin typeface="Calibri"/>
                <a:cs typeface="Calibri"/>
              </a:rPr>
              <a:t>Findings </a:t>
            </a:r>
          </a:p>
          <a:p>
            <a:pPr lvl="0">
              <a:buFont typeface="Arial" pitchFamily="34" charset="0"/>
              <a:buChar char="•"/>
            </a:pPr>
            <a:r>
              <a:rPr lang="en-US" sz="3800" dirty="0">
                <a:solidFill>
                  <a:srgbClr val="000000"/>
                </a:solidFill>
                <a:latin typeface="Calibri"/>
                <a:cs typeface="Calibri"/>
              </a:rPr>
              <a:t>36 states currently have some form of CON program.</a:t>
            </a:r>
          </a:p>
          <a:p>
            <a:pPr lvl="1">
              <a:buFont typeface="Arial" pitchFamily="34" charset="0"/>
              <a:buChar char="•"/>
            </a:pPr>
            <a:r>
              <a:rPr lang="en-US" sz="3800" dirty="0">
                <a:solidFill>
                  <a:srgbClr val="000000"/>
                </a:solidFill>
                <a:latin typeface="Calibri"/>
                <a:cs typeface="Calibri"/>
              </a:rPr>
              <a:t>25 states have </a:t>
            </a:r>
            <a:r>
              <a:rPr lang="en-US" sz="3800" dirty="0" smtClean="0">
                <a:solidFill>
                  <a:srgbClr val="000000"/>
                </a:solidFill>
                <a:latin typeface="Calibri"/>
                <a:cs typeface="Calibri"/>
              </a:rPr>
              <a:t>CON for psychiatric services</a:t>
            </a:r>
            <a:endParaRPr lang="en-US" sz="3800" dirty="0">
              <a:solidFill>
                <a:srgbClr val="000000"/>
              </a:solidFill>
              <a:latin typeface="Calibri"/>
              <a:cs typeface="Calibri"/>
            </a:endParaRPr>
          </a:p>
          <a:p>
            <a:pPr lvl="1">
              <a:buFont typeface="Arial" pitchFamily="34" charset="0"/>
              <a:buChar char="•"/>
            </a:pPr>
            <a:r>
              <a:rPr lang="en-US" sz="3800" dirty="0">
                <a:solidFill>
                  <a:srgbClr val="000000"/>
                </a:solidFill>
                <a:latin typeface="Calibri"/>
                <a:cs typeface="Calibri"/>
              </a:rPr>
              <a:t>18 states have </a:t>
            </a:r>
            <a:r>
              <a:rPr lang="en-US" sz="3800" dirty="0" smtClean="0">
                <a:solidFill>
                  <a:srgbClr val="000000"/>
                </a:solidFill>
                <a:latin typeface="Calibri"/>
                <a:cs typeface="Calibri"/>
              </a:rPr>
              <a:t>CON for substance abuse services</a:t>
            </a:r>
            <a:endParaRPr lang="en-US" sz="3800" dirty="0">
              <a:solidFill>
                <a:srgbClr val="000000"/>
              </a:solidFill>
              <a:latin typeface="Calibri"/>
              <a:cs typeface="Calibri"/>
            </a:endParaRPr>
          </a:p>
          <a:p>
            <a:pPr lvl="1">
              <a:buFont typeface="Arial" pitchFamily="34" charset="0"/>
              <a:buChar char="•"/>
            </a:pPr>
            <a:r>
              <a:rPr lang="en-US" sz="3800" dirty="0">
                <a:solidFill>
                  <a:srgbClr val="000000"/>
                </a:solidFill>
                <a:latin typeface="Calibri"/>
                <a:cs typeface="Calibri"/>
              </a:rPr>
              <a:t>17 states have </a:t>
            </a:r>
            <a:r>
              <a:rPr lang="en-US" sz="3800" dirty="0" smtClean="0">
                <a:solidFill>
                  <a:srgbClr val="000000"/>
                </a:solidFill>
                <a:latin typeface="Calibri"/>
                <a:cs typeface="Calibri"/>
              </a:rPr>
              <a:t>CON for both psychiatric and substance abuse services</a:t>
            </a:r>
          </a:p>
          <a:p>
            <a:pPr>
              <a:buFont typeface="Arial" pitchFamily="34" charset="0"/>
              <a:buChar char="•"/>
            </a:pPr>
            <a:r>
              <a:rPr lang="en-US" sz="3800" dirty="0" smtClean="0">
                <a:solidFill>
                  <a:srgbClr val="000000"/>
                </a:solidFill>
                <a:latin typeface="Calibri"/>
                <a:cs typeface="Calibri"/>
              </a:rPr>
              <a:t>The most common psychiatric service regulated under CON is inpatient psychiatric care beds in a licensed </a:t>
            </a:r>
            <a:r>
              <a:rPr lang="en-US" sz="3800" dirty="0" smtClean="0">
                <a:solidFill>
                  <a:schemeClr val="bg2"/>
                </a:solidFill>
                <a:latin typeface="Calibri"/>
                <a:cs typeface="Calibri"/>
              </a:rPr>
              <a:t>general </a:t>
            </a:r>
            <a:r>
              <a:rPr lang="en-US" sz="3800" dirty="0" smtClean="0">
                <a:solidFill>
                  <a:srgbClr val="000000"/>
                </a:solidFill>
                <a:latin typeface="Calibri"/>
                <a:cs typeface="Calibri"/>
              </a:rPr>
              <a:t>hospital.</a:t>
            </a:r>
            <a:endParaRPr lang="en-US" sz="3800" dirty="0">
              <a:solidFill>
                <a:srgbClr val="000000"/>
              </a:solidFill>
              <a:latin typeface="Calibri"/>
              <a:cs typeface="Calibri"/>
            </a:endParaRPr>
          </a:p>
        </p:txBody>
      </p:sp>
      <p:sp>
        <p:nvSpPr>
          <p:cNvPr id="13322" name="TextBox 15"/>
          <p:cNvSpPr txBox="1">
            <a:spLocks noChangeArrowheads="1"/>
          </p:cNvSpPr>
          <p:nvPr/>
        </p:nvSpPr>
        <p:spPr bwMode="auto">
          <a:xfrm>
            <a:off x="11751880" y="20925830"/>
            <a:ext cx="9982200" cy="923330"/>
          </a:xfrm>
          <a:prstGeom prst="rect">
            <a:avLst/>
          </a:prstGeom>
          <a:noFill/>
          <a:ln w="9525">
            <a:noFill/>
            <a:miter lim="800000"/>
            <a:headEnd/>
            <a:tailEnd/>
          </a:ln>
        </p:spPr>
        <p:txBody>
          <a:bodyPr>
            <a:spAutoFit/>
          </a:bodyPr>
          <a:lstStyle/>
          <a:p>
            <a:r>
              <a:rPr lang="en-US" sz="5400" dirty="0" smtClean="0">
                <a:solidFill>
                  <a:srgbClr val="000000"/>
                </a:solidFill>
                <a:latin typeface="Calibri"/>
                <a:cs typeface="Calibri"/>
              </a:rPr>
              <a:t>The Current Status</a:t>
            </a:r>
            <a:endParaRPr lang="en-US" sz="5400" dirty="0">
              <a:solidFill>
                <a:srgbClr val="000000"/>
              </a:solidFill>
              <a:latin typeface="Calibri"/>
              <a:cs typeface="Calibri"/>
            </a:endParaRPr>
          </a:p>
        </p:txBody>
      </p:sp>
      <p:sp>
        <p:nvSpPr>
          <p:cNvPr id="13323" name="TextBox 16"/>
          <p:cNvSpPr txBox="1">
            <a:spLocks noChangeArrowheads="1"/>
          </p:cNvSpPr>
          <p:nvPr/>
        </p:nvSpPr>
        <p:spPr bwMode="auto">
          <a:xfrm>
            <a:off x="11980480" y="29413200"/>
            <a:ext cx="9525000" cy="1938992"/>
          </a:xfrm>
          <a:prstGeom prst="rect">
            <a:avLst/>
          </a:prstGeom>
          <a:noFill/>
          <a:ln w="9525">
            <a:noFill/>
            <a:miter lim="800000"/>
            <a:headEnd/>
            <a:tailEnd/>
          </a:ln>
        </p:spPr>
        <p:txBody>
          <a:bodyPr>
            <a:spAutoFit/>
          </a:bodyPr>
          <a:lstStyle/>
          <a:p>
            <a:r>
              <a:rPr lang="en-US" sz="2000" dirty="0" smtClean="0">
                <a:solidFill>
                  <a:srgbClr val="000000"/>
                </a:solidFill>
                <a:latin typeface="Calibri"/>
                <a:cs typeface="Calibri"/>
              </a:rPr>
              <a:t>The chart above illustrates  the current status of psychiatric and substance abuse CON in the United States. The three categories used to  describe the current status of CON include states with psychiatric CON, states with  substance abuse CON, and states with psychiatric and substance abuse CON. A state with the  specified CON program is indicated by the letter “Y” and colored green. A state  without the  specified CON program is labeled with the letter “N” and colored red.</a:t>
            </a:r>
            <a:endParaRPr lang="en-US" sz="2000" dirty="0">
              <a:solidFill>
                <a:srgbClr val="000000"/>
              </a:solidFill>
              <a:latin typeface="Calibri"/>
              <a:cs typeface="Calibri"/>
            </a:endParaRPr>
          </a:p>
        </p:txBody>
      </p:sp>
      <p:sp>
        <p:nvSpPr>
          <p:cNvPr id="13325" name="TextBox 18"/>
          <p:cNvSpPr txBox="1">
            <a:spLocks noChangeArrowheads="1"/>
          </p:cNvSpPr>
          <p:nvPr/>
        </p:nvSpPr>
        <p:spPr bwMode="auto">
          <a:xfrm>
            <a:off x="22707600" y="27025131"/>
            <a:ext cx="9677400" cy="3785652"/>
          </a:xfrm>
          <a:prstGeom prst="rect">
            <a:avLst/>
          </a:prstGeom>
          <a:noFill/>
          <a:ln w="9525">
            <a:noFill/>
            <a:miter lim="800000"/>
            <a:headEnd/>
            <a:tailEnd/>
          </a:ln>
        </p:spPr>
        <p:txBody>
          <a:bodyPr wrap="square">
            <a:spAutoFit/>
          </a:bodyPr>
          <a:lstStyle/>
          <a:p>
            <a:r>
              <a:rPr lang="en-US" sz="3000" dirty="0" smtClean="0">
                <a:solidFill>
                  <a:schemeClr val="bg2"/>
                </a:solidFill>
                <a:latin typeface="Calibri"/>
                <a:cs typeface="Calibri"/>
              </a:rPr>
              <a:t>Thresholds are used in CON programs to determine what point must be exceeded before CON review is necessary. It is important to recognize what expenditures are regulated by CON to further compare state CON programs. The table above show</a:t>
            </a:r>
            <a:r>
              <a:rPr lang="en-US" sz="3000" dirty="0" smtClean="0">
                <a:solidFill>
                  <a:srgbClr val="000000"/>
                </a:solidFill>
                <a:latin typeface="Calibri"/>
                <a:cs typeface="Calibri"/>
              </a:rPr>
              <a:t>s the capital expenditure thresholds for states with psychiatric CON. Capital threshold amounts have been rounded to the nearest dollar and reflect 2012 figures adjusted for inflation. </a:t>
            </a:r>
            <a:endParaRPr lang="en-US" sz="3000" dirty="0">
              <a:solidFill>
                <a:srgbClr val="000000"/>
              </a:solidFill>
              <a:latin typeface="Calibri"/>
              <a:cs typeface="Calibri"/>
            </a:endParaRPr>
          </a:p>
        </p:txBody>
      </p:sp>
      <p:sp>
        <p:nvSpPr>
          <p:cNvPr id="21" name="TextBox 20"/>
          <p:cNvSpPr txBox="1"/>
          <p:nvPr/>
        </p:nvSpPr>
        <p:spPr>
          <a:xfrm>
            <a:off x="32689800" y="8183880"/>
            <a:ext cx="9982200" cy="21667470"/>
          </a:xfrm>
          <a:prstGeom prst="rect">
            <a:avLst/>
          </a:prstGeom>
          <a:noFill/>
        </p:spPr>
        <p:txBody>
          <a:bodyPr>
            <a:spAutoFit/>
          </a:bodyPr>
          <a:lstStyle/>
          <a:p>
            <a:r>
              <a:rPr lang="en-US" sz="5400" dirty="0" smtClean="0">
                <a:solidFill>
                  <a:srgbClr val="000000"/>
                </a:solidFill>
                <a:latin typeface="Calibri"/>
                <a:cs typeface="Calibri"/>
              </a:rPr>
              <a:t>Lessons Learned</a:t>
            </a:r>
          </a:p>
          <a:p>
            <a:pPr marL="457200" indent="-457200">
              <a:buFont typeface="Arial" panose="020B0604020202020204" pitchFamily="34" charset="0"/>
              <a:buChar char="•"/>
            </a:pPr>
            <a:r>
              <a:rPr lang="en-US" sz="4000" dirty="0" smtClean="0">
                <a:solidFill>
                  <a:srgbClr val="000000"/>
                </a:solidFill>
                <a:latin typeface="Calibri"/>
                <a:cs typeface="Calibri"/>
              </a:rPr>
              <a:t>CON varies among many aspects such as:</a:t>
            </a:r>
          </a:p>
          <a:p>
            <a:pPr marL="823913" lvl="1" indent="-457200">
              <a:buFont typeface="Arial" panose="020B0604020202020204" pitchFamily="34" charset="0"/>
              <a:buChar char="•"/>
            </a:pPr>
            <a:r>
              <a:rPr lang="en-US" sz="4000" dirty="0" smtClean="0">
                <a:solidFill>
                  <a:srgbClr val="000000"/>
                </a:solidFill>
                <a:latin typeface="Calibri"/>
                <a:cs typeface="Calibri"/>
              </a:rPr>
              <a:t>States</a:t>
            </a:r>
          </a:p>
          <a:p>
            <a:pPr marL="823913" lvl="1" indent="-457200">
              <a:buFont typeface="Arial" panose="020B0604020202020204" pitchFamily="34" charset="0"/>
              <a:buChar char="•"/>
            </a:pPr>
            <a:r>
              <a:rPr lang="en-US" sz="4000" dirty="0" smtClean="0">
                <a:solidFill>
                  <a:srgbClr val="000000"/>
                </a:solidFill>
                <a:latin typeface="Calibri"/>
                <a:cs typeface="Calibri"/>
              </a:rPr>
              <a:t>Services </a:t>
            </a:r>
          </a:p>
          <a:p>
            <a:pPr marL="823913" lvl="1" indent="-457200">
              <a:buFont typeface="Arial" panose="020B0604020202020204" pitchFamily="34" charset="0"/>
              <a:buChar char="•"/>
            </a:pPr>
            <a:r>
              <a:rPr lang="en-US" sz="4000" dirty="0" smtClean="0">
                <a:solidFill>
                  <a:srgbClr val="000000"/>
                </a:solidFill>
                <a:latin typeface="Calibri"/>
                <a:cs typeface="Calibri"/>
              </a:rPr>
              <a:t>Facilities</a:t>
            </a:r>
          </a:p>
          <a:p>
            <a:pPr marL="823913" lvl="1" indent="-457200">
              <a:buFont typeface="Arial" panose="020B0604020202020204" pitchFamily="34" charset="0"/>
              <a:buChar char="•"/>
            </a:pPr>
            <a:r>
              <a:rPr lang="en-US" sz="4000" dirty="0" smtClean="0">
                <a:solidFill>
                  <a:srgbClr val="000000"/>
                </a:solidFill>
                <a:latin typeface="Calibri"/>
                <a:cs typeface="Calibri"/>
              </a:rPr>
              <a:t>Thresholds </a:t>
            </a:r>
          </a:p>
          <a:p>
            <a:pPr marL="457200" indent="-457200">
              <a:buFont typeface="Arial" panose="020B0604020202020204" pitchFamily="34" charset="0"/>
              <a:buChar char="•"/>
            </a:pPr>
            <a:r>
              <a:rPr lang="en-US" sz="4000" dirty="0" smtClean="0">
                <a:solidFill>
                  <a:srgbClr val="000000"/>
                </a:solidFill>
                <a:latin typeface="Calibri"/>
                <a:cs typeface="Calibri"/>
              </a:rPr>
              <a:t>There is very little consistency among CON in the United States. </a:t>
            </a:r>
          </a:p>
          <a:p>
            <a:pPr marL="457200" indent="-457200">
              <a:buFont typeface="Arial" panose="020B0604020202020204" pitchFamily="34" charset="0"/>
              <a:buChar char="•"/>
            </a:pPr>
            <a:r>
              <a:rPr lang="en-US" sz="4000" dirty="0" smtClean="0">
                <a:solidFill>
                  <a:srgbClr val="000000"/>
                </a:solidFill>
                <a:latin typeface="Calibri"/>
                <a:cs typeface="Calibri"/>
              </a:rPr>
              <a:t>CON creates variation in the supply of psychiatric and substance abuse services.</a:t>
            </a:r>
          </a:p>
          <a:p>
            <a:pPr marL="457200" indent="-457200">
              <a:buFont typeface="Arial" panose="020B0604020202020204" pitchFamily="34" charset="0"/>
              <a:buChar char="•"/>
            </a:pPr>
            <a:endParaRPr lang="en-US" sz="3000" dirty="0">
              <a:solidFill>
                <a:srgbClr val="000000"/>
              </a:solidFill>
              <a:latin typeface="Calibri"/>
              <a:cs typeface="Calibri"/>
            </a:endParaRPr>
          </a:p>
          <a:p>
            <a:r>
              <a:rPr lang="en-US" sz="5400" dirty="0" smtClean="0">
                <a:solidFill>
                  <a:srgbClr val="000000"/>
                </a:solidFill>
                <a:latin typeface="Calibri"/>
                <a:cs typeface="Calibri"/>
              </a:rPr>
              <a:t>Direction for Future Research</a:t>
            </a:r>
            <a:endParaRPr lang="en-US" sz="5400" dirty="0">
              <a:solidFill>
                <a:srgbClr val="000000"/>
              </a:solidFill>
              <a:latin typeface="Calibri"/>
              <a:cs typeface="Calibri"/>
            </a:endParaRPr>
          </a:p>
          <a:p>
            <a:pPr marL="342900" indent="-342900">
              <a:buFont typeface="Arial" panose="020B0604020202020204" pitchFamily="34" charset="0"/>
              <a:buChar char="•"/>
            </a:pPr>
            <a:r>
              <a:rPr lang="en-US" sz="3500" dirty="0" smtClean="0">
                <a:solidFill>
                  <a:schemeClr val="bg2"/>
                </a:solidFill>
                <a:latin typeface="+mj-lt"/>
              </a:rPr>
              <a:t>To </a:t>
            </a:r>
            <a:r>
              <a:rPr lang="en-US" sz="3500" dirty="0">
                <a:solidFill>
                  <a:schemeClr val="bg2"/>
                </a:solidFill>
                <a:latin typeface="+mj-lt"/>
              </a:rPr>
              <a:t>provide </a:t>
            </a:r>
            <a:r>
              <a:rPr lang="en-US" sz="3500" dirty="0" smtClean="0">
                <a:solidFill>
                  <a:schemeClr val="bg2"/>
                </a:solidFill>
                <a:latin typeface="+mj-lt"/>
              </a:rPr>
              <a:t>the </a:t>
            </a:r>
            <a:r>
              <a:rPr lang="en-US" sz="3500" dirty="0">
                <a:solidFill>
                  <a:schemeClr val="bg2"/>
                </a:solidFill>
                <a:latin typeface="+mj-lt"/>
              </a:rPr>
              <a:t>historical account of </a:t>
            </a:r>
            <a:r>
              <a:rPr lang="en-US" sz="3500" dirty="0" smtClean="0">
                <a:solidFill>
                  <a:schemeClr val="bg2"/>
                </a:solidFill>
                <a:latin typeface="+mj-lt"/>
              </a:rPr>
              <a:t>psychiatric and substance abuse CON regulations </a:t>
            </a:r>
            <a:r>
              <a:rPr lang="en-US" sz="3500" dirty="0">
                <a:solidFill>
                  <a:schemeClr val="bg2"/>
                </a:solidFill>
                <a:latin typeface="+mj-lt"/>
              </a:rPr>
              <a:t>in the United States</a:t>
            </a:r>
            <a:r>
              <a:rPr lang="en-US" sz="3500" dirty="0" smtClean="0">
                <a:solidFill>
                  <a:schemeClr val="bg2"/>
                </a:solidFill>
                <a:latin typeface="+mj-lt"/>
              </a:rPr>
              <a:t>.</a:t>
            </a:r>
          </a:p>
          <a:p>
            <a:pPr marL="342900" indent="-342900">
              <a:buFont typeface="Arial" panose="020B0604020202020204" pitchFamily="34" charset="0"/>
              <a:buChar char="•"/>
            </a:pPr>
            <a:r>
              <a:rPr lang="en-US" sz="3500" dirty="0" smtClean="0">
                <a:solidFill>
                  <a:schemeClr val="bg2"/>
                </a:solidFill>
                <a:latin typeface="+mj-lt"/>
                <a:cs typeface="Calibri"/>
              </a:rPr>
              <a:t>Use preliminary data on state psychiatric CON regulations  for subsequent quantitative analysis  on the effect of psychiatric CON on population mental health outcomes.</a:t>
            </a:r>
          </a:p>
          <a:p>
            <a:pPr marL="342900" indent="-342900">
              <a:buFont typeface="Arial" panose="020B0604020202020204" pitchFamily="34" charset="0"/>
              <a:buChar char="•"/>
            </a:pPr>
            <a:r>
              <a:rPr lang="en-US" sz="3500" dirty="0" smtClean="0">
                <a:solidFill>
                  <a:schemeClr val="bg2"/>
                </a:solidFill>
                <a:latin typeface="+mj-lt"/>
                <a:cs typeface="Calibri"/>
              </a:rPr>
              <a:t>Look to explore if there is a relationship between CON and psychiatric health between individuals and the community.</a:t>
            </a:r>
          </a:p>
          <a:p>
            <a:pPr marL="342900" indent="-342900">
              <a:buFont typeface="Arial" panose="020B0604020202020204" pitchFamily="34" charset="0"/>
              <a:buChar char="•"/>
            </a:pPr>
            <a:r>
              <a:rPr lang="en-US" sz="3500" dirty="0" smtClean="0">
                <a:solidFill>
                  <a:schemeClr val="bg2"/>
                </a:solidFill>
                <a:latin typeface="+mj-lt"/>
                <a:cs typeface="Calibri"/>
              </a:rPr>
              <a:t>Look to see if the availability of psychiatric services varies according to the type and degree of CON. </a:t>
            </a:r>
            <a:endParaRPr lang="en-US" sz="3500" dirty="0">
              <a:solidFill>
                <a:schemeClr val="bg2"/>
              </a:solidFill>
              <a:latin typeface="+mj-lt"/>
              <a:cs typeface="Calibri"/>
            </a:endParaRPr>
          </a:p>
          <a:p>
            <a:r>
              <a:rPr lang="en-US" sz="5400" dirty="0" smtClean="0">
                <a:solidFill>
                  <a:schemeClr val="bg2"/>
                </a:solidFill>
                <a:latin typeface="Calibri"/>
                <a:cs typeface="Calibri"/>
              </a:rPr>
              <a:t>References</a:t>
            </a:r>
            <a:endParaRPr lang="en-US" sz="5400" dirty="0">
              <a:solidFill>
                <a:schemeClr val="bg2"/>
              </a:solidFill>
              <a:latin typeface="Calibri"/>
              <a:cs typeface="Calibri"/>
            </a:endParaRPr>
          </a:p>
          <a:p>
            <a:pPr indent="-457200">
              <a:lnSpc>
                <a:spcPct val="200000"/>
              </a:lnSpc>
              <a:buFont typeface="Arial" panose="020B0604020202020204" pitchFamily="34" charset="0"/>
              <a:buChar char="•"/>
            </a:pPr>
            <a:r>
              <a:rPr lang="en-US" sz="2500" dirty="0">
                <a:solidFill>
                  <a:srgbClr val="000000"/>
                </a:solidFill>
                <a:latin typeface="+mj-lt"/>
                <a:cs typeface="Calibri"/>
              </a:rPr>
              <a:t>American Health Planning Association (2013). National Directory of </a:t>
            </a:r>
            <a:r>
              <a:rPr lang="en-US" sz="2500" dirty="0">
                <a:solidFill>
                  <a:schemeClr val="bg2"/>
                </a:solidFill>
                <a:latin typeface="+mj-lt"/>
                <a:cs typeface="Calibri"/>
              </a:rPr>
              <a:t>State Certificate of Need Programs Health Planning Agencies. </a:t>
            </a:r>
            <a:r>
              <a:rPr lang="en-US" sz="2500" dirty="0">
                <a:solidFill>
                  <a:schemeClr val="bg2"/>
                </a:solidFill>
                <a:latin typeface="+mj-lt"/>
              </a:rPr>
              <a:t>(23rd Ed.).  Falls Church, VA.</a:t>
            </a:r>
            <a:endParaRPr lang="en-US" sz="2500" dirty="0">
              <a:solidFill>
                <a:schemeClr val="bg2"/>
              </a:solidFill>
              <a:latin typeface="+mj-lt"/>
              <a:cs typeface="Calibri"/>
            </a:endParaRPr>
          </a:p>
          <a:p>
            <a:pPr indent="-457200">
              <a:lnSpc>
                <a:spcPct val="200000"/>
              </a:lnSpc>
              <a:buFont typeface="Arial" panose="020B0604020202020204" pitchFamily="34" charset="0"/>
              <a:buChar char="•"/>
            </a:pPr>
            <a:r>
              <a:rPr lang="en-US" sz="2500" dirty="0" err="1" smtClean="0">
                <a:solidFill>
                  <a:schemeClr val="bg2"/>
                </a:solidFill>
                <a:latin typeface="+mj-lt"/>
              </a:rPr>
              <a:t>Cauchi</a:t>
            </a:r>
            <a:r>
              <a:rPr lang="en-US" sz="2500" dirty="0">
                <a:solidFill>
                  <a:schemeClr val="bg2"/>
                </a:solidFill>
                <a:latin typeface="+mj-lt"/>
              </a:rPr>
              <a:t>, R., Hanson, K., </a:t>
            </a:r>
            <a:r>
              <a:rPr lang="en-US" sz="2500" dirty="0" err="1">
                <a:solidFill>
                  <a:schemeClr val="bg2"/>
                </a:solidFill>
                <a:latin typeface="+mj-lt"/>
              </a:rPr>
              <a:t>Thangasamy</a:t>
            </a:r>
            <a:r>
              <a:rPr lang="en-US" sz="2500" dirty="0">
                <a:solidFill>
                  <a:schemeClr val="bg2"/>
                </a:solidFill>
                <a:latin typeface="+mj-lt"/>
              </a:rPr>
              <a:t>, A., &amp; </a:t>
            </a:r>
            <a:r>
              <a:rPr lang="en-US" sz="2500" dirty="0" err="1">
                <a:solidFill>
                  <a:schemeClr val="bg2"/>
                </a:solidFill>
                <a:latin typeface="+mj-lt"/>
              </a:rPr>
              <a:t>Victoroff</a:t>
            </a:r>
            <a:r>
              <a:rPr lang="en-US" sz="2500" dirty="0">
                <a:solidFill>
                  <a:schemeClr val="bg2"/>
                </a:solidFill>
                <a:latin typeface="+mj-lt"/>
              </a:rPr>
              <a:t>, A. (2013). Certificate of Need: State Health Laws and Programs. Retrieved May 5, 2015, from http://</a:t>
            </a:r>
            <a:r>
              <a:rPr lang="en-US" sz="2500" dirty="0" smtClean="0">
                <a:solidFill>
                  <a:schemeClr val="bg2"/>
                </a:solidFill>
                <a:latin typeface="+mj-lt"/>
              </a:rPr>
              <a:t>www.ncsl.org/research/health/con-certificate-of-need-state-laws.aspx</a:t>
            </a:r>
            <a:endParaRPr lang="en-US" sz="2500" dirty="0" smtClean="0">
              <a:solidFill>
                <a:srgbClr val="000000"/>
              </a:solidFill>
              <a:latin typeface="+mj-lt"/>
              <a:cs typeface="Calibri"/>
            </a:endParaRPr>
          </a:p>
          <a:p>
            <a:pPr marL="342900" indent="-457200">
              <a:lnSpc>
                <a:spcPct val="200000"/>
              </a:lnSpc>
              <a:buFont typeface="Arial" panose="020B0604020202020204" pitchFamily="34" charset="0"/>
              <a:buChar char="•"/>
            </a:pPr>
            <a:r>
              <a:rPr lang="en-US" sz="2500" dirty="0" smtClean="0">
                <a:solidFill>
                  <a:srgbClr val="000000"/>
                </a:solidFill>
                <a:latin typeface="+mj-lt"/>
                <a:cs typeface="Calibri"/>
              </a:rPr>
              <a:t>State Government Health Planning or Certificate of Need websites</a:t>
            </a:r>
          </a:p>
          <a:p>
            <a:endParaRPr lang="en-US" sz="3000" dirty="0">
              <a:solidFill>
                <a:srgbClr val="000000"/>
              </a:solidFill>
              <a:latin typeface="Calibri"/>
              <a:cs typeface="Calibri"/>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39602" y="22022393"/>
            <a:ext cx="4703378" cy="689556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42980" y="22022393"/>
            <a:ext cx="4736224" cy="6895564"/>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37007" y="8359864"/>
            <a:ext cx="6019800" cy="13773269"/>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155400" y="22133133"/>
            <a:ext cx="6019800" cy="3962349"/>
          </a:xfrm>
          <a:prstGeom prst="rect">
            <a:avLst/>
          </a:prstGeom>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cience_research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science_research_01</Template>
  <TotalTime>10700</TotalTime>
  <Words>531</Words>
  <Application>Microsoft Office PowerPoint</Application>
  <PresentationFormat>Custom</PresentationFormat>
  <Paragraphs>52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science_research_01</vt:lpstr>
      <vt:lpstr>PowerPoint Presentation</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stroppek</dc:creator>
  <cp:lastModifiedBy>Ashley</cp:lastModifiedBy>
  <cp:revision>52</cp:revision>
  <cp:lastPrinted>2011-10-05T18:33:00Z</cp:lastPrinted>
  <dcterms:created xsi:type="dcterms:W3CDTF">2011-10-28T20:07:08Z</dcterms:created>
  <dcterms:modified xsi:type="dcterms:W3CDTF">2015-06-05T01:33:47Z</dcterms:modified>
</cp:coreProperties>
</file>