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gif" ContentType="image/gi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65" r:id="rId5"/>
    <p:sldId id="259" r:id="rId6"/>
    <p:sldId id="258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97BA5F-7080-4F2F-A69B-EEC2021F1ECC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570443-63CF-46FF-90EE-1CCF218D1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699804"/>
            <a:ext cx="2133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686800" cy="25908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 Black" pitchFamily="34" charset="0"/>
              </a:rPr>
              <a:t>Labor Relations – Authorized by the Secretary of War:  </a:t>
            </a:r>
            <a:r>
              <a:rPr lang="en-US" sz="2400" b="1" dirty="0" smtClean="0">
                <a:latin typeface="Arial Black" pitchFamily="34" charset="0"/>
              </a:rPr>
              <a:t/>
            </a:r>
            <a:br>
              <a:rPr lang="en-US" sz="2400" b="1" dirty="0" smtClean="0">
                <a:latin typeface="Arial Black" pitchFamily="34" charset="0"/>
              </a:rPr>
            </a:br>
            <a:r>
              <a:rPr lang="en-US" sz="2000" b="1" dirty="0">
                <a:latin typeface="Arial Black" pitchFamily="34" charset="0"/>
              </a:rPr>
              <a:t/>
            </a:r>
            <a:br>
              <a:rPr lang="en-US" sz="2000" b="1" dirty="0">
                <a:latin typeface="Arial Black" pitchFamily="34" charset="0"/>
              </a:rPr>
            </a:br>
            <a:r>
              <a:rPr lang="en-US" sz="2000" b="1" dirty="0">
                <a:latin typeface="Arial Black" pitchFamily="34" charset="0"/>
              </a:rPr>
              <a:t>The Loyal Legion of Loggers and Lumbermen and its Unique Contribution to the Great War Effort </a:t>
            </a:r>
            <a:r>
              <a:rPr lang="en-US" sz="2000" b="1" dirty="0" smtClean="0">
                <a:latin typeface="Arial Black" pitchFamily="34" charset="0"/>
              </a:rPr>
              <a:t>1916-1918</a:t>
            </a:r>
            <a:br>
              <a:rPr lang="en-US" sz="2000" b="1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/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Mike Dicianna</a:t>
            </a:r>
            <a:r>
              <a:rPr lang="en-US" sz="2000" dirty="0">
                <a:latin typeface="Arial Black" pitchFamily="34" charset="0"/>
              </a:rPr>
              <a:t/>
            </a:r>
            <a:br>
              <a:rPr lang="en-US" sz="2000" dirty="0">
                <a:latin typeface="Arial Black" pitchFamily="34" charset="0"/>
              </a:rPr>
            </a:br>
            <a:endParaRPr lang="en-US" sz="2000" dirty="0">
              <a:latin typeface="Arial Black" pitchFamily="34" charset="0"/>
            </a:endParaRPr>
          </a:p>
        </p:txBody>
      </p:sp>
      <p:pic>
        <p:nvPicPr>
          <p:cNvPr id="4" name="Picture 3" descr="Soldiers on spruce stu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124200"/>
            <a:ext cx="5136820" cy="3096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Arial Black" pitchFamily="34" charset="0"/>
              </a:rPr>
              <a:t>Spruce for the Air</a:t>
            </a:r>
            <a:br>
              <a:rPr lang="en-US" sz="3200" i="1" dirty="0" smtClean="0">
                <a:latin typeface="Arial Black" pitchFamily="34" charset="0"/>
              </a:rPr>
            </a:br>
            <a:r>
              <a:rPr lang="en-US" sz="3200" i="1" dirty="0" smtClean="0">
                <a:latin typeface="Arial Black" pitchFamily="34" charset="0"/>
              </a:rPr>
              <a:t>Fir for the Sea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Spruce – Strong, light and does not splinter when hit with bullets</a:t>
            </a:r>
          </a:p>
          <a:p>
            <a:endParaRPr lang="en-US" dirty="0" smtClean="0"/>
          </a:p>
          <a:p>
            <a:r>
              <a:rPr lang="en-US" dirty="0" smtClean="0"/>
              <a:t>Spruce production from Pacific Northwest – Strategic resource</a:t>
            </a:r>
          </a:p>
          <a:p>
            <a:endParaRPr lang="en-US" dirty="0" smtClean="0"/>
          </a:p>
          <a:p>
            <a:r>
              <a:rPr lang="en-US" dirty="0" smtClean="0"/>
              <a:t>United States enters WWI – April 1917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jen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86000"/>
            <a:ext cx="3845666" cy="2909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810208"/>
          </a:xfrm>
        </p:spPr>
        <p:txBody>
          <a:bodyPr/>
          <a:lstStyle/>
          <a:p>
            <a:pPr algn="ctr"/>
            <a:r>
              <a:rPr lang="en-US" sz="1800" dirty="0" smtClean="0"/>
              <a:t>  Founded Chicago -June 1905</a:t>
            </a:r>
          </a:p>
          <a:p>
            <a:pPr algn="ctr"/>
            <a:r>
              <a:rPr lang="en-US" sz="1800" dirty="0" smtClean="0">
                <a:latin typeface="Arial Black" pitchFamily="34" charset="0"/>
              </a:rPr>
              <a:t>"an injury to one is the concern of all."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8" name="Content Placeholder 7" descr="IWW Poster greatest thing on earth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2743200" cy="3524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2438400"/>
            <a:ext cx="4038600" cy="367712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Black" pitchFamily="34" charset="0"/>
              </a:rPr>
              <a:t>The working class and the employing class have nothing in common.</a:t>
            </a:r>
          </a:p>
          <a:p>
            <a:r>
              <a:rPr lang="en-US" sz="1800" dirty="0" smtClean="0">
                <a:latin typeface="Arial Black" pitchFamily="34" charset="0"/>
              </a:rPr>
              <a:t> There can be no peace so long as hunger and want are found among millions of the working people</a:t>
            </a:r>
          </a:p>
          <a:p>
            <a:r>
              <a:rPr lang="en-US" sz="1800" dirty="0" smtClean="0">
                <a:latin typeface="Arial Black" pitchFamily="34" charset="0"/>
              </a:rPr>
              <a:t>we must inscribe on our banner the revolutionary watchword, "Abolition of the wage system.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Arial Black" pitchFamily="34" charset="0"/>
              </a:rPr>
              <a:t>Industrial Workers of the World</a:t>
            </a:r>
            <a:br>
              <a:rPr lang="en-US" sz="3200" i="1" dirty="0" smtClean="0">
                <a:latin typeface="Arial Black" pitchFamily="34" charset="0"/>
              </a:rPr>
            </a:br>
            <a:r>
              <a:rPr lang="en-US" sz="3200" i="1" dirty="0" smtClean="0">
                <a:latin typeface="Arial Black" pitchFamily="34" charset="0"/>
              </a:rPr>
              <a:t>“Wobblies”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sz="1600" b="0" dirty="0" smtClean="0">
                <a:latin typeface="Arial Black" pitchFamily="34" charset="0"/>
              </a:rPr>
              <a:t>Preamble to the</a:t>
            </a:r>
          </a:p>
          <a:p>
            <a:pPr algn="ctr"/>
            <a:r>
              <a:rPr lang="en-US" sz="1600" b="0" dirty="0" smtClean="0">
                <a:latin typeface="Arial Black" pitchFamily="34" charset="0"/>
              </a:rPr>
              <a:t> IWW Constitution</a:t>
            </a:r>
            <a:endParaRPr lang="en-US" sz="1600" b="0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Arial Black" pitchFamily="34" charset="0"/>
              </a:rPr>
              <a:t>Wobblies attempt to organize Timber Workers  in  Northwest</a:t>
            </a:r>
            <a:endParaRPr lang="en-US" sz="2800" i="1" dirty="0"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Call for general strike  1917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8 Hour workday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Pay increases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Better  food &amp; living conditions in camps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0" name="Content Placeholder 9" descr="lumber camp 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4191000"/>
            <a:ext cx="3594377" cy="2207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Everett_IWWComing_1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524000"/>
            <a:ext cx="1803400" cy="2365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“Legion” terminology chosen to set the 4L apart from IWW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7" name="Content Placeholder 6" descr="Authorization tele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4038600" cy="3126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7" descr="Brigadier GeneralBrice_P._Disqu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97525" y="2439194"/>
            <a:ext cx="2143125" cy="343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i="1" dirty="0" smtClean="0">
                <a:latin typeface="Arial Black" pitchFamily="34" charset="0"/>
              </a:rPr>
              <a:t>Formation of  Loyal Legion of Loggers and Lumbermen to break the Wobblies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1800" dirty="0" smtClean="0">
                <a:latin typeface="Arial Black" pitchFamily="34" charset="0"/>
              </a:rPr>
              <a:t>Lt. Colonel Brice P. Disque</a:t>
            </a:r>
          </a:p>
          <a:p>
            <a:endParaRPr lang="en-US" sz="1800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Arial Black" pitchFamily="34" charset="0"/>
              </a:rPr>
              <a:t>11,000 members take pledge to “stamp out sedition”</a:t>
            </a:r>
          </a:p>
          <a:p>
            <a:endParaRPr lang="en-US" sz="1400" dirty="0">
              <a:latin typeface="Arial Black" pitchFamily="34" charset="0"/>
            </a:endParaRPr>
          </a:p>
        </p:txBody>
      </p:sp>
      <p:pic>
        <p:nvPicPr>
          <p:cNvPr id="8" name="Content Placeholder 7" descr="4-L Pledge 19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5803" y="2201863"/>
            <a:ext cx="3401393" cy="3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6" descr="LLLL-Collar-Pi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9398" y="2201863"/>
            <a:ext cx="3959380" cy="3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Arial Black" pitchFamily="34" charset="0"/>
              </a:rPr>
              <a:t>LLLL pledge draws on patriotic fervor after U.S. enters the Great War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1800" dirty="0" smtClean="0"/>
              <a:t>Membership pin  worn  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Monthly Bulletin used to promote patriotism and anti-Wobblie articles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7" name="Content Placeholder 6" descr="Bulletin Cov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438400"/>
            <a:ext cx="2816520" cy="3711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Arial Black" pitchFamily="34" charset="0"/>
              </a:rPr>
              <a:t>U.S. Army/LLLL publications  </a:t>
            </a:r>
            <a:br>
              <a:rPr lang="en-US" sz="3200" i="1" dirty="0" smtClean="0">
                <a:latin typeface="Arial Black" pitchFamily="34" charset="0"/>
              </a:rPr>
            </a:br>
            <a:r>
              <a:rPr lang="en-US" sz="3200" i="1" dirty="0" smtClean="0">
                <a:latin typeface="Arial Black" pitchFamily="34" charset="0"/>
              </a:rPr>
              <a:t>Patriotic and anti-wobblie themes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648200" y="1295401"/>
            <a:ext cx="4040188" cy="685800"/>
          </a:xfrm>
        </p:spPr>
        <p:txBody>
          <a:bodyPr/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Publications were produced by US Army Signal Corps in Portland 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10" name="Content Placeholder 9" descr="250px-MonthlyBulletin-Oct19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514600"/>
            <a:ext cx="2705100" cy="370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>
                <a:latin typeface="Arial Black" pitchFamily="34" charset="0"/>
              </a:rPr>
              <a:t>I.W.W. Propaganda of WWI era</a:t>
            </a:r>
            <a:endParaRPr lang="en-US" sz="3600" i="1" dirty="0">
              <a:latin typeface="Arial Black" pitchFamily="34" charset="0"/>
            </a:endParaRPr>
          </a:p>
        </p:txBody>
      </p:sp>
      <p:pic>
        <p:nvPicPr>
          <p:cNvPr id="5" name="Content Placeholder 4" descr="1917_IW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59238" cy="3630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Cartoon--Sept. 23, 1916--p.1.1200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8993" y="1714184"/>
            <a:ext cx="3563007" cy="4381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Copperplate Gothic Bold" pitchFamily="34" charset="0"/>
              </a:rPr>
              <a:t>“</a:t>
            </a:r>
            <a:r>
              <a:rPr lang="en-US" sz="2800" b="1" i="1" dirty="0" smtClean="0"/>
              <a:t>The Northwest woods had become a field of honor…They fought, these lumberjacks</a:t>
            </a:r>
            <a:r>
              <a:rPr lang="en-US" sz="2800" b="1" i="1" dirty="0" smtClean="0">
                <a:latin typeface="Copperplate Gothic Bold" pitchFamily="34" charset="0"/>
              </a:rPr>
              <a:t> </a:t>
            </a:r>
            <a:r>
              <a:rPr lang="en-US" sz="2800" b="1" i="1" dirty="0" smtClean="0"/>
              <a:t>in khaki.”</a:t>
            </a:r>
          </a:p>
        </p:txBody>
      </p:sp>
      <p:pic>
        <p:nvPicPr>
          <p:cNvPr id="5" name="Content Placeholder 4" descr="LLLL Pos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333375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59936" cy="426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pperplate Gothic Bold" pitchFamily="34" charset="0"/>
              </a:rPr>
              <a:t>The Loyal Legion would continue after WWI , closing  during the depression.</a:t>
            </a:r>
          </a:p>
          <a:p>
            <a:r>
              <a:rPr lang="en-US" sz="2000" dirty="0" smtClean="0">
                <a:latin typeface="Copperplate Gothic Bold" pitchFamily="34" charset="0"/>
              </a:rPr>
              <a:t>143,008,961 board feet of spruce was shipped from the Northwest forests</a:t>
            </a:r>
          </a:p>
          <a:p>
            <a:r>
              <a:rPr lang="en-US" sz="2000" dirty="0" smtClean="0">
                <a:latin typeface="Copperplate Gothic Bold" pitchFamily="34" charset="0"/>
              </a:rPr>
              <a:t>$12 ,000,000 of equipment sold to the NW Timber industry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504</TotalTime>
  <Words>299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Labor Relations – Authorized by the Secretary of War:    The Loyal Legion of Loggers and Lumbermen and its Unique Contribution to the Great War Effort 1916-1918  Mike Dicianna </vt:lpstr>
      <vt:lpstr>Spruce for the Air Fir for the Sea</vt:lpstr>
      <vt:lpstr>Industrial Workers of the World “Wobblies”</vt:lpstr>
      <vt:lpstr>Wobblies attempt to organize Timber Workers  in  Northwest</vt:lpstr>
      <vt:lpstr>Formation of  Loyal Legion of Loggers and Lumbermen to break the Wobblies</vt:lpstr>
      <vt:lpstr>LLLL pledge draws on patriotic fervor after U.S. enters the Great War</vt:lpstr>
      <vt:lpstr>U.S. Army/LLLL publications   Patriotic and anti-wobblie themes</vt:lpstr>
      <vt:lpstr>I.W.W. Propaganda of WWI era</vt:lpstr>
      <vt:lpstr>“The Northwest woods had become a field of honor…They fought, these lumberjacks in khaki.”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Relations – Authorized by the Secretary of War:    The Loyal Legion of Loggers and Lumbermen and its Unique Contribution to the Great War Effort 1916-1918</dc:title>
  <dc:creator>Mike Dicianna</dc:creator>
  <cp:lastModifiedBy>Sue Kunda</cp:lastModifiedBy>
  <cp:revision>39</cp:revision>
  <dcterms:created xsi:type="dcterms:W3CDTF">2012-03-05T02:08:31Z</dcterms:created>
  <dcterms:modified xsi:type="dcterms:W3CDTF">2012-06-01T17:49:12Z</dcterms:modified>
</cp:coreProperties>
</file>