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7" r:id="rId3"/>
    <p:sldId id="288" r:id="rId4"/>
    <p:sldId id="279" r:id="rId5"/>
    <p:sldId id="267" r:id="rId6"/>
    <p:sldId id="268" r:id="rId7"/>
    <p:sldId id="280" r:id="rId8"/>
    <p:sldId id="298" r:id="rId9"/>
    <p:sldId id="300" r:id="rId10"/>
    <p:sldId id="290" r:id="rId11"/>
    <p:sldId id="302" r:id="rId12"/>
    <p:sldId id="269" r:id="rId13"/>
    <p:sldId id="271" r:id="rId14"/>
    <p:sldId id="299" r:id="rId15"/>
    <p:sldId id="260" r:id="rId16"/>
    <p:sldId id="273" r:id="rId17"/>
    <p:sldId id="285" r:id="rId18"/>
    <p:sldId id="262" r:id="rId19"/>
    <p:sldId id="295" r:id="rId20"/>
    <p:sldId id="286" r:id="rId21"/>
    <p:sldId id="303" r:id="rId22"/>
    <p:sldId id="281" r:id="rId23"/>
    <p:sldId id="294" r:id="rId24"/>
    <p:sldId id="296" r:id="rId25"/>
    <p:sldId id="283" r:id="rId26"/>
    <p:sldId id="274" r:id="rId27"/>
    <p:sldId id="297" r:id="rId28"/>
    <p:sldId id="266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E1E"/>
    <a:srgbClr val="00FF00"/>
    <a:srgbClr val="03EF09"/>
    <a:srgbClr val="FF33CC"/>
    <a:srgbClr val="1303DF"/>
    <a:srgbClr val="CCF30B"/>
    <a:srgbClr val="09E94E"/>
    <a:srgbClr val="4F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0DB591-062E-4170-A837-4F139BE609B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3745C4-0667-4F0E-9C96-97B16AFD1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B54505-8B17-4CA4-883B-802D4CC7986A}" type="slidenum">
              <a:rPr lang="en-US">
                <a:ea typeface="ＭＳ Ｐゴシック" pitchFamily="-60" charset="-128"/>
                <a:cs typeface="ＭＳ Ｐゴシック" pitchFamily="-6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C7F01-BBAE-4CD1-899E-4F706E94BC7C}" type="slidenum">
              <a:rPr lang="en-US">
                <a:ea typeface="ＭＳ Ｐゴシック" pitchFamily="-60" charset="-128"/>
                <a:cs typeface="ＭＳ Ｐゴシック" pitchFamily="-6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Add entrance effects to MARCKS, Myristic acid bit, electrostatic interaction, actin cortex binding to MARCKS</a:t>
            </a:r>
          </a:p>
          <a:p>
            <a:pPr>
              <a:spcBef>
                <a:spcPct val="0"/>
              </a:spcBef>
            </a:pPr>
            <a:r>
              <a:rPr lang="en-US" smtClean="0"/>
              <a:t>***Make sure each component of diagram is broken down and explained before animations begin***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5FB31D-02F4-4BAF-BE4D-FF2779F2A756}" type="slidenum">
              <a:rPr lang="en-US">
                <a:ea typeface="ＭＳ Ｐゴシック" pitchFamily="-60" charset="-128"/>
                <a:cs typeface="ＭＳ Ｐゴシック" pitchFamily="-6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Add entrance effects to MARCKS, Myristic acid bit, electrostatic interaction, actin cortex binding to MARCKS</a:t>
            </a:r>
          </a:p>
          <a:p>
            <a:pPr>
              <a:spcBef>
                <a:spcPct val="0"/>
              </a:spcBef>
            </a:pPr>
            <a:r>
              <a:rPr lang="en-US" smtClean="0"/>
              <a:t>***Make sure each component of diagram is broken down and explained before animations begin***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5BEF39-10AD-46B9-95CD-A6B795AC2230}" type="slidenum">
              <a:rPr lang="en-US">
                <a:ea typeface="ＭＳ Ｐゴシック" pitchFamily="-60" charset="-128"/>
                <a:cs typeface="ＭＳ Ｐゴシック" pitchFamily="-6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-60" charset="-128"/>
              <a:cs typeface="ＭＳ Ｐゴシック" pitchFamily="-6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B6D1-F9FB-4E05-82B1-BB7EDCEAF9F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E482-3D8F-4095-835D-C7F497D5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81A0-FA2F-41C0-BD07-BAEDD31C40D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6EBB-AB24-44F6-9305-AA81CDE1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4F49-F527-42B4-A8EA-D6FC5D75840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DE86-B643-4D3D-AE14-DF491D07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5F79-40DA-4492-8F73-1CB4F640290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726E-74CA-4014-AAB8-F821D259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2D06-8D24-4C32-8DF4-F0E77DFD325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4815-E282-42F5-8469-18217D90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E60B-4298-4DE3-B49A-3E9BA2A20EE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5643-BB46-43A2-B87F-844D866E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FB87-165F-4766-8673-008B1885D4C1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78FB-59A1-438F-A771-0C9D67BE1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EE68-5D62-45F9-AC73-73FFAF609FE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7FCD-B9B9-4963-9D02-C12CC66BC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B73A-4D14-4F6D-8626-6DC7FDE8DE7F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AB70-7269-4C1E-BF61-5B7D3C7C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F2B7-77A6-41DA-949C-2E9F1C1BBE9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9F77-8777-4FBD-95AF-3365C074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22AA-4D94-4439-9B94-118783A50A02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060E-9B79-4D3B-BF14-62CBE626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27BC5E-ED90-4E8C-957A-EDDAF459192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2534ED-1147-4771-AAAB-EB9188EE1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60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60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Oxytocin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-dependent MARCKS protein phosphorylation in the ovine endometrium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410200"/>
            <a:ext cx="524637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By: Kyle Ireton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Dr. Fredrick </a:t>
            </a:r>
            <a:r>
              <a:rPr lang="en-US" sz="36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Stormshak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/>
              <a:t>Context: Actin cortex disassembly </a:t>
            </a:r>
          </a:p>
        </p:txBody>
      </p:sp>
      <p:sp>
        <p:nvSpPr>
          <p:cNvPr id="4" name="Block Arc 3"/>
          <p:cNvSpPr/>
          <p:nvPr/>
        </p:nvSpPr>
        <p:spPr>
          <a:xfrm rot="10800000">
            <a:off x="-609600" y="2514600"/>
            <a:ext cx="10363200" cy="1981200"/>
          </a:xfrm>
          <a:prstGeom prst="blockArc">
            <a:avLst>
              <a:gd name="adj1" fmla="val 10830349"/>
              <a:gd name="adj2" fmla="val 505"/>
              <a:gd name="adj3" fmla="val 264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-Shape 6"/>
          <p:cNvSpPr/>
          <p:nvPr/>
        </p:nvSpPr>
        <p:spPr>
          <a:xfrm rot="5400000">
            <a:off x="4610100" y="1409700"/>
            <a:ext cx="1066800" cy="48006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105400" y="3276600"/>
            <a:ext cx="533400" cy="533400"/>
          </a:xfrm>
          <a:prstGeom prst="math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5562600" y="3276600"/>
            <a:ext cx="533400" cy="533400"/>
          </a:xfrm>
          <a:prstGeom prst="math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6019800" y="3276600"/>
            <a:ext cx="533400" cy="533400"/>
          </a:xfrm>
          <a:prstGeom prst="math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181600" y="37338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37338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6096000" y="37338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-685800" y="2438400"/>
            <a:ext cx="10285413" cy="1065213"/>
          </a:xfrm>
          <a:custGeom>
            <a:avLst/>
            <a:gdLst>
              <a:gd name="connsiteX0" fmla="*/ 1680817 w 10285895"/>
              <a:gd name="connsiteY0" fmla="*/ 556591 h 1064591"/>
              <a:gd name="connsiteX1" fmla="*/ 2343426 w 10285895"/>
              <a:gd name="connsiteY1" fmla="*/ 238538 h 1064591"/>
              <a:gd name="connsiteX2" fmla="*/ 4092713 w 10285895"/>
              <a:gd name="connsiteY2" fmla="*/ 1033669 h 1064591"/>
              <a:gd name="connsiteX3" fmla="*/ 5391426 w 10285895"/>
              <a:gd name="connsiteY3" fmla="*/ 424069 h 1064591"/>
              <a:gd name="connsiteX4" fmla="*/ 7259982 w 10285895"/>
              <a:gd name="connsiteY4" fmla="*/ 808382 h 1064591"/>
              <a:gd name="connsiteX5" fmla="*/ 8200887 w 10285895"/>
              <a:gd name="connsiteY5" fmla="*/ 304799 h 1064591"/>
              <a:gd name="connsiteX6" fmla="*/ 9565861 w 10285895"/>
              <a:gd name="connsiteY6" fmla="*/ 927651 h 1064591"/>
              <a:gd name="connsiteX7" fmla="*/ 10135704 w 10285895"/>
              <a:gd name="connsiteY7" fmla="*/ 424069 h 1064591"/>
              <a:gd name="connsiteX8" fmla="*/ 8664713 w 10285895"/>
              <a:gd name="connsiteY8" fmla="*/ 768625 h 1064591"/>
              <a:gd name="connsiteX9" fmla="*/ 6716643 w 10285895"/>
              <a:gd name="connsiteY9" fmla="*/ 251791 h 1064591"/>
              <a:gd name="connsiteX10" fmla="*/ 5603461 w 10285895"/>
              <a:gd name="connsiteY10" fmla="*/ 848138 h 1064591"/>
              <a:gd name="connsiteX11" fmla="*/ 3416852 w 10285895"/>
              <a:gd name="connsiteY11" fmla="*/ 450573 h 1064591"/>
              <a:gd name="connsiteX12" fmla="*/ 2396434 w 10285895"/>
              <a:gd name="connsiteY12" fmla="*/ 914399 h 1064591"/>
              <a:gd name="connsiteX13" fmla="*/ 1601304 w 10285895"/>
              <a:gd name="connsiteY13" fmla="*/ 39756 h 1064591"/>
              <a:gd name="connsiteX14" fmla="*/ 236330 w 10285895"/>
              <a:gd name="connsiteY14" fmla="*/ 675860 h 1064591"/>
              <a:gd name="connsiteX15" fmla="*/ 183321 w 10285895"/>
              <a:gd name="connsiteY15" fmla="*/ 79512 h 1064591"/>
              <a:gd name="connsiteX16" fmla="*/ 1309756 w 10285895"/>
              <a:gd name="connsiteY16" fmla="*/ 781878 h 1064591"/>
              <a:gd name="connsiteX17" fmla="*/ 1680817 w 10285895"/>
              <a:gd name="connsiteY17" fmla="*/ 556591 h 10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5895" h="1064591">
                <a:moveTo>
                  <a:pt x="1680817" y="556591"/>
                </a:moveTo>
                <a:cubicBezTo>
                  <a:pt x="1853095" y="466034"/>
                  <a:pt x="1941443" y="159025"/>
                  <a:pt x="2343426" y="238538"/>
                </a:cubicBezTo>
                <a:cubicBezTo>
                  <a:pt x="2745409" y="318051"/>
                  <a:pt x="3584713" y="1002747"/>
                  <a:pt x="4092713" y="1033669"/>
                </a:cubicBezTo>
                <a:cubicBezTo>
                  <a:pt x="4600713" y="1064591"/>
                  <a:pt x="4863548" y="461617"/>
                  <a:pt x="5391426" y="424069"/>
                </a:cubicBezTo>
                <a:cubicBezTo>
                  <a:pt x="5919304" y="386521"/>
                  <a:pt x="6791739" y="828260"/>
                  <a:pt x="7259982" y="808382"/>
                </a:cubicBezTo>
                <a:cubicBezTo>
                  <a:pt x="7728225" y="788504"/>
                  <a:pt x="7816574" y="284921"/>
                  <a:pt x="8200887" y="304799"/>
                </a:cubicBezTo>
                <a:cubicBezTo>
                  <a:pt x="8585200" y="324677"/>
                  <a:pt x="9243392" y="907773"/>
                  <a:pt x="9565861" y="927651"/>
                </a:cubicBezTo>
                <a:cubicBezTo>
                  <a:pt x="9888330" y="947529"/>
                  <a:pt x="10285895" y="450573"/>
                  <a:pt x="10135704" y="424069"/>
                </a:cubicBezTo>
                <a:cubicBezTo>
                  <a:pt x="9985513" y="397565"/>
                  <a:pt x="9234557" y="797338"/>
                  <a:pt x="8664713" y="768625"/>
                </a:cubicBezTo>
                <a:cubicBezTo>
                  <a:pt x="8094870" y="739912"/>
                  <a:pt x="7226852" y="238539"/>
                  <a:pt x="6716643" y="251791"/>
                </a:cubicBezTo>
                <a:cubicBezTo>
                  <a:pt x="6206434" y="265043"/>
                  <a:pt x="6153426" y="815008"/>
                  <a:pt x="5603461" y="848138"/>
                </a:cubicBezTo>
                <a:cubicBezTo>
                  <a:pt x="5053496" y="881268"/>
                  <a:pt x="3951356" y="439530"/>
                  <a:pt x="3416852" y="450573"/>
                </a:cubicBezTo>
                <a:cubicBezTo>
                  <a:pt x="2882348" y="461616"/>
                  <a:pt x="2699025" y="982868"/>
                  <a:pt x="2396434" y="914399"/>
                </a:cubicBezTo>
                <a:cubicBezTo>
                  <a:pt x="2093843" y="845930"/>
                  <a:pt x="1961321" y="79512"/>
                  <a:pt x="1601304" y="39756"/>
                </a:cubicBezTo>
                <a:cubicBezTo>
                  <a:pt x="1241287" y="0"/>
                  <a:pt x="472660" y="669234"/>
                  <a:pt x="236330" y="675860"/>
                </a:cubicBezTo>
                <a:cubicBezTo>
                  <a:pt x="0" y="682486"/>
                  <a:pt x="4417" y="61842"/>
                  <a:pt x="183321" y="79512"/>
                </a:cubicBezTo>
                <a:cubicBezTo>
                  <a:pt x="362225" y="97182"/>
                  <a:pt x="1060173" y="704574"/>
                  <a:pt x="1309756" y="781878"/>
                </a:cubicBezTo>
                <a:cubicBezTo>
                  <a:pt x="1559339" y="859182"/>
                  <a:pt x="1508539" y="647148"/>
                  <a:pt x="1680817" y="556591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 descr="Myristic acid sketc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857875"/>
            <a:ext cx="624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800" y="5791200"/>
            <a:ext cx="202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Myristic acid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1219200"/>
          </a:xfrm>
        </p:spPr>
        <p:txBody>
          <a:bodyPr/>
          <a:lstStyle/>
          <a:p>
            <a:r>
              <a:rPr lang="en-US" b="1" i="1" u="sng" smtClean="0"/>
              <a:t>M</a:t>
            </a:r>
            <a:r>
              <a:rPr lang="en-US" b="1" smtClean="0"/>
              <a:t>yristoylated </a:t>
            </a:r>
            <a:r>
              <a:rPr lang="en-US" b="1" i="1" u="sng" smtClean="0"/>
              <a:t>a</a:t>
            </a:r>
            <a:r>
              <a:rPr lang="en-US" b="1" smtClean="0"/>
              <a:t>lanine-</a:t>
            </a:r>
            <a:r>
              <a:rPr lang="en-US" b="1" i="1" u="sng" smtClean="0"/>
              <a:t>r</a:t>
            </a:r>
            <a:r>
              <a:rPr lang="en-US" b="1" smtClean="0"/>
              <a:t>ich </a:t>
            </a:r>
            <a:r>
              <a:rPr lang="en-US" b="1" i="1" u="sng" smtClean="0"/>
              <a:t>C</a:t>
            </a:r>
            <a:r>
              <a:rPr lang="en-US" b="1" smtClean="0"/>
              <a:t> </a:t>
            </a:r>
            <a:r>
              <a:rPr lang="en-US" b="1" i="1" u="sng" smtClean="0"/>
              <a:t>k</a:t>
            </a:r>
            <a:r>
              <a:rPr lang="en-US" b="1" smtClean="0"/>
              <a:t>inase </a:t>
            </a:r>
            <a:r>
              <a:rPr lang="en-US" b="1" i="1" u="sng" smtClean="0"/>
              <a:t>s</a:t>
            </a:r>
            <a:r>
              <a:rPr lang="en-US" b="1" smtClean="0"/>
              <a:t>ubstrate</a:t>
            </a:r>
          </a:p>
          <a:p>
            <a:pPr lvl="1"/>
            <a:r>
              <a:rPr lang="en-US" smtClean="0"/>
              <a:t>(MARCKS) coordinates actin cortex, tethers to PM</a:t>
            </a:r>
          </a:p>
          <a:p>
            <a:pPr>
              <a:buFont typeface="Arial" pitchFamily="-60" charset="0"/>
              <a:buNone/>
            </a:pPr>
            <a:endParaRPr lang="en-US" smtClean="0"/>
          </a:p>
          <a:p>
            <a:pPr>
              <a:buFont typeface="Arial" pitchFamily="-60" charset="0"/>
              <a:buNone/>
            </a:pPr>
            <a:endParaRPr lang="en-US" smtClean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2971800" y="3733800"/>
            <a:ext cx="12192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086600" y="4191000"/>
            <a:ext cx="685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1978025" y="2365375"/>
            <a:ext cx="527050" cy="520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" y="1905000"/>
            <a:ext cx="29083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60" charset="0"/>
              </a:rPr>
              <a:t>Actin cortex filaments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90600" y="4724400"/>
            <a:ext cx="22320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MARCKS protein</a:t>
            </a:r>
          </a:p>
        </p:txBody>
      </p:sp>
      <p:sp>
        <p:nvSpPr>
          <p:cNvPr id="23571" name="TextBox 35"/>
          <p:cNvSpPr txBox="1">
            <a:spLocks noChangeArrowheads="1"/>
          </p:cNvSpPr>
          <p:nvPr/>
        </p:nvSpPr>
        <p:spPr bwMode="auto">
          <a:xfrm>
            <a:off x="6611938" y="4876800"/>
            <a:ext cx="25146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Plasma membrane</a:t>
            </a:r>
          </a:p>
        </p:txBody>
      </p:sp>
      <p:sp>
        <p:nvSpPr>
          <p:cNvPr id="21" name="Freeform 20"/>
          <p:cNvSpPr/>
          <p:nvPr/>
        </p:nvSpPr>
        <p:spPr>
          <a:xfrm>
            <a:off x="-685800" y="2438400"/>
            <a:ext cx="10285413" cy="1065213"/>
          </a:xfrm>
          <a:custGeom>
            <a:avLst/>
            <a:gdLst>
              <a:gd name="connsiteX0" fmla="*/ 1680817 w 10285895"/>
              <a:gd name="connsiteY0" fmla="*/ 556591 h 1064591"/>
              <a:gd name="connsiteX1" fmla="*/ 2343426 w 10285895"/>
              <a:gd name="connsiteY1" fmla="*/ 238538 h 1064591"/>
              <a:gd name="connsiteX2" fmla="*/ 4092713 w 10285895"/>
              <a:gd name="connsiteY2" fmla="*/ 1033669 h 1064591"/>
              <a:gd name="connsiteX3" fmla="*/ 5391426 w 10285895"/>
              <a:gd name="connsiteY3" fmla="*/ 424069 h 1064591"/>
              <a:gd name="connsiteX4" fmla="*/ 7259982 w 10285895"/>
              <a:gd name="connsiteY4" fmla="*/ 808382 h 1064591"/>
              <a:gd name="connsiteX5" fmla="*/ 8200887 w 10285895"/>
              <a:gd name="connsiteY5" fmla="*/ 304799 h 1064591"/>
              <a:gd name="connsiteX6" fmla="*/ 9565861 w 10285895"/>
              <a:gd name="connsiteY6" fmla="*/ 927651 h 1064591"/>
              <a:gd name="connsiteX7" fmla="*/ 10135704 w 10285895"/>
              <a:gd name="connsiteY7" fmla="*/ 424069 h 1064591"/>
              <a:gd name="connsiteX8" fmla="*/ 8664713 w 10285895"/>
              <a:gd name="connsiteY8" fmla="*/ 768625 h 1064591"/>
              <a:gd name="connsiteX9" fmla="*/ 6716643 w 10285895"/>
              <a:gd name="connsiteY9" fmla="*/ 251791 h 1064591"/>
              <a:gd name="connsiteX10" fmla="*/ 5603461 w 10285895"/>
              <a:gd name="connsiteY10" fmla="*/ 848138 h 1064591"/>
              <a:gd name="connsiteX11" fmla="*/ 3416852 w 10285895"/>
              <a:gd name="connsiteY11" fmla="*/ 450573 h 1064591"/>
              <a:gd name="connsiteX12" fmla="*/ 2396434 w 10285895"/>
              <a:gd name="connsiteY12" fmla="*/ 914399 h 1064591"/>
              <a:gd name="connsiteX13" fmla="*/ 1601304 w 10285895"/>
              <a:gd name="connsiteY13" fmla="*/ 39756 h 1064591"/>
              <a:gd name="connsiteX14" fmla="*/ 236330 w 10285895"/>
              <a:gd name="connsiteY14" fmla="*/ 675860 h 1064591"/>
              <a:gd name="connsiteX15" fmla="*/ 183321 w 10285895"/>
              <a:gd name="connsiteY15" fmla="*/ 79512 h 1064591"/>
              <a:gd name="connsiteX16" fmla="*/ 1309756 w 10285895"/>
              <a:gd name="connsiteY16" fmla="*/ 781878 h 1064591"/>
              <a:gd name="connsiteX17" fmla="*/ 1680817 w 10285895"/>
              <a:gd name="connsiteY17" fmla="*/ 556591 h 10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5895" h="1064591">
                <a:moveTo>
                  <a:pt x="1680817" y="556591"/>
                </a:moveTo>
                <a:cubicBezTo>
                  <a:pt x="1853095" y="466034"/>
                  <a:pt x="1941443" y="159025"/>
                  <a:pt x="2343426" y="238538"/>
                </a:cubicBezTo>
                <a:cubicBezTo>
                  <a:pt x="2745409" y="318051"/>
                  <a:pt x="3584713" y="1002747"/>
                  <a:pt x="4092713" y="1033669"/>
                </a:cubicBezTo>
                <a:cubicBezTo>
                  <a:pt x="4600713" y="1064591"/>
                  <a:pt x="4863548" y="461617"/>
                  <a:pt x="5391426" y="424069"/>
                </a:cubicBezTo>
                <a:cubicBezTo>
                  <a:pt x="5919304" y="386521"/>
                  <a:pt x="6791739" y="828260"/>
                  <a:pt x="7259982" y="808382"/>
                </a:cubicBezTo>
                <a:cubicBezTo>
                  <a:pt x="7728225" y="788504"/>
                  <a:pt x="7816574" y="284921"/>
                  <a:pt x="8200887" y="304799"/>
                </a:cubicBezTo>
                <a:cubicBezTo>
                  <a:pt x="8585200" y="324677"/>
                  <a:pt x="9243392" y="907773"/>
                  <a:pt x="9565861" y="927651"/>
                </a:cubicBezTo>
                <a:cubicBezTo>
                  <a:pt x="9888330" y="947529"/>
                  <a:pt x="10285895" y="450573"/>
                  <a:pt x="10135704" y="424069"/>
                </a:cubicBezTo>
                <a:cubicBezTo>
                  <a:pt x="9985513" y="397565"/>
                  <a:pt x="9234557" y="797338"/>
                  <a:pt x="8664713" y="768625"/>
                </a:cubicBezTo>
                <a:cubicBezTo>
                  <a:pt x="8094870" y="739912"/>
                  <a:pt x="7226852" y="238539"/>
                  <a:pt x="6716643" y="251791"/>
                </a:cubicBezTo>
                <a:cubicBezTo>
                  <a:pt x="6206434" y="265043"/>
                  <a:pt x="6153426" y="815008"/>
                  <a:pt x="5603461" y="848138"/>
                </a:cubicBezTo>
                <a:cubicBezTo>
                  <a:pt x="5053496" y="881268"/>
                  <a:pt x="3951356" y="439530"/>
                  <a:pt x="3416852" y="450573"/>
                </a:cubicBezTo>
                <a:cubicBezTo>
                  <a:pt x="2882348" y="461616"/>
                  <a:pt x="2699025" y="982868"/>
                  <a:pt x="2396434" y="914399"/>
                </a:cubicBezTo>
                <a:cubicBezTo>
                  <a:pt x="2093843" y="845930"/>
                  <a:pt x="1961321" y="79512"/>
                  <a:pt x="1601304" y="39756"/>
                </a:cubicBezTo>
                <a:cubicBezTo>
                  <a:pt x="1241287" y="0"/>
                  <a:pt x="472660" y="669234"/>
                  <a:pt x="236330" y="675860"/>
                </a:cubicBezTo>
                <a:cubicBezTo>
                  <a:pt x="0" y="682486"/>
                  <a:pt x="4417" y="61842"/>
                  <a:pt x="183321" y="79512"/>
                </a:cubicBezTo>
                <a:cubicBezTo>
                  <a:pt x="362225" y="97182"/>
                  <a:pt x="1060173" y="704574"/>
                  <a:pt x="1309756" y="781878"/>
                </a:cubicBezTo>
                <a:cubicBezTo>
                  <a:pt x="1559339" y="859182"/>
                  <a:pt x="1508539" y="647148"/>
                  <a:pt x="1680817" y="556591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181600" y="32004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32004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96000" y="3200400"/>
            <a:ext cx="457200" cy="7620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/>
          <p:cNvCxnSpPr>
            <a:endCxn id="9" idx="3"/>
          </p:cNvCxnSpPr>
          <p:nvPr/>
        </p:nvCxnSpPr>
        <p:spPr>
          <a:xfrm rot="16200000" flipH="1">
            <a:off x="5241131" y="2759869"/>
            <a:ext cx="909638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181600" y="1981200"/>
            <a:ext cx="2097088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Introduce PO</a:t>
            </a:r>
            <a:r>
              <a:rPr lang="en-US" sz="2400" baseline="-25000">
                <a:latin typeface="Calibri" pitchFamily="-60" charset="0"/>
              </a:rPr>
              <a:t>4</a:t>
            </a:r>
            <a:r>
              <a:rPr lang="en-US" sz="2400" baseline="30000">
                <a:latin typeface="Calibri" pitchFamily="-60" charset="0"/>
              </a:rPr>
              <a:t>3-</a:t>
            </a:r>
          </a:p>
        </p:txBody>
      </p:sp>
      <p:sp>
        <p:nvSpPr>
          <p:cNvPr id="42" name="Oval 41"/>
          <p:cNvSpPr/>
          <p:nvPr/>
        </p:nvSpPr>
        <p:spPr>
          <a:xfrm>
            <a:off x="3429000" y="1828800"/>
            <a:ext cx="2133600" cy="20574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23622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62400" y="28194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48200" y="25146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48200" y="29718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91000" y="32004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667000" y="5638800"/>
            <a:ext cx="359727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Vesicle is able to access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0259E-6 L 0.91267 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0259E-6 L -0.78733 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0" grpId="0" animBg="1"/>
      <p:bldP spid="10" grpId="2" animBg="1"/>
      <p:bldP spid="11" grpId="0" animBg="1"/>
      <p:bldP spid="12" grpId="0" animBg="1"/>
      <p:bldP spid="13" grpId="0" animBg="1"/>
      <p:bldP spid="18" grpId="0" animBg="1"/>
      <p:bldP spid="18" grpId="1" animBg="1"/>
      <p:bldP spid="20" grpId="0"/>
      <p:bldP spid="20" grpId="1"/>
      <p:bldP spid="33" grpId="0" animBg="1"/>
      <p:bldP spid="33" grpId="1" animBg="1"/>
      <p:bldP spid="35" grpId="0" animBg="1"/>
      <p:bldP spid="35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mechanism is hypothesized to play a role in ovine endometrial cellular secretion.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0" charset="-128"/>
                <a:cs typeface="ＭＳ Ｐゴシック" pitchFamily="-60" charset="-128"/>
              </a:rPr>
              <a:t>Context: Actin cortex disassembly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372600" cy="1143000"/>
          </a:xfrm>
        </p:spPr>
        <p:txBody>
          <a:bodyPr/>
          <a:lstStyle/>
          <a:p>
            <a:r>
              <a:rPr lang="en-US" smtClean="0"/>
              <a:t>Context: MARCKS phosphorylation</a:t>
            </a:r>
          </a:p>
        </p:txBody>
      </p:sp>
      <p:sp>
        <p:nvSpPr>
          <p:cNvPr id="25602" name="TextBox 12"/>
          <p:cNvSpPr txBox="1">
            <a:spLocks noChangeArrowheads="1"/>
          </p:cNvSpPr>
          <p:nvPr/>
        </p:nvSpPr>
        <p:spPr bwMode="auto">
          <a:xfrm>
            <a:off x="3048000" y="1676400"/>
            <a:ext cx="34385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Steroid hormone receptor</a:t>
            </a:r>
          </a:p>
        </p:txBody>
      </p:sp>
      <p:sp>
        <p:nvSpPr>
          <p:cNvPr id="14" name="Block Arc 13"/>
          <p:cNvSpPr/>
          <p:nvPr/>
        </p:nvSpPr>
        <p:spPr>
          <a:xfrm>
            <a:off x="-609600" y="2514600"/>
            <a:ext cx="10363200" cy="1981200"/>
          </a:xfrm>
          <a:prstGeom prst="blockArc">
            <a:avLst>
              <a:gd name="adj1" fmla="val 10830349"/>
              <a:gd name="adj2" fmla="val 505"/>
              <a:gd name="adj3" fmla="val 264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209800" y="1905000"/>
            <a:ext cx="838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 rot="10800000">
            <a:off x="1143000" y="1752600"/>
            <a:ext cx="990600" cy="762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39825" y="1736725"/>
            <a:ext cx="1020763" cy="1549400"/>
          </a:xfrm>
          <a:custGeom>
            <a:avLst/>
            <a:gdLst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417" h="1550504">
                <a:moveTo>
                  <a:pt x="0" y="0"/>
                </a:moveTo>
                <a:lnTo>
                  <a:pt x="13252" y="1550504"/>
                </a:lnTo>
                <a:lnTo>
                  <a:pt x="993913" y="1550504"/>
                </a:lnTo>
                <a:lnTo>
                  <a:pt x="1020417" y="13252"/>
                </a:lnTo>
                <a:lnTo>
                  <a:pt x="490330" y="808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32" idx="1"/>
          </p:cNvCxnSpPr>
          <p:nvPr/>
        </p:nvCxnSpPr>
        <p:spPr>
          <a:xfrm rot="10800000" flipV="1">
            <a:off x="2057400" y="1068388"/>
            <a:ext cx="990600" cy="531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48000" y="838200"/>
            <a:ext cx="22987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Steroid hormone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5715000" y="28956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37"/>
          <p:cNvSpPr txBox="1">
            <a:spLocks noChangeArrowheads="1"/>
          </p:cNvSpPr>
          <p:nvPr/>
        </p:nvSpPr>
        <p:spPr bwMode="auto">
          <a:xfrm>
            <a:off x="6324600" y="3352800"/>
            <a:ext cx="25146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Plasma membrane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28800" y="3429000"/>
            <a:ext cx="12954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62000" y="3657600"/>
            <a:ext cx="1295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76600" y="4038600"/>
            <a:ext cx="73977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DAG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09600" y="4876800"/>
            <a:ext cx="576263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IP3</a:t>
            </a:r>
          </a:p>
        </p:txBody>
      </p:sp>
      <p:sp>
        <p:nvSpPr>
          <p:cNvPr id="59" name="Oval 58"/>
          <p:cNvSpPr/>
          <p:nvPr/>
        </p:nvSpPr>
        <p:spPr>
          <a:xfrm>
            <a:off x="1143000" y="6172200"/>
            <a:ext cx="15240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71600" y="64770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76400" y="62484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28800" y="66294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33600" y="63246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743200" y="6396038"/>
            <a:ext cx="2181225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ER releases Ca</a:t>
            </a:r>
            <a:r>
              <a:rPr lang="en-US" sz="2400" baseline="30000">
                <a:latin typeface="Calibri" pitchFamily="-60" charset="0"/>
              </a:rPr>
              <a:t>2+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800100" y="5600700"/>
            <a:ext cx="685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-Shape 68"/>
          <p:cNvSpPr/>
          <p:nvPr/>
        </p:nvSpPr>
        <p:spPr>
          <a:xfrm rot="5400000">
            <a:off x="6934200" y="4800600"/>
            <a:ext cx="838200" cy="29718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Minus 69"/>
          <p:cNvSpPr/>
          <p:nvPr/>
        </p:nvSpPr>
        <p:spPr>
          <a:xfrm>
            <a:off x="7467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Minus 70"/>
          <p:cNvSpPr/>
          <p:nvPr/>
        </p:nvSpPr>
        <p:spPr>
          <a:xfrm>
            <a:off x="7848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Minus 71"/>
          <p:cNvSpPr/>
          <p:nvPr/>
        </p:nvSpPr>
        <p:spPr>
          <a:xfrm>
            <a:off x="8229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Can 72"/>
          <p:cNvSpPr/>
          <p:nvPr/>
        </p:nvSpPr>
        <p:spPr>
          <a:xfrm rot="2786319">
            <a:off x="4794251" y="4410075"/>
            <a:ext cx="914400" cy="12160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4" name="Straight Arrow Connector 73"/>
          <p:cNvCxnSpPr>
            <a:stCxn id="75" idx="1"/>
          </p:cNvCxnSpPr>
          <p:nvPr/>
        </p:nvCxnSpPr>
        <p:spPr>
          <a:xfrm rot="10800000" flipV="1">
            <a:off x="5791200" y="4192588"/>
            <a:ext cx="609600" cy="379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400800" y="3962400"/>
            <a:ext cx="22574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Protein kinase C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400800" y="4419600"/>
            <a:ext cx="2454275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Activated PKC phosphorylates MARCKS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324600" y="6324600"/>
            <a:ext cx="22320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MARCKS protein</a:t>
            </a:r>
          </a:p>
        </p:txBody>
      </p:sp>
      <p:sp>
        <p:nvSpPr>
          <p:cNvPr id="25631" name="Rectangle 1055"/>
          <p:cNvSpPr>
            <a:spLocks noChangeArrowheads="1"/>
          </p:cNvSpPr>
          <p:nvPr/>
        </p:nvSpPr>
        <p:spPr bwMode="auto">
          <a:xfrm>
            <a:off x="9779000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6735E-6 L 0.08333 0.0444 " pathEditMode="relative" ptsTypes="AA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53" grpId="0" animBg="1"/>
      <p:bldP spid="53" grpId="1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Context: OT &amp; PGF</a:t>
            </a:r>
            <a:r>
              <a:rPr lang="en-US" baseline="-25000" smtClean="0"/>
              <a:t>2</a:t>
            </a:r>
            <a:r>
              <a:rPr lang="el-GR" baseline="-25000" smtClean="0"/>
              <a:t>α</a:t>
            </a:r>
            <a:r>
              <a:rPr lang="en-US" smtClean="0"/>
              <a:t> </a:t>
            </a:r>
          </a:p>
        </p:txBody>
      </p:sp>
      <p:pic>
        <p:nvPicPr>
          <p:cNvPr id="4" name="Picture 3" descr="OT branch illustr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762500"/>
            <a:ext cx="3352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T_VdW_radii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61157" y="1543843"/>
            <a:ext cx="32766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F2alpha branch mod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6099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6800" y="36576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Prostaglandin F</a:t>
            </a:r>
            <a:r>
              <a:rPr lang="en-US" sz="2800" baseline="-25000">
                <a:latin typeface="Calibri" pitchFamily="-60" charset="0"/>
              </a:rPr>
              <a:t>2</a:t>
            </a:r>
            <a:r>
              <a:rPr lang="el-GR" sz="2800" baseline="-25000">
                <a:latin typeface="Calibri" pitchFamily="-60" charset="0"/>
              </a:rPr>
              <a:t>α</a:t>
            </a:r>
            <a:r>
              <a:rPr lang="en-US" sz="2800">
                <a:latin typeface="Calibri" pitchFamily="-60" charset="0"/>
              </a:rPr>
              <a:t> (PGF</a:t>
            </a:r>
            <a:r>
              <a:rPr lang="en-US" sz="2800" baseline="-25000">
                <a:latin typeface="Calibri" pitchFamily="-60" charset="0"/>
              </a:rPr>
              <a:t>2</a:t>
            </a:r>
            <a:r>
              <a:rPr lang="el-GR" sz="2800" baseline="-25000">
                <a:latin typeface="Calibri" pitchFamily="-60" charset="0"/>
              </a:rPr>
              <a:t>α</a:t>
            </a:r>
            <a:r>
              <a:rPr lang="en-US" sz="2800">
                <a:latin typeface="Calibri" pitchFamily="-60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4953000"/>
            <a:ext cx="2747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Oxytocin (aka OT)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524000" y="4419600"/>
            <a:ext cx="762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5486400"/>
            <a:ext cx="762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5410200"/>
            <a:ext cx="359727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OT acts as steroid hormone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48225" y="4267200"/>
            <a:ext cx="42926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PGF</a:t>
            </a:r>
            <a:r>
              <a:rPr lang="en-US" sz="2400" baseline="-25000">
                <a:latin typeface="Calibri" pitchFamily="-60" charset="0"/>
              </a:rPr>
              <a:t>2</a:t>
            </a:r>
            <a:r>
              <a:rPr lang="el-GR" sz="2400" baseline="-25000">
                <a:latin typeface="Calibri" pitchFamily="-60" charset="0"/>
              </a:rPr>
              <a:t>α</a:t>
            </a:r>
            <a:r>
              <a:rPr lang="en-US" sz="2400">
                <a:latin typeface="Calibri" pitchFamily="-60" charset="0"/>
              </a:rPr>
              <a:t> secreted in response to 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372600" cy="1143000"/>
          </a:xfrm>
        </p:spPr>
        <p:txBody>
          <a:bodyPr/>
          <a:lstStyle/>
          <a:p>
            <a:r>
              <a:rPr lang="en-US" smtClean="0"/>
              <a:t>Context: MARCKS phosphorylation</a:t>
            </a:r>
          </a:p>
        </p:txBody>
      </p:sp>
      <p:sp>
        <p:nvSpPr>
          <p:cNvPr id="28674" name="TextBox 12"/>
          <p:cNvSpPr txBox="1">
            <a:spLocks noChangeArrowheads="1"/>
          </p:cNvSpPr>
          <p:nvPr/>
        </p:nvSpPr>
        <p:spPr bwMode="auto">
          <a:xfrm>
            <a:off x="3048000" y="1676400"/>
            <a:ext cx="34385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Steroid hormone receptor</a:t>
            </a:r>
          </a:p>
        </p:txBody>
      </p:sp>
      <p:sp>
        <p:nvSpPr>
          <p:cNvPr id="14" name="Block Arc 13"/>
          <p:cNvSpPr/>
          <p:nvPr/>
        </p:nvSpPr>
        <p:spPr>
          <a:xfrm>
            <a:off x="-609600" y="2514600"/>
            <a:ext cx="10363200" cy="1981200"/>
          </a:xfrm>
          <a:prstGeom prst="blockArc">
            <a:avLst>
              <a:gd name="adj1" fmla="val 10830349"/>
              <a:gd name="adj2" fmla="val 505"/>
              <a:gd name="adj3" fmla="val 264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2209800" y="1905000"/>
            <a:ext cx="838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 rot="10800000">
            <a:off x="1143000" y="1752600"/>
            <a:ext cx="990600" cy="762000"/>
          </a:xfrm>
          <a:prstGeom prst="triangl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39825" y="1736725"/>
            <a:ext cx="1020763" cy="1549400"/>
          </a:xfrm>
          <a:custGeom>
            <a:avLst/>
            <a:gdLst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  <a:gd name="connsiteX0" fmla="*/ 0 w 1020417"/>
              <a:gd name="connsiteY0" fmla="*/ 0 h 1550504"/>
              <a:gd name="connsiteX1" fmla="*/ 13252 w 1020417"/>
              <a:gd name="connsiteY1" fmla="*/ 1550504 h 1550504"/>
              <a:gd name="connsiteX2" fmla="*/ 993913 w 1020417"/>
              <a:gd name="connsiteY2" fmla="*/ 1550504 h 1550504"/>
              <a:gd name="connsiteX3" fmla="*/ 1020417 w 1020417"/>
              <a:gd name="connsiteY3" fmla="*/ 13252 h 1550504"/>
              <a:gd name="connsiteX4" fmla="*/ 490330 w 1020417"/>
              <a:gd name="connsiteY4" fmla="*/ 808382 h 1550504"/>
              <a:gd name="connsiteX5" fmla="*/ 0 w 1020417"/>
              <a:gd name="connsiteY5" fmla="*/ 0 h 155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417" h="1550504">
                <a:moveTo>
                  <a:pt x="0" y="0"/>
                </a:moveTo>
                <a:lnTo>
                  <a:pt x="13252" y="1550504"/>
                </a:lnTo>
                <a:lnTo>
                  <a:pt x="993913" y="1550504"/>
                </a:lnTo>
                <a:lnTo>
                  <a:pt x="1020417" y="13252"/>
                </a:lnTo>
                <a:lnTo>
                  <a:pt x="490330" y="8083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32" idx="1"/>
          </p:cNvCxnSpPr>
          <p:nvPr/>
        </p:nvCxnSpPr>
        <p:spPr>
          <a:xfrm rot="10800000" flipV="1">
            <a:off x="2057400" y="1068388"/>
            <a:ext cx="990600" cy="531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48000" y="838200"/>
            <a:ext cx="3424238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Steroid hormone (e.g. OT)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5715000" y="2895600"/>
            <a:ext cx="609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37"/>
          <p:cNvSpPr txBox="1">
            <a:spLocks noChangeArrowheads="1"/>
          </p:cNvSpPr>
          <p:nvPr/>
        </p:nvSpPr>
        <p:spPr bwMode="auto">
          <a:xfrm>
            <a:off x="6324600" y="3352800"/>
            <a:ext cx="25146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Plasma membrane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28800" y="3429000"/>
            <a:ext cx="12954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62000" y="3657600"/>
            <a:ext cx="1295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76600" y="4038600"/>
            <a:ext cx="73977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DAG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09600" y="4876800"/>
            <a:ext cx="576263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IP3</a:t>
            </a:r>
          </a:p>
        </p:txBody>
      </p:sp>
      <p:sp>
        <p:nvSpPr>
          <p:cNvPr id="59" name="Oval 58"/>
          <p:cNvSpPr/>
          <p:nvPr/>
        </p:nvSpPr>
        <p:spPr>
          <a:xfrm>
            <a:off x="1143000" y="6172200"/>
            <a:ext cx="15240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71600" y="64770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76400" y="62484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828800" y="66294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133600" y="6324600"/>
            <a:ext cx="228600" cy="228600"/>
          </a:xfrm>
          <a:prstGeom prst="ellipse">
            <a:avLst/>
          </a:prstGeom>
          <a:solidFill>
            <a:srgbClr val="03EF0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743200" y="6396038"/>
            <a:ext cx="2181225" cy="461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ER releases Ca</a:t>
            </a:r>
            <a:r>
              <a:rPr lang="en-US" sz="2400" baseline="30000">
                <a:latin typeface="Calibri" pitchFamily="-60" charset="0"/>
              </a:rPr>
              <a:t>2+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800100" y="5600700"/>
            <a:ext cx="685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-Shape 68"/>
          <p:cNvSpPr/>
          <p:nvPr/>
        </p:nvSpPr>
        <p:spPr>
          <a:xfrm rot="5400000">
            <a:off x="6934200" y="4800600"/>
            <a:ext cx="838200" cy="29718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Minus 69"/>
          <p:cNvSpPr/>
          <p:nvPr/>
        </p:nvSpPr>
        <p:spPr>
          <a:xfrm>
            <a:off x="7467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Minus 70"/>
          <p:cNvSpPr/>
          <p:nvPr/>
        </p:nvSpPr>
        <p:spPr>
          <a:xfrm>
            <a:off x="7848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Minus 71"/>
          <p:cNvSpPr/>
          <p:nvPr/>
        </p:nvSpPr>
        <p:spPr>
          <a:xfrm>
            <a:off x="8229600" y="5867400"/>
            <a:ext cx="381000" cy="609600"/>
          </a:xfrm>
          <a:prstGeom prst="mathMinus">
            <a:avLst/>
          </a:prstGeom>
          <a:solidFill>
            <a:srgbClr val="130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Can 72"/>
          <p:cNvSpPr/>
          <p:nvPr/>
        </p:nvSpPr>
        <p:spPr>
          <a:xfrm rot="2786319">
            <a:off x="4794251" y="4410075"/>
            <a:ext cx="914400" cy="12160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4" name="Straight Arrow Connector 73"/>
          <p:cNvCxnSpPr>
            <a:stCxn id="75" idx="1"/>
          </p:cNvCxnSpPr>
          <p:nvPr/>
        </p:nvCxnSpPr>
        <p:spPr>
          <a:xfrm rot="10800000" flipV="1">
            <a:off x="5791200" y="4192588"/>
            <a:ext cx="609600" cy="379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400800" y="3962400"/>
            <a:ext cx="22574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Protein kinase C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6400800" y="4419600"/>
            <a:ext cx="2454275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Activated PKC phosphorylates MARCKS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324600" y="6324600"/>
            <a:ext cx="2232025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MARCKS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12211 " pathEditMode="relative" ptsTypes="AA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6735E-6 L 0.08333 0.0444 " pathEditMode="relative" ptsTypes="AA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53" grpId="0" animBg="1"/>
      <p:bldP spid="53" grpId="1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r>
              <a:rPr lang="en-US" dirty="0" smtClean="0"/>
              <a:t>: 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Will Oxytocin (OT) induce MARCKS protein phosphorylation in the ovine endometrium?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Methodology: Ovariectomization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427984" y="908720"/>
            <a:ext cx="4716016" cy="5949280"/>
          </a:xfrm>
        </p:spPr>
        <p:txBody>
          <a:bodyPr/>
          <a:lstStyle/>
          <a:p>
            <a:r>
              <a:rPr lang="en-US" dirty="0" smtClean="0"/>
              <a:t>10 ewes for study </a:t>
            </a:r>
            <a:r>
              <a:rPr lang="en-US" dirty="0" smtClean="0"/>
              <a:t>were prepared by removing </a:t>
            </a:r>
            <a:r>
              <a:rPr lang="en-US" dirty="0" smtClean="0"/>
              <a:t>ovaries – removing source of E</a:t>
            </a:r>
            <a:r>
              <a:rPr lang="en-US" baseline="-25000" dirty="0" smtClean="0"/>
              <a:t>2</a:t>
            </a:r>
            <a:r>
              <a:rPr lang="en-US" dirty="0" smtClean="0"/>
              <a:t> &amp; P</a:t>
            </a:r>
            <a:r>
              <a:rPr lang="en-US" baseline="-25000" dirty="0" smtClean="0"/>
              <a:t>4</a:t>
            </a:r>
            <a:endParaRPr lang="en-US" baseline="-25000" dirty="0" smtClean="0"/>
          </a:p>
          <a:p>
            <a:endParaRPr lang="en-US" dirty="0" smtClean="0"/>
          </a:p>
        </p:txBody>
      </p:sp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2723"/>
            <a:ext cx="4443958" cy="592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Methodology: </a:t>
            </a:r>
            <a:r>
              <a:rPr lang="en-US" dirty="0" smtClean="0"/>
              <a:t>Hormone </a:t>
            </a:r>
            <a:r>
              <a:rPr lang="en-US" dirty="0" smtClean="0"/>
              <a:t>treatment</a:t>
            </a:r>
          </a:p>
        </p:txBody>
      </p:sp>
      <p:pic>
        <p:nvPicPr>
          <p:cNvPr id="7" name="Content Placeholder 6" descr="0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  <p:sp>
        <p:nvSpPr>
          <p:cNvPr id="8" name="TextBox 7"/>
          <p:cNvSpPr txBox="1"/>
          <p:nvPr/>
        </p:nvSpPr>
        <p:spPr>
          <a:xfrm>
            <a:off x="323528" y="6093296"/>
            <a:ext cx="8780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Ewes were injected with E2 &amp; P4 to simulate estrous cycle.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en-US" smtClean="0"/>
              <a:t>Methodology: Injection Protocol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>
              <a:buFont typeface="Arial" pitchFamily="-60" charset="0"/>
              <a:buNone/>
            </a:pPr>
            <a:r>
              <a:rPr lang="en-US" dirty="0" smtClean="0"/>
              <a:t>    Group 1: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-60" charset="0"/>
              <a:buNone/>
            </a:pPr>
            <a:r>
              <a:rPr lang="en-US" dirty="0" smtClean="0"/>
              <a:t>	</a:t>
            </a:r>
          </a:p>
          <a:p>
            <a:pPr>
              <a:buFont typeface="Arial" pitchFamily="-60" charset="0"/>
              <a:buNone/>
            </a:pPr>
            <a:r>
              <a:rPr lang="en-US" dirty="0" smtClean="0"/>
              <a:t>	Group 2: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34819" name="Picture 5" descr="Group 1 Treatm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Group 2 Treatm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1219200" y="5410200"/>
            <a:ext cx="670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 pitchFamily="-60" charset="0"/>
              </a:rPr>
              <a:t>E</a:t>
            </a:r>
            <a:r>
              <a:rPr lang="en-US" sz="2800" baseline="-25000" dirty="0">
                <a:latin typeface="Calibri" pitchFamily="-60" charset="0"/>
              </a:rPr>
              <a:t>2</a:t>
            </a:r>
            <a:r>
              <a:rPr lang="en-US" sz="2800" dirty="0">
                <a:latin typeface="Calibri" pitchFamily="-60" charset="0"/>
              </a:rPr>
              <a:t> = </a:t>
            </a:r>
            <a:r>
              <a:rPr lang="en-US" sz="2800" dirty="0" err="1">
                <a:latin typeface="Calibri" pitchFamily="-60" charset="0"/>
              </a:rPr>
              <a:t>Estradiol</a:t>
            </a:r>
            <a:r>
              <a:rPr lang="en-US" sz="2800" dirty="0">
                <a:latin typeface="Calibri" pitchFamily="-60" charset="0"/>
              </a:rPr>
              <a:t> 17</a:t>
            </a:r>
            <a:r>
              <a:rPr lang="el-GR" sz="2800" dirty="0">
                <a:latin typeface="Calibri" pitchFamily="-60" charset="0"/>
              </a:rPr>
              <a:t>β</a:t>
            </a:r>
            <a:endParaRPr lang="en-US" sz="2800" dirty="0">
              <a:latin typeface="Calibri" pitchFamily="-60" charset="0"/>
            </a:endParaRPr>
          </a:p>
          <a:p>
            <a:r>
              <a:rPr lang="en-US" sz="2800" dirty="0">
                <a:latin typeface="Calibri" pitchFamily="-60" charset="0"/>
              </a:rPr>
              <a:t>P</a:t>
            </a:r>
            <a:r>
              <a:rPr lang="en-US" sz="2800" baseline="-25000" dirty="0">
                <a:latin typeface="Calibri" pitchFamily="-60" charset="0"/>
              </a:rPr>
              <a:t>4</a:t>
            </a:r>
            <a:r>
              <a:rPr lang="en-US" sz="2800" dirty="0">
                <a:latin typeface="Calibri" pitchFamily="-60" charset="0"/>
              </a:rPr>
              <a:t> = Progesterone</a:t>
            </a:r>
          </a:p>
          <a:p>
            <a:r>
              <a:rPr lang="en-US" sz="2800" dirty="0">
                <a:latin typeface="Calibri" pitchFamily="-60" charset="0"/>
              </a:rPr>
              <a:t>Lap. = “</a:t>
            </a:r>
            <a:r>
              <a:rPr lang="en-US" sz="2800" dirty="0" err="1">
                <a:latin typeface="Calibri" pitchFamily="-60" charset="0"/>
              </a:rPr>
              <a:t>Laparotomy</a:t>
            </a:r>
            <a:r>
              <a:rPr lang="en-US" sz="2800" dirty="0">
                <a:latin typeface="Calibri" pitchFamily="-60" charset="0"/>
              </a:rPr>
              <a:t>”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uiExpand="1" build="p"/>
      <p:bldP spid="348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mtClean="0"/>
              <a:t>Methodology: OT receptor by group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7596336" cy="4525963"/>
          </a:xfrm>
        </p:spPr>
        <p:txBody>
          <a:bodyPr/>
          <a:lstStyle/>
          <a:p>
            <a:r>
              <a:rPr lang="en-US" dirty="0" smtClean="0"/>
              <a:t>Group 1 </a:t>
            </a:r>
            <a:r>
              <a:rPr lang="en-US" dirty="0" smtClean="0"/>
              <a:t>has </a:t>
            </a:r>
            <a:r>
              <a:rPr lang="en-US" u="sng" dirty="0" smtClean="0"/>
              <a:t>significantly more</a:t>
            </a:r>
            <a:r>
              <a:rPr lang="en-US" dirty="0" smtClean="0"/>
              <a:t> </a:t>
            </a:r>
            <a:r>
              <a:rPr lang="en-US" dirty="0" smtClean="0"/>
              <a:t>OT receptor</a:t>
            </a:r>
          </a:p>
          <a:p>
            <a:pPr>
              <a:buFont typeface="Arial" pitchFamily="-60" charset="0"/>
              <a:buNone/>
            </a:pPr>
            <a:endParaRPr lang="en-US" dirty="0" smtClean="0"/>
          </a:p>
          <a:p>
            <a:pPr>
              <a:buFont typeface="Arial" pitchFamily="-60" charset="0"/>
              <a:buNone/>
            </a:pPr>
            <a:endParaRPr lang="en-US" dirty="0" smtClean="0"/>
          </a:p>
          <a:p>
            <a:r>
              <a:rPr lang="en-US" dirty="0" smtClean="0"/>
              <a:t>Group 2 </a:t>
            </a:r>
            <a:r>
              <a:rPr lang="en-US" dirty="0" smtClean="0"/>
              <a:t>has </a:t>
            </a:r>
            <a:r>
              <a:rPr lang="en-US" u="sng" dirty="0" smtClean="0"/>
              <a:t>significantly less</a:t>
            </a:r>
            <a:r>
              <a:rPr lang="en-US" dirty="0" smtClean="0"/>
              <a:t> </a:t>
            </a:r>
            <a:r>
              <a:rPr lang="en-US" dirty="0" smtClean="0"/>
              <a:t>OT receptor</a:t>
            </a:r>
          </a:p>
        </p:txBody>
      </p:sp>
      <p:sp>
        <p:nvSpPr>
          <p:cNvPr id="6" name="Up Arrow 5"/>
          <p:cNvSpPr/>
          <p:nvPr/>
        </p:nvSpPr>
        <p:spPr>
          <a:xfrm>
            <a:off x="7812360" y="1268760"/>
            <a:ext cx="628648" cy="1080120"/>
          </a:xfrm>
          <a:prstGeom prst="upArrow">
            <a:avLst>
              <a:gd name="adj1" fmla="val 33136"/>
              <a:gd name="adj2" fmla="val 64756"/>
            </a:avLst>
          </a:prstGeom>
          <a:solidFill>
            <a:srgbClr val="28EE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7812360" y="3212976"/>
            <a:ext cx="628648" cy="1080120"/>
          </a:xfrm>
          <a:prstGeom prst="upArrow">
            <a:avLst>
              <a:gd name="adj1" fmla="val 33136"/>
              <a:gd name="adj2" fmla="val 647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-228600" y="-228600"/>
            <a:ext cx="9601200" cy="1447800"/>
          </a:xfrm>
        </p:spPr>
        <p:txBody>
          <a:bodyPr/>
          <a:lstStyle/>
          <a:p>
            <a:r>
              <a:rPr lang="en-US" sz="4000" u="sng" smtClean="0"/>
              <a:t>USDA National Agricultural Statistics Service</a:t>
            </a:r>
          </a:p>
        </p:txBody>
      </p:sp>
      <p:pic>
        <p:nvPicPr>
          <p:cNvPr id="15362" name="Picture 5" descr="creepy_shee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75438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0" y="1219200"/>
            <a:ext cx="525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pitchFamily="-60" charset="0"/>
              </a:rPr>
              <a:t>(2010)</a:t>
            </a:r>
          </a:p>
          <a:p>
            <a:pPr algn="ctr"/>
            <a:r>
              <a:rPr lang="en-US" sz="3200" b="1">
                <a:latin typeface="Calibri" pitchFamily="-60" charset="0"/>
              </a:rPr>
              <a:t>$563,202,000 </a:t>
            </a:r>
            <a:r>
              <a:rPr lang="en-US" sz="3200">
                <a:latin typeface="Calibri" pitchFamily="-60" charset="0"/>
              </a:rPr>
              <a:t>gross income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21920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pitchFamily="-60" charset="0"/>
              </a:rPr>
              <a:t>(2011)</a:t>
            </a:r>
          </a:p>
          <a:p>
            <a:pPr algn="ctr"/>
            <a:r>
              <a:rPr lang="en-US" sz="3200" b="1">
                <a:latin typeface="Calibri" pitchFamily="-60" charset="0"/>
              </a:rPr>
              <a:t>5,530,000 </a:t>
            </a:r>
            <a:r>
              <a:rPr lang="en-US" sz="3200">
                <a:latin typeface="Calibri" pitchFamily="-60" charset="0"/>
              </a:rPr>
              <a:t>sheep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Methodology: Tissue recovery</a:t>
            </a:r>
          </a:p>
        </p:txBody>
      </p:sp>
      <p:pic>
        <p:nvPicPr>
          <p:cNvPr id="5" name="Content Placeholder 4" descr="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-1" y="5877272"/>
            <a:ext cx="9144001" cy="98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Tissue was recovered by </a:t>
            </a:r>
            <a:r>
              <a:rPr lang="en-US" sz="2800" dirty="0" err="1" smtClean="0">
                <a:latin typeface="+mn-lt"/>
              </a:rPr>
              <a:t>laparotomy</a:t>
            </a:r>
            <a:r>
              <a:rPr lang="en-US" sz="2800" dirty="0" smtClean="0">
                <a:latin typeface="+mn-lt"/>
              </a:rPr>
              <a:t> </a:t>
            </a:r>
          </a:p>
          <a:p>
            <a:pPr algn="ctr"/>
            <a:r>
              <a:rPr lang="en-US" sz="2800" dirty="0" smtClean="0">
                <a:latin typeface="+mn-lt"/>
              </a:rPr>
              <a:t>(making incision into abdomen).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Methodology: Tissue recovery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5877272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Uterus is exposed, </a:t>
            </a:r>
          </a:p>
          <a:p>
            <a:pPr algn="ctr"/>
            <a:r>
              <a:rPr lang="en-US" sz="2800" dirty="0" smtClean="0">
                <a:latin typeface="+mn-lt"/>
              </a:rPr>
              <a:t>then opened to reveal endometrial lining.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60486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-457200" y="-304800"/>
            <a:ext cx="9906000" cy="1143000"/>
          </a:xfrm>
        </p:spPr>
        <p:txBody>
          <a:bodyPr/>
          <a:lstStyle/>
          <a:p>
            <a:r>
              <a:rPr lang="en-US" smtClean="0"/>
              <a:t>Methodology: Collect tissue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Tissue harvested from </a:t>
            </a:r>
            <a:r>
              <a:rPr lang="en-US" i="1" dirty="0" smtClean="0">
                <a:ea typeface="+mn-ea"/>
                <a:cs typeface="+mn-cs"/>
              </a:rPr>
              <a:t>inter-</a:t>
            </a:r>
            <a:r>
              <a:rPr lang="en-US" i="1" dirty="0" err="1" smtClean="0">
                <a:ea typeface="+mn-ea"/>
                <a:cs typeface="+mn-cs"/>
              </a:rPr>
              <a:t>caruncular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areas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5" name="Picture 4" descr="Endometrial carunc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84383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410200" y="24384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4290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25146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057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Calibri" pitchFamily="-60" charset="0"/>
              </a:rPr>
              <a:t>After recovery, tissue samples are transported to laboratory on ice for </a:t>
            </a:r>
            <a:r>
              <a:rPr lang="en-US" sz="3200" dirty="0" smtClean="0">
                <a:latin typeface="Calibri" pitchFamily="-60" charset="0"/>
              </a:rPr>
              <a:t>processing.</a:t>
            </a:r>
            <a:endParaRPr lang="en-US" sz="3200" dirty="0">
              <a:latin typeface="Calibri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Methodology: </a:t>
            </a:r>
            <a:r>
              <a:rPr lang="en-US" baseline="30000" smtClean="0"/>
              <a:t>32</a:t>
            </a:r>
            <a:r>
              <a:rPr lang="en-US" smtClean="0"/>
              <a:t>P incubation &amp; OT</a:t>
            </a:r>
          </a:p>
        </p:txBody>
      </p:sp>
      <p:pic>
        <p:nvPicPr>
          <p:cNvPr id="9" name="Picture 8" descr="OT_VdW_radi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003256" y="4717257"/>
            <a:ext cx="23764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-Shape 6"/>
          <p:cNvSpPr/>
          <p:nvPr/>
        </p:nvSpPr>
        <p:spPr>
          <a:xfrm rot="5400000">
            <a:off x="2171700" y="-723900"/>
            <a:ext cx="1066800" cy="48006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L-Shape 9"/>
          <p:cNvSpPr/>
          <p:nvPr/>
        </p:nvSpPr>
        <p:spPr>
          <a:xfrm rot="5400000">
            <a:off x="3086100" y="571500"/>
            <a:ext cx="1066800" cy="48006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-Shape 10"/>
          <p:cNvSpPr/>
          <p:nvPr/>
        </p:nvSpPr>
        <p:spPr>
          <a:xfrm rot="5400000">
            <a:off x="2476500" y="2247900"/>
            <a:ext cx="1066800" cy="4800600"/>
          </a:xfrm>
          <a:prstGeom prst="corner">
            <a:avLst>
              <a:gd name="adj1" fmla="val 36177"/>
              <a:gd name="adj2" fmla="val 3695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47700" y="5600700"/>
            <a:ext cx="9906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6396038"/>
            <a:ext cx="222926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60" charset="0"/>
              </a:rPr>
              <a:t>MARCKS </a:t>
            </a:r>
            <a:r>
              <a:rPr lang="en-US" sz="2400" dirty="0" smtClean="0">
                <a:latin typeface="Calibri" pitchFamily="-60" charset="0"/>
              </a:rPr>
              <a:t>Protein</a:t>
            </a:r>
            <a:endParaRPr lang="en-US" sz="2400" dirty="0">
              <a:latin typeface="Calibri" pitchFamily="-60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3505200"/>
            <a:ext cx="1600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29400" y="3886200"/>
            <a:ext cx="21336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Incubate in </a:t>
            </a:r>
            <a:r>
              <a:rPr lang="en-US" sz="2400" baseline="30000">
                <a:latin typeface="Calibri" pitchFamily="-60" charset="0"/>
              </a:rPr>
              <a:t>32</a:t>
            </a:r>
            <a:r>
              <a:rPr lang="en-US" sz="2400">
                <a:latin typeface="Calibri" pitchFamily="-60" charset="0"/>
              </a:rPr>
              <a:t>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77000" y="5867400"/>
            <a:ext cx="6096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81600" y="6172200"/>
            <a:ext cx="18542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Add Oxytocin</a:t>
            </a:r>
          </a:p>
        </p:txBody>
      </p:sp>
      <p:pic>
        <p:nvPicPr>
          <p:cNvPr id="27" name="Content Placeholder 3" descr="rad symbo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39000" y="2895600"/>
            <a:ext cx="1143000" cy="1001713"/>
          </a:xfrm>
        </p:spPr>
      </p:pic>
      <p:sp>
        <p:nvSpPr>
          <p:cNvPr id="32" name="Oval 31"/>
          <p:cNvSpPr/>
          <p:nvPr/>
        </p:nvSpPr>
        <p:spPr>
          <a:xfrm>
            <a:off x="2286000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95600" y="1981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004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05000" y="3505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5800" y="3048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8800" y="13716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52800" y="5029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33600" y="4876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43000" y="4495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38600" y="2286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2590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762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5800" y="3733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371600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10000" y="3352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72000" y="5029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0400" y="3352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90600" y="16002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371600" y="5715000"/>
            <a:ext cx="44180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Only </a:t>
            </a:r>
            <a:r>
              <a:rPr lang="en-US" sz="2400" baseline="30000">
                <a:latin typeface="Calibri" pitchFamily="-60" charset="0"/>
              </a:rPr>
              <a:t>32</a:t>
            </a:r>
            <a:r>
              <a:rPr lang="en-US" sz="2400">
                <a:latin typeface="Calibri" pitchFamily="-60" charset="0"/>
              </a:rPr>
              <a:t>P-labeled MARCKS remains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.07771 " pathEditMode="relative" ptsTypes="AA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4 0.0444 " pathEditMode="relative" ptsTypes="AA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04167 -0.1110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51064E-7 L -0.1375 0.38229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Methodology: SDS-PAGE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mtClean="0"/>
              <a:t>Polyacrylamide gel electrophoresis (PAGE)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>
              <a:buFont typeface="Arial" pitchFamily="-60" charset="0"/>
              <a:buNone/>
            </a:pPr>
            <a:endParaRPr lang="en-US" smtClean="0"/>
          </a:p>
        </p:txBody>
      </p:sp>
      <p:pic>
        <p:nvPicPr>
          <p:cNvPr id="39939" name="Picture 3" descr="SDS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4819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52400" y="6096000"/>
            <a:ext cx="81216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Various proteins separate by size (measured in kilodaltons, kDa)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Methodology: Autoradiography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smtClean="0"/>
              <a:t>Autoradiography shows </a:t>
            </a:r>
            <a:r>
              <a:rPr lang="en-US" baseline="30000" smtClean="0"/>
              <a:t>32</a:t>
            </a:r>
            <a:r>
              <a:rPr lang="en-US" smtClean="0"/>
              <a:t>P-labeled proteins</a:t>
            </a:r>
          </a:p>
        </p:txBody>
      </p:sp>
      <p:pic>
        <p:nvPicPr>
          <p:cNvPr id="40963" name="Picture 3" descr="autoradiograph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89075"/>
            <a:ext cx="29718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Methodology: Laboratory analysis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r>
              <a:rPr lang="en-US" smtClean="0"/>
              <a:t>Western blotting specifically labels MARCKS protein for visualization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1987" name="Picture 5" descr="Western blot techniq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0863"/>
            <a:ext cx="4157663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2362200" y="1905000"/>
            <a:ext cx="129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0" charset="0"/>
              </a:rPr>
              <a:t>Transfer SDS-PAGE to PVDF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Methodology: </a:t>
            </a:r>
            <a:r>
              <a:rPr lang="en-US" dirty="0" smtClean="0">
                <a:ea typeface="+mj-ea"/>
                <a:cs typeface="+mj-cs"/>
              </a:rPr>
              <a:t>Interpretation of results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780928"/>
            <a:ext cx="91440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Calibri" pitchFamily="-60" charset="0"/>
              </a:rPr>
              <a:t>Compare relative quantity of phosphorylated MARCKS between Group 1 &amp; Group 2 ewes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64904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Significantly higher levels of phosphorylation in Group 1 would indicate the OT receptor is playing a role in mediating the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dirty="0" smtClean="0"/>
              <a:t>: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references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0" y="2057400"/>
            <a:ext cx="6529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http://www.awesomefarmny.com/uploaded_images/DSC_0264-793114.JPG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0" y="2286000"/>
            <a:ext cx="7688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http://www.greenewave.com/wp-content/uploads/2011/04/domestic-sheep-herd-full.jpg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938" y="2514600"/>
            <a:ext cx="9136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0" charset="0"/>
              </a:rPr>
              <a:t>http://www.nass.usda.gov/Statistics_by_State/South_Dakota/Publications/Annual_Statistical_Bulletin/2011/ab11037c.pdf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0" y="2743200"/>
            <a:ext cx="7335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http://ocw.usu.edu/University_Extension/sheep-and-lambing-management/sheep.jpg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0" y="2971800"/>
            <a:ext cx="863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0" charset="0"/>
              </a:rPr>
              <a:t>http://1.bp.blogspot.com/_iQB-2Y_Kzwk/S-8f5gmNQnI/AAAAAAAADDQ/PWV6at5pVo8/s1600/cute-baby-sheep.jpg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0" y="3203575"/>
            <a:ext cx="491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http://en.wikipedia.org/wiki/File:Oestradiol-3D-balls.png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0" y="3429000"/>
            <a:ext cx="428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http://en.wikipedia.org/wiki/File:Progesteron.svg</a:t>
            </a: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0" y="3657600"/>
            <a:ext cx="399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http://complex.upf.es/~josep/collage9725.jpg</a:t>
            </a:r>
          </a:p>
        </p:txBody>
      </p:sp>
      <p:sp>
        <p:nvSpPr>
          <p:cNvPr id="47114" name="TextBox 11"/>
          <p:cNvSpPr txBox="1">
            <a:spLocks noChangeArrowheads="1"/>
          </p:cNvSpPr>
          <p:nvPr/>
        </p:nvSpPr>
        <p:spPr bwMode="auto">
          <a:xfrm>
            <a:off x="0" y="4114800"/>
            <a:ext cx="7859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http://www.scienceprogress.org/wp-content/uploads/2007/12/radioactive_symbol_250.jpg</a:t>
            </a:r>
          </a:p>
        </p:txBody>
      </p:sp>
      <p:sp>
        <p:nvSpPr>
          <p:cNvPr id="47115" name="TextBox 12"/>
          <p:cNvSpPr txBox="1">
            <a:spLocks noChangeArrowheads="1"/>
          </p:cNvSpPr>
          <p:nvPr/>
        </p:nvSpPr>
        <p:spPr bwMode="auto">
          <a:xfrm>
            <a:off x="0" y="3886200"/>
            <a:ext cx="426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http://en.wikipedia.org/wiki/File:Oxytocin3d.png</a:t>
            </a:r>
          </a:p>
        </p:txBody>
      </p:sp>
      <p:sp>
        <p:nvSpPr>
          <p:cNvPr id="47116" name="TextBox 13"/>
          <p:cNvSpPr txBox="1">
            <a:spLocks noChangeArrowheads="1"/>
          </p:cNvSpPr>
          <p:nvPr/>
        </p:nvSpPr>
        <p:spPr bwMode="auto">
          <a:xfrm>
            <a:off x="0" y="4343400"/>
            <a:ext cx="4854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http://www.nationaldiagnostics.com/images/4_1_3a.gif</a:t>
            </a:r>
          </a:p>
        </p:txBody>
      </p:sp>
      <p:sp>
        <p:nvSpPr>
          <p:cNvPr id="47117" name="TextBox 14"/>
          <p:cNvSpPr txBox="1">
            <a:spLocks noChangeArrowheads="1"/>
          </p:cNvSpPr>
          <p:nvPr/>
        </p:nvSpPr>
        <p:spPr bwMode="auto">
          <a:xfrm>
            <a:off x="0" y="4800600"/>
            <a:ext cx="491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http://en.wikipedia.org/wiki/File:Oestradiol-3D-balls.png</a:t>
            </a:r>
          </a:p>
        </p:txBody>
      </p:sp>
      <p:sp>
        <p:nvSpPr>
          <p:cNvPr id="47118" name="TextBox 15"/>
          <p:cNvSpPr txBox="1">
            <a:spLocks noChangeArrowheads="1"/>
          </p:cNvSpPr>
          <p:nvPr/>
        </p:nvSpPr>
        <p:spPr bwMode="auto">
          <a:xfrm>
            <a:off x="0" y="4572000"/>
            <a:ext cx="6307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http://www.bio.davidson.edu/courses/genomics/method/westernblot.gif</a:t>
            </a:r>
          </a:p>
        </p:txBody>
      </p:sp>
      <p:sp>
        <p:nvSpPr>
          <p:cNvPr id="47119" name="TextBox 16"/>
          <p:cNvSpPr txBox="1">
            <a:spLocks noChangeArrowheads="1"/>
          </p:cNvSpPr>
          <p:nvPr/>
        </p:nvSpPr>
        <p:spPr bwMode="auto">
          <a:xfrm>
            <a:off x="0" y="5029200"/>
            <a:ext cx="4265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http://en.wikipedia.org/wiki/File:Oxytocin3d.png</a:t>
            </a:r>
          </a:p>
        </p:txBody>
      </p:sp>
      <p:sp>
        <p:nvSpPr>
          <p:cNvPr id="47120" name="TextBox 17"/>
          <p:cNvSpPr txBox="1">
            <a:spLocks noChangeArrowheads="1"/>
          </p:cNvSpPr>
          <p:nvPr/>
        </p:nvSpPr>
        <p:spPr bwMode="auto">
          <a:xfrm>
            <a:off x="0" y="5257800"/>
            <a:ext cx="5110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http://en.wikipedia.org/wiki/File:Oxytocin_with_labels.png</a:t>
            </a:r>
          </a:p>
        </p:txBody>
      </p:sp>
      <p:sp>
        <p:nvSpPr>
          <p:cNvPr id="47121" name="TextBox 18"/>
          <p:cNvSpPr txBox="1">
            <a:spLocks noChangeArrowheads="1"/>
          </p:cNvSpPr>
          <p:nvPr/>
        </p:nvSpPr>
        <p:spPr bwMode="auto">
          <a:xfrm>
            <a:off x="0" y="5486400"/>
            <a:ext cx="4094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http://en.wikipedia.org/wiki/File:Dinoprost.svg</a:t>
            </a:r>
          </a:p>
        </p:txBody>
      </p:sp>
      <p:sp>
        <p:nvSpPr>
          <p:cNvPr id="47122" name="TextBox 19"/>
          <p:cNvSpPr txBox="1">
            <a:spLocks noChangeArrowheads="1"/>
          </p:cNvSpPr>
          <p:nvPr/>
        </p:nvSpPr>
        <p:spPr bwMode="auto">
          <a:xfrm>
            <a:off x="0" y="5715000"/>
            <a:ext cx="643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60" charset="0"/>
              </a:rPr>
              <a:t>http://www.piercenet.com/media/Pierce-Precast-PAGE-Gel-Fig1x324v2.jpg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smtClean="0"/>
              <a:t>Reproductive biology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 rtlCol="0">
            <a:normAutofit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How do we go from </a:t>
            </a:r>
            <a:r>
              <a:rPr lang="en-US" b="1" dirty="0" smtClean="0">
                <a:ea typeface="+mn-ea"/>
              </a:rPr>
              <a:t>this…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To </a:t>
            </a:r>
            <a:r>
              <a:rPr lang="en-US" b="1" dirty="0" smtClean="0">
                <a:ea typeface="+mn-ea"/>
              </a:rPr>
              <a:t>this?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 descr="earrry_she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test_sheep!!!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14800"/>
            <a:ext cx="3657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2636912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Similarities between ovine and human anatomy make them a compelling subject for scientific study, for what they may reveal about our own bodies.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HHMI </a:t>
            </a:r>
            <a:r>
              <a:rPr lang="en-US" dirty="0" smtClean="0">
                <a:ea typeface="+mn-ea"/>
                <a:cs typeface="+mn-cs"/>
              </a:rPr>
              <a:t>2011 Program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Kevin Ahern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Fredrick </a:t>
            </a:r>
            <a:r>
              <a:rPr lang="en-US" dirty="0" err="1" smtClean="0">
                <a:ea typeface="+mn-ea"/>
                <a:cs typeface="+mn-cs"/>
              </a:rPr>
              <a:t>Stormshak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Mary </a:t>
            </a:r>
            <a:r>
              <a:rPr lang="en-US" dirty="0" err="1" smtClean="0">
                <a:ea typeface="+mn-ea"/>
                <a:cs typeface="+mn-cs"/>
              </a:rPr>
              <a:t>Meaker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Cecily Bishop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</a:t>
            </a:r>
            <a:r>
              <a:rPr lang="en-US" dirty="0" smtClean="0">
                <a:ea typeface="+mn-ea"/>
                <a:cs typeface="+mn-cs"/>
              </a:rPr>
              <a:t>Nathan </a:t>
            </a:r>
            <a:r>
              <a:rPr lang="en-US" dirty="0" smtClean="0">
                <a:ea typeface="+mn-ea"/>
                <a:cs typeface="+mn-cs"/>
              </a:rPr>
              <a:t>Lopez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Viola Manning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Caprice </a:t>
            </a:r>
            <a:r>
              <a:rPr lang="en-US" dirty="0" err="1" smtClean="0">
                <a:ea typeface="+mn-ea"/>
                <a:cs typeface="+mn-cs"/>
              </a:rPr>
              <a:t>Rosato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Dr. Dan Arp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Ellie Murray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Lane Mellor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Mark </a:t>
            </a:r>
            <a:r>
              <a:rPr lang="en-US" dirty="0" smtClean="0">
                <a:ea typeface="+mn-ea"/>
                <a:cs typeface="+mn-cs"/>
              </a:rPr>
              <a:t>&amp; Shelley Ireton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smtClean="0"/>
              <a:t>Estrous cycle steroid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r>
              <a:rPr lang="en-US" smtClean="0"/>
              <a:t>Estradiol-17</a:t>
            </a:r>
            <a:r>
              <a:rPr lang="el-GR" smtClean="0"/>
              <a:t>β</a:t>
            </a:r>
            <a:r>
              <a:rPr lang="en-US" smtClean="0"/>
              <a:t> (E</a:t>
            </a:r>
            <a:r>
              <a:rPr lang="en-US" baseline="-25000" smtClean="0"/>
              <a:t>2</a:t>
            </a:r>
            <a:r>
              <a:rPr lang="en-US" smtClean="0"/>
              <a:t>) and </a:t>
            </a:r>
          </a:p>
          <a:p>
            <a:r>
              <a:rPr lang="en-US" smtClean="0"/>
              <a:t>Progesterone (P</a:t>
            </a:r>
            <a:r>
              <a:rPr lang="en-US" baseline="-25000" smtClean="0"/>
              <a:t>4</a:t>
            </a:r>
            <a:r>
              <a:rPr lang="en-US" smtClean="0"/>
              <a:t>) </a:t>
            </a:r>
          </a:p>
          <a:p>
            <a:pPr lvl="1"/>
            <a:r>
              <a:rPr lang="en-US" smtClean="0"/>
              <a:t>prepare uterus to be receptive to fertilized embryos</a:t>
            </a:r>
          </a:p>
        </p:txBody>
      </p:sp>
      <p:pic>
        <p:nvPicPr>
          <p:cNvPr id="4" name="Picture 3" descr="E2 line &amp; b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46482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9116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6172200"/>
            <a:ext cx="269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Estradiol-17</a:t>
            </a:r>
            <a:r>
              <a:rPr lang="el-GR" sz="2800">
                <a:latin typeface="Calibri" pitchFamily="-60" charset="0"/>
              </a:rPr>
              <a:t>β</a:t>
            </a:r>
            <a:r>
              <a:rPr lang="en-US" sz="2800">
                <a:latin typeface="Calibri" pitchFamily="-60" charset="0"/>
              </a:rPr>
              <a:t> (E</a:t>
            </a:r>
            <a:r>
              <a:rPr lang="en-US" sz="2800" baseline="-25000">
                <a:latin typeface="Calibri" pitchFamily="-60" charset="0"/>
              </a:rPr>
              <a:t>2</a:t>
            </a:r>
            <a:r>
              <a:rPr lang="en-US" sz="2800">
                <a:latin typeface="Calibri" pitchFamily="-60" charset="0"/>
              </a:rPr>
              <a:t>)</a:t>
            </a:r>
            <a:endParaRPr lang="en-US" sz="2800" baseline="-25000">
              <a:latin typeface="Calibri" pitchFamily="-6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617220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Progesterone (P</a:t>
            </a:r>
            <a:r>
              <a:rPr lang="en-US" sz="2800" baseline="-25000">
                <a:latin typeface="Calibri" pitchFamily="-60" charset="0"/>
              </a:rPr>
              <a:t>4</a:t>
            </a:r>
            <a:r>
              <a:rPr lang="en-US" sz="2800">
                <a:latin typeface="Calibri" pitchFamily="-60" charset="0"/>
              </a:rPr>
              <a:t>)</a:t>
            </a:r>
            <a:endParaRPr lang="en-US" sz="2800" baseline="-25000">
              <a:latin typeface="Calibri" pitchFamily="-6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Fetus develops in uterus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6096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Interior lining of uterus is </a:t>
            </a:r>
            <a:r>
              <a:rPr lang="en-US" i="1" dirty="0" smtClean="0">
                <a:ea typeface="+mn-ea"/>
                <a:cs typeface="+mn-cs"/>
              </a:rPr>
              <a:t>endometrium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err="1" smtClean="0">
                <a:ea typeface="+mn-ea"/>
                <a:cs typeface="+mn-cs"/>
              </a:rPr>
              <a:t>Caruncles</a:t>
            </a:r>
            <a:r>
              <a:rPr lang="en-US" dirty="0" smtClean="0">
                <a:ea typeface="+mn-ea"/>
                <a:cs typeface="+mn-cs"/>
              </a:rPr>
              <a:t> are endometrial “hooks”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18435" name="Picture 3" descr="Endometrial caruncl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784383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10200" y="19050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28956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1981200"/>
            <a:ext cx="762000" cy="762000"/>
          </a:xfrm>
          <a:prstGeom prst="ellipse">
            <a:avLst/>
          </a:prstGeom>
          <a:noFill/>
          <a:ln w="41275">
            <a:solidFill>
              <a:srgbClr val="130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2819400"/>
            <a:ext cx="1676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 pitchFamily="-60" charset="0"/>
              </a:rPr>
              <a:t>Caruncles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24200" y="2362200"/>
            <a:ext cx="2819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mtClean="0"/>
              <a:t>Regulation of fetal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334000"/>
          </a:xfrm>
        </p:spPr>
        <p:txBody>
          <a:bodyPr/>
          <a:lstStyle/>
          <a:p>
            <a:r>
              <a:rPr lang="en-US" smtClean="0"/>
              <a:t>Exocytosis (cell secretion) delivers cellular products across endometrium, into uterine environment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5105400"/>
            <a:ext cx="7499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Vesicle integrates self into PM, expels products outside cell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106194" y="3656806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0" y="3429000"/>
            <a:ext cx="15001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Exiting cell</a:t>
            </a:r>
          </a:p>
        </p:txBody>
      </p:sp>
      <p:pic>
        <p:nvPicPr>
          <p:cNvPr id="18" name="Picture 17" descr="PM mod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1876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vesicle mod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971800"/>
            <a:ext cx="1219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xo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429000" y="2819400"/>
            <a:ext cx="2133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o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29000" y="2819400"/>
            <a:ext cx="2085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xo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429000" y="2819400"/>
            <a:ext cx="20764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xo5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429000" y="2819400"/>
            <a:ext cx="2009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xo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429000" y="2819400"/>
            <a:ext cx="1943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Context: Actin cortex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886200" cy="5867400"/>
          </a:xfrm>
        </p:spPr>
        <p:txBody>
          <a:bodyPr/>
          <a:lstStyle/>
          <a:p>
            <a:r>
              <a:rPr lang="en-US" dirty="0" smtClean="0"/>
              <a:t>Actin cortex prevents vesicles from reaching PM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1303DF"/>
                </a:solidFill>
              </a:rPr>
              <a:t>BLUE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Nuclei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RED</a:t>
            </a:r>
            <a:r>
              <a:rPr lang="en-US" dirty="0" smtClean="0"/>
              <a:t> </a:t>
            </a:r>
            <a:r>
              <a:rPr lang="en-US" dirty="0" smtClean="0"/>
              <a:t>= Actin </a:t>
            </a:r>
          </a:p>
          <a:p>
            <a:pPr>
              <a:buFont typeface="Arial" pitchFamily="-60" charset="0"/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FF00"/>
                </a:solidFill>
              </a:rPr>
              <a:t>GREEN</a:t>
            </a:r>
            <a:r>
              <a:rPr lang="en-US" dirty="0" smtClean="0"/>
              <a:t> = </a:t>
            </a:r>
            <a:r>
              <a:rPr lang="en-US" dirty="0" smtClean="0"/>
              <a:t>Microtubules</a:t>
            </a:r>
            <a:endParaRPr lang="en-US" dirty="0" smtClean="0"/>
          </a:p>
          <a:p>
            <a:pPr>
              <a:buFont typeface="Arial" pitchFamily="-60" charset="0"/>
              <a:buNone/>
            </a:pPr>
            <a:endParaRPr lang="en-US" dirty="0" smtClean="0"/>
          </a:p>
        </p:txBody>
      </p:sp>
      <p:pic>
        <p:nvPicPr>
          <p:cNvPr id="20483" name="Picture 4" descr="cytoskeleton color 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137150" y="6550025"/>
            <a:ext cx="4006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0" charset="0"/>
              </a:rPr>
              <a:t>http://www.bscb.org/softcell/images/mp_tripple.gif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mtClean="0"/>
              <a:t>Context: Actin cortex barrier </a:t>
            </a:r>
          </a:p>
        </p:txBody>
      </p:sp>
      <p:sp>
        <p:nvSpPr>
          <p:cNvPr id="4" name="Block Arc 3"/>
          <p:cNvSpPr/>
          <p:nvPr/>
        </p:nvSpPr>
        <p:spPr>
          <a:xfrm rot="10800000">
            <a:off x="-609600" y="2514600"/>
            <a:ext cx="10363200" cy="1981200"/>
          </a:xfrm>
          <a:prstGeom prst="blockArc">
            <a:avLst>
              <a:gd name="adj1" fmla="val 10830349"/>
              <a:gd name="adj2" fmla="val 505"/>
              <a:gd name="adj3" fmla="val 2647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4191000"/>
            <a:ext cx="685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1978025" y="2365375"/>
            <a:ext cx="527050" cy="5207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32"/>
          <p:cNvSpPr txBox="1">
            <a:spLocks noChangeArrowheads="1"/>
          </p:cNvSpPr>
          <p:nvPr/>
        </p:nvSpPr>
        <p:spPr bwMode="auto">
          <a:xfrm>
            <a:off x="228600" y="1905000"/>
            <a:ext cx="29083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60" charset="0"/>
              </a:rPr>
              <a:t>Actin cortex filaments</a:t>
            </a:r>
          </a:p>
        </p:txBody>
      </p:sp>
      <p:sp>
        <p:nvSpPr>
          <p:cNvPr id="21510" name="TextBox 35"/>
          <p:cNvSpPr txBox="1">
            <a:spLocks noChangeArrowheads="1"/>
          </p:cNvSpPr>
          <p:nvPr/>
        </p:nvSpPr>
        <p:spPr bwMode="auto">
          <a:xfrm>
            <a:off x="6611938" y="4876800"/>
            <a:ext cx="25146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60" charset="0"/>
              </a:rPr>
              <a:t>Plasma membrane</a:t>
            </a:r>
          </a:p>
        </p:txBody>
      </p:sp>
      <p:sp>
        <p:nvSpPr>
          <p:cNvPr id="21" name="Freeform 20"/>
          <p:cNvSpPr/>
          <p:nvPr/>
        </p:nvSpPr>
        <p:spPr>
          <a:xfrm>
            <a:off x="-756592" y="2420888"/>
            <a:ext cx="10285413" cy="1065213"/>
          </a:xfrm>
          <a:custGeom>
            <a:avLst/>
            <a:gdLst>
              <a:gd name="connsiteX0" fmla="*/ 1680817 w 10285895"/>
              <a:gd name="connsiteY0" fmla="*/ 556591 h 1064591"/>
              <a:gd name="connsiteX1" fmla="*/ 2343426 w 10285895"/>
              <a:gd name="connsiteY1" fmla="*/ 238538 h 1064591"/>
              <a:gd name="connsiteX2" fmla="*/ 4092713 w 10285895"/>
              <a:gd name="connsiteY2" fmla="*/ 1033669 h 1064591"/>
              <a:gd name="connsiteX3" fmla="*/ 5391426 w 10285895"/>
              <a:gd name="connsiteY3" fmla="*/ 424069 h 1064591"/>
              <a:gd name="connsiteX4" fmla="*/ 7259982 w 10285895"/>
              <a:gd name="connsiteY4" fmla="*/ 808382 h 1064591"/>
              <a:gd name="connsiteX5" fmla="*/ 8200887 w 10285895"/>
              <a:gd name="connsiteY5" fmla="*/ 304799 h 1064591"/>
              <a:gd name="connsiteX6" fmla="*/ 9565861 w 10285895"/>
              <a:gd name="connsiteY6" fmla="*/ 927651 h 1064591"/>
              <a:gd name="connsiteX7" fmla="*/ 10135704 w 10285895"/>
              <a:gd name="connsiteY7" fmla="*/ 424069 h 1064591"/>
              <a:gd name="connsiteX8" fmla="*/ 8664713 w 10285895"/>
              <a:gd name="connsiteY8" fmla="*/ 768625 h 1064591"/>
              <a:gd name="connsiteX9" fmla="*/ 6716643 w 10285895"/>
              <a:gd name="connsiteY9" fmla="*/ 251791 h 1064591"/>
              <a:gd name="connsiteX10" fmla="*/ 5603461 w 10285895"/>
              <a:gd name="connsiteY10" fmla="*/ 848138 h 1064591"/>
              <a:gd name="connsiteX11" fmla="*/ 3416852 w 10285895"/>
              <a:gd name="connsiteY11" fmla="*/ 450573 h 1064591"/>
              <a:gd name="connsiteX12" fmla="*/ 2396434 w 10285895"/>
              <a:gd name="connsiteY12" fmla="*/ 914399 h 1064591"/>
              <a:gd name="connsiteX13" fmla="*/ 1601304 w 10285895"/>
              <a:gd name="connsiteY13" fmla="*/ 39756 h 1064591"/>
              <a:gd name="connsiteX14" fmla="*/ 236330 w 10285895"/>
              <a:gd name="connsiteY14" fmla="*/ 675860 h 1064591"/>
              <a:gd name="connsiteX15" fmla="*/ 183321 w 10285895"/>
              <a:gd name="connsiteY15" fmla="*/ 79512 h 1064591"/>
              <a:gd name="connsiteX16" fmla="*/ 1309756 w 10285895"/>
              <a:gd name="connsiteY16" fmla="*/ 781878 h 1064591"/>
              <a:gd name="connsiteX17" fmla="*/ 1680817 w 10285895"/>
              <a:gd name="connsiteY17" fmla="*/ 556591 h 10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5895" h="1064591">
                <a:moveTo>
                  <a:pt x="1680817" y="556591"/>
                </a:moveTo>
                <a:cubicBezTo>
                  <a:pt x="1853095" y="466034"/>
                  <a:pt x="1941443" y="159025"/>
                  <a:pt x="2343426" y="238538"/>
                </a:cubicBezTo>
                <a:cubicBezTo>
                  <a:pt x="2745409" y="318051"/>
                  <a:pt x="3584713" y="1002747"/>
                  <a:pt x="4092713" y="1033669"/>
                </a:cubicBezTo>
                <a:cubicBezTo>
                  <a:pt x="4600713" y="1064591"/>
                  <a:pt x="4863548" y="461617"/>
                  <a:pt x="5391426" y="424069"/>
                </a:cubicBezTo>
                <a:cubicBezTo>
                  <a:pt x="5919304" y="386521"/>
                  <a:pt x="6791739" y="828260"/>
                  <a:pt x="7259982" y="808382"/>
                </a:cubicBezTo>
                <a:cubicBezTo>
                  <a:pt x="7728225" y="788504"/>
                  <a:pt x="7816574" y="284921"/>
                  <a:pt x="8200887" y="304799"/>
                </a:cubicBezTo>
                <a:cubicBezTo>
                  <a:pt x="8585200" y="324677"/>
                  <a:pt x="9243392" y="907773"/>
                  <a:pt x="9565861" y="927651"/>
                </a:cubicBezTo>
                <a:cubicBezTo>
                  <a:pt x="9888330" y="947529"/>
                  <a:pt x="10285895" y="450573"/>
                  <a:pt x="10135704" y="424069"/>
                </a:cubicBezTo>
                <a:cubicBezTo>
                  <a:pt x="9985513" y="397565"/>
                  <a:pt x="9234557" y="797338"/>
                  <a:pt x="8664713" y="768625"/>
                </a:cubicBezTo>
                <a:cubicBezTo>
                  <a:pt x="8094870" y="739912"/>
                  <a:pt x="7226852" y="238539"/>
                  <a:pt x="6716643" y="251791"/>
                </a:cubicBezTo>
                <a:cubicBezTo>
                  <a:pt x="6206434" y="265043"/>
                  <a:pt x="6153426" y="815008"/>
                  <a:pt x="5603461" y="848138"/>
                </a:cubicBezTo>
                <a:cubicBezTo>
                  <a:pt x="5053496" y="881268"/>
                  <a:pt x="3951356" y="439530"/>
                  <a:pt x="3416852" y="450573"/>
                </a:cubicBezTo>
                <a:cubicBezTo>
                  <a:pt x="2882348" y="461616"/>
                  <a:pt x="2699025" y="982868"/>
                  <a:pt x="2396434" y="914399"/>
                </a:cubicBezTo>
                <a:cubicBezTo>
                  <a:pt x="2093843" y="845930"/>
                  <a:pt x="1961321" y="79512"/>
                  <a:pt x="1601304" y="39756"/>
                </a:cubicBezTo>
                <a:cubicBezTo>
                  <a:pt x="1241287" y="0"/>
                  <a:pt x="472660" y="669234"/>
                  <a:pt x="236330" y="675860"/>
                </a:cubicBezTo>
                <a:cubicBezTo>
                  <a:pt x="0" y="682486"/>
                  <a:pt x="4417" y="61842"/>
                  <a:pt x="183321" y="79512"/>
                </a:cubicBezTo>
                <a:cubicBezTo>
                  <a:pt x="362225" y="97182"/>
                  <a:pt x="1060173" y="704574"/>
                  <a:pt x="1309756" y="781878"/>
                </a:cubicBezTo>
                <a:cubicBezTo>
                  <a:pt x="1559339" y="859182"/>
                  <a:pt x="1508539" y="647148"/>
                  <a:pt x="1680817" y="556591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29000" y="685800"/>
            <a:ext cx="2133600" cy="20574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12192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62400" y="16764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648200" y="13716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48200" y="18288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91000" y="2057400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447800" y="5791200"/>
            <a:ext cx="648335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60" charset="0"/>
              </a:rPr>
              <a:t>Vesicle is unable to cross actin cortex to access PM</a:t>
            </a:r>
          </a:p>
        </p:txBody>
      </p:sp>
      <p:sp>
        <p:nvSpPr>
          <p:cNvPr id="18" name="Freeform 17"/>
          <p:cNvSpPr/>
          <p:nvPr/>
        </p:nvSpPr>
        <p:spPr>
          <a:xfrm>
            <a:off x="-756592" y="2420888"/>
            <a:ext cx="10285413" cy="1065213"/>
          </a:xfrm>
          <a:custGeom>
            <a:avLst/>
            <a:gdLst>
              <a:gd name="connsiteX0" fmla="*/ 1680817 w 10285895"/>
              <a:gd name="connsiteY0" fmla="*/ 556591 h 1064591"/>
              <a:gd name="connsiteX1" fmla="*/ 2343426 w 10285895"/>
              <a:gd name="connsiteY1" fmla="*/ 238538 h 1064591"/>
              <a:gd name="connsiteX2" fmla="*/ 4092713 w 10285895"/>
              <a:gd name="connsiteY2" fmla="*/ 1033669 h 1064591"/>
              <a:gd name="connsiteX3" fmla="*/ 5391426 w 10285895"/>
              <a:gd name="connsiteY3" fmla="*/ 424069 h 1064591"/>
              <a:gd name="connsiteX4" fmla="*/ 7259982 w 10285895"/>
              <a:gd name="connsiteY4" fmla="*/ 808382 h 1064591"/>
              <a:gd name="connsiteX5" fmla="*/ 8200887 w 10285895"/>
              <a:gd name="connsiteY5" fmla="*/ 304799 h 1064591"/>
              <a:gd name="connsiteX6" fmla="*/ 9565861 w 10285895"/>
              <a:gd name="connsiteY6" fmla="*/ 927651 h 1064591"/>
              <a:gd name="connsiteX7" fmla="*/ 10135704 w 10285895"/>
              <a:gd name="connsiteY7" fmla="*/ 424069 h 1064591"/>
              <a:gd name="connsiteX8" fmla="*/ 8664713 w 10285895"/>
              <a:gd name="connsiteY8" fmla="*/ 768625 h 1064591"/>
              <a:gd name="connsiteX9" fmla="*/ 6716643 w 10285895"/>
              <a:gd name="connsiteY9" fmla="*/ 251791 h 1064591"/>
              <a:gd name="connsiteX10" fmla="*/ 5603461 w 10285895"/>
              <a:gd name="connsiteY10" fmla="*/ 848138 h 1064591"/>
              <a:gd name="connsiteX11" fmla="*/ 3416852 w 10285895"/>
              <a:gd name="connsiteY11" fmla="*/ 450573 h 1064591"/>
              <a:gd name="connsiteX12" fmla="*/ 2396434 w 10285895"/>
              <a:gd name="connsiteY12" fmla="*/ 914399 h 1064591"/>
              <a:gd name="connsiteX13" fmla="*/ 1601304 w 10285895"/>
              <a:gd name="connsiteY13" fmla="*/ 39756 h 1064591"/>
              <a:gd name="connsiteX14" fmla="*/ 236330 w 10285895"/>
              <a:gd name="connsiteY14" fmla="*/ 675860 h 1064591"/>
              <a:gd name="connsiteX15" fmla="*/ 183321 w 10285895"/>
              <a:gd name="connsiteY15" fmla="*/ 79512 h 1064591"/>
              <a:gd name="connsiteX16" fmla="*/ 1309756 w 10285895"/>
              <a:gd name="connsiteY16" fmla="*/ 781878 h 1064591"/>
              <a:gd name="connsiteX17" fmla="*/ 1680817 w 10285895"/>
              <a:gd name="connsiteY17" fmla="*/ 556591 h 10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5895" h="1064591">
                <a:moveTo>
                  <a:pt x="1680817" y="556591"/>
                </a:moveTo>
                <a:cubicBezTo>
                  <a:pt x="1853095" y="466034"/>
                  <a:pt x="1941443" y="159025"/>
                  <a:pt x="2343426" y="238538"/>
                </a:cubicBezTo>
                <a:cubicBezTo>
                  <a:pt x="2745409" y="318051"/>
                  <a:pt x="3584713" y="1002747"/>
                  <a:pt x="4092713" y="1033669"/>
                </a:cubicBezTo>
                <a:cubicBezTo>
                  <a:pt x="4600713" y="1064591"/>
                  <a:pt x="4863548" y="461617"/>
                  <a:pt x="5391426" y="424069"/>
                </a:cubicBezTo>
                <a:cubicBezTo>
                  <a:pt x="5919304" y="386521"/>
                  <a:pt x="6791739" y="828260"/>
                  <a:pt x="7259982" y="808382"/>
                </a:cubicBezTo>
                <a:cubicBezTo>
                  <a:pt x="7728225" y="788504"/>
                  <a:pt x="7816574" y="284921"/>
                  <a:pt x="8200887" y="304799"/>
                </a:cubicBezTo>
                <a:cubicBezTo>
                  <a:pt x="8585200" y="324677"/>
                  <a:pt x="9243392" y="907773"/>
                  <a:pt x="9565861" y="927651"/>
                </a:cubicBezTo>
                <a:cubicBezTo>
                  <a:pt x="9888330" y="947529"/>
                  <a:pt x="10285895" y="450573"/>
                  <a:pt x="10135704" y="424069"/>
                </a:cubicBezTo>
                <a:cubicBezTo>
                  <a:pt x="9985513" y="397565"/>
                  <a:pt x="9234557" y="797338"/>
                  <a:pt x="8664713" y="768625"/>
                </a:cubicBezTo>
                <a:cubicBezTo>
                  <a:pt x="8094870" y="739912"/>
                  <a:pt x="7226852" y="238539"/>
                  <a:pt x="6716643" y="251791"/>
                </a:cubicBezTo>
                <a:cubicBezTo>
                  <a:pt x="6206434" y="265043"/>
                  <a:pt x="6153426" y="815008"/>
                  <a:pt x="5603461" y="848138"/>
                </a:cubicBezTo>
                <a:cubicBezTo>
                  <a:pt x="5053496" y="881268"/>
                  <a:pt x="3951356" y="439530"/>
                  <a:pt x="3416852" y="450573"/>
                </a:cubicBezTo>
                <a:cubicBezTo>
                  <a:pt x="2882348" y="461616"/>
                  <a:pt x="2699025" y="982868"/>
                  <a:pt x="2396434" y="914399"/>
                </a:cubicBezTo>
                <a:cubicBezTo>
                  <a:pt x="2093843" y="845930"/>
                  <a:pt x="1961321" y="79512"/>
                  <a:pt x="1601304" y="39756"/>
                </a:cubicBezTo>
                <a:cubicBezTo>
                  <a:pt x="1241287" y="0"/>
                  <a:pt x="472660" y="669234"/>
                  <a:pt x="236330" y="675860"/>
                </a:cubicBezTo>
                <a:cubicBezTo>
                  <a:pt x="0" y="682486"/>
                  <a:pt x="4417" y="61842"/>
                  <a:pt x="183321" y="79512"/>
                </a:cubicBezTo>
                <a:cubicBezTo>
                  <a:pt x="362225" y="97182"/>
                  <a:pt x="1060173" y="704574"/>
                  <a:pt x="1309756" y="781878"/>
                </a:cubicBezTo>
                <a:cubicBezTo>
                  <a:pt x="1559339" y="859182"/>
                  <a:pt x="1508539" y="647148"/>
                  <a:pt x="1680817" y="556591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5656" y="5805264"/>
            <a:ext cx="640130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60" charset="0"/>
              </a:rPr>
              <a:t>Actin cortex must unravel to allow vesicle passage</a:t>
            </a:r>
            <a:endParaRPr lang="en-US" sz="2400" dirty="0">
              <a:latin typeface="Calibri" pitchFamily="-60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19872" y="1844824"/>
            <a:ext cx="2133600" cy="20574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05672" y="2378224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53272" y="2835424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39072" y="2530624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39072" y="2987824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81872" y="3216424"/>
            <a:ext cx="228600" cy="2286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3821E-6 L -0.87725 -0.004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3821E-6 L 0.94966 0.006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" y="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18" grpId="1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mechanism for disassembly has been observed in the ovine corpus </a:t>
            </a:r>
            <a:r>
              <a:rPr lang="en-US" dirty="0" err="1" smtClean="0"/>
              <a:t>luteum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60" charset="-128"/>
                <a:cs typeface="ＭＳ Ｐゴシック" pitchFamily="-60" charset="-128"/>
              </a:rPr>
              <a:t>Context: Actin cortex disassembly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779</Words>
  <Application>Microsoft Office PowerPoint</Application>
  <PresentationFormat>On-screen Show (4:3)</PresentationFormat>
  <Paragraphs>206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USDA National Agricultural Statistics Service</vt:lpstr>
      <vt:lpstr>Reproductive biology fundamentals</vt:lpstr>
      <vt:lpstr>Estrous cycle steroid hormones</vt:lpstr>
      <vt:lpstr>Fetus develops in uterus</vt:lpstr>
      <vt:lpstr>Regulation of fetal development</vt:lpstr>
      <vt:lpstr>Context: Actin cortex barrier</vt:lpstr>
      <vt:lpstr>Context: Actin cortex barrier </vt:lpstr>
      <vt:lpstr>Slide 9</vt:lpstr>
      <vt:lpstr>Context: Actin cortex disassembly </vt:lpstr>
      <vt:lpstr>Slide 11</vt:lpstr>
      <vt:lpstr>Context: MARCKS phosphorylation</vt:lpstr>
      <vt:lpstr>Context: OT &amp; PGF2α </vt:lpstr>
      <vt:lpstr>Context: MARCKS phosphorylation</vt:lpstr>
      <vt:lpstr>Research focus: </vt:lpstr>
      <vt:lpstr>Methodology: Ovariectomization</vt:lpstr>
      <vt:lpstr>Methodology: Hormone treatment</vt:lpstr>
      <vt:lpstr>Methodology: Injection Protocol</vt:lpstr>
      <vt:lpstr>Methodology: OT receptor by group</vt:lpstr>
      <vt:lpstr>Methodology: Tissue recovery</vt:lpstr>
      <vt:lpstr>Methodology: Tissue recovery</vt:lpstr>
      <vt:lpstr>Methodology: Collect tissue samples</vt:lpstr>
      <vt:lpstr>Methodology: 32P incubation &amp; OT</vt:lpstr>
      <vt:lpstr>Methodology: SDS-PAGE</vt:lpstr>
      <vt:lpstr>Methodology: Autoradiography</vt:lpstr>
      <vt:lpstr>Methodology: Laboratory analysis</vt:lpstr>
      <vt:lpstr>Methodology: Interpretation of results</vt:lpstr>
      <vt:lpstr>Results:</vt:lpstr>
      <vt:lpstr>Online references</vt:lpstr>
      <vt:lpstr>Acknowledgments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Ireton</dc:creator>
  <cp:lastModifiedBy>Kyle Ireton</cp:lastModifiedBy>
  <cp:revision>720</cp:revision>
  <dcterms:created xsi:type="dcterms:W3CDTF">2011-06-16T20:24:33Z</dcterms:created>
  <dcterms:modified xsi:type="dcterms:W3CDTF">2011-09-13T18:37:26Z</dcterms:modified>
</cp:coreProperties>
</file>