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6"/>
  </p:notesMasterIdLst>
  <p:sldIdLst>
    <p:sldId id="256" r:id="rId2"/>
    <p:sldId id="272" r:id="rId3"/>
    <p:sldId id="260" r:id="rId4"/>
    <p:sldId id="265" r:id="rId5"/>
    <p:sldId id="259" r:id="rId6"/>
    <p:sldId id="261" r:id="rId7"/>
    <p:sldId id="263" r:id="rId8"/>
    <p:sldId id="274" r:id="rId9"/>
    <p:sldId id="276" r:id="rId10"/>
    <p:sldId id="266" r:id="rId11"/>
    <p:sldId id="271" r:id="rId12"/>
    <p:sldId id="277" r:id="rId13"/>
    <p:sldId id="269" r:id="rId14"/>
    <p:sldId id="27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765" autoAdjust="0"/>
    <p:restoredTop sz="97521" autoAdjust="0"/>
  </p:normalViewPr>
  <p:slideViewPr>
    <p:cSldViewPr snapToGrid="0" snapToObjects="1">
      <p:cViewPr>
        <p:scale>
          <a:sx n="66" d="100"/>
          <a:sy n="66" d="100"/>
        </p:scale>
        <p:origin x="-144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6A0B4F-FEBE-7047-973F-47CB6B4A4FB5}" type="datetimeFigureOut">
              <a:rPr lang="en-US" smtClean="0"/>
              <a:t>9/6/2012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2A2B9E-4610-AA48-84AB-5B9C46F0E26F}" type="slidenum">
              <a:rPr lang="en-US" smtClean="0"/>
              <a:t>‹#›</a:t>
            </a:fld>
            <a:endParaRPr lang="en-US"/>
          </a:p>
        </p:txBody>
      </p:sp>
    </p:spTree>
    <p:extLst>
      <p:ext uri="{BB962C8B-B14F-4D97-AF65-F5344CB8AC3E}">
        <p14:creationId xmlns:p14="http://schemas.microsoft.com/office/powerpoint/2010/main" val="24296916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652A2B9E-4610-AA48-84AB-5B9C46F0E26F}" type="slidenum">
              <a:rPr lang="en-US" smtClean="0"/>
              <a:t>1</a:t>
            </a:fld>
            <a:endParaRPr lang="en-US"/>
          </a:p>
        </p:txBody>
      </p:sp>
    </p:spTree>
    <p:extLst>
      <p:ext uri="{BB962C8B-B14F-4D97-AF65-F5344CB8AC3E}">
        <p14:creationId xmlns:p14="http://schemas.microsoft.com/office/powerpoint/2010/main" val="3037980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After</a:t>
            </a:r>
            <a:r>
              <a:rPr lang="en-US" baseline="0" dirty="0" smtClean="0"/>
              <a:t> our data is collected and the dilution factors are counted in, we will use the stern-</a:t>
            </a:r>
            <a:r>
              <a:rPr lang="en-US" baseline="0" dirty="0" err="1" smtClean="0"/>
              <a:t>volmer</a:t>
            </a:r>
            <a:r>
              <a:rPr lang="en-US" baseline="0" dirty="0" smtClean="0"/>
              <a:t> relationship to analyze the rest of our date. This is the general equation for the stern-</a:t>
            </a:r>
            <a:r>
              <a:rPr lang="en-US" baseline="0" dirty="0" err="1" smtClean="0"/>
              <a:t>volmer</a:t>
            </a:r>
            <a:r>
              <a:rPr lang="en-US" baseline="0" dirty="0" smtClean="0"/>
              <a:t> relationship. Acrylamide is a quenching molecule. </a:t>
            </a:r>
            <a:endParaRPr lang="en-US" dirty="0"/>
          </a:p>
        </p:txBody>
      </p:sp>
      <p:sp>
        <p:nvSpPr>
          <p:cNvPr id="4" name="灯片编号占位符 3"/>
          <p:cNvSpPr>
            <a:spLocks noGrp="1"/>
          </p:cNvSpPr>
          <p:nvPr>
            <p:ph type="sldNum" sz="quarter" idx="10"/>
          </p:nvPr>
        </p:nvSpPr>
        <p:spPr/>
        <p:txBody>
          <a:bodyPr/>
          <a:lstStyle/>
          <a:p>
            <a:fld id="{652A2B9E-4610-AA48-84AB-5B9C46F0E26F}" type="slidenum">
              <a:rPr lang="en-US" smtClean="0"/>
              <a:t>10</a:t>
            </a:fld>
            <a:endParaRPr lang="en-US"/>
          </a:p>
        </p:txBody>
      </p:sp>
    </p:spTree>
    <p:extLst>
      <p:ext uri="{BB962C8B-B14F-4D97-AF65-F5344CB8AC3E}">
        <p14:creationId xmlns:p14="http://schemas.microsoft.com/office/powerpoint/2010/main" val="3212779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Once</a:t>
            </a:r>
            <a:r>
              <a:rPr lang="en-US" baseline="0" dirty="0" smtClean="0"/>
              <a:t> we analyze our date, we will observed an obvious difference between agonist and antagonist ligands and similarities between the same ligands </a:t>
            </a:r>
            <a:endParaRPr lang="en-US" dirty="0"/>
          </a:p>
        </p:txBody>
      </p:sp>
      <p:sp>
        <p:nvSpPr>
          <p:cNvPr id="4" name="灯片编号占位符 3"/>
          <p:cNvSpPr>
            <a:spLocks noGrp="1"/>
          </p:cNvSpPr>
          <p:nvPr>
            <p:ph type="sldNum" sz="quarter" idx="10"/>
          </p:nvPr>
        </p:nvSpPr>
        <p:spPr/>
        <p:txBody>
          <a:bodyPr/>
          <a:lstStyle/>
          <a:p>
            <a:fld id="{652A2B9E-4610-AA48-84AB-5B9C46F0E26F}" type="slidenum">
              <a:rPr lang="en-US" smtClean="0"/>
              <a:t>11</a:t>
            </a:fld>
            <a:endParaRPr lang="en-US"/>
          </a:p>
        </p:txBody>
      </p:sp>
    </p:spTree>
    <p:extLst>
      <p:ext uri="{BB962C8B-B14F-4D97-AF65-F5344CB8AC3E}">
        <p14:creationId xmlns:p14="http://schemas.microsoft.com/office/powerpoint/2010/main" val="3237124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Four titration were done: FXR without any binding ligands,</a:t>
            </a:r>
            <a:r>
              <a:rPr lang="en-US" baseline="0" dirty="0" smtClean="0"/>
              <a:t> GG, GW4064, and XN. This graph shows that the </a:t>
            </a:r>
            <a:r>
              <a:rPr lang="en-US" baseline="0" dirty="0" err="1" smtClean="0"/>
              <a:t>trp</a:t>
            </a:r>
            <a:r>
              <a:rPr lang="en-US" baseline="0" dirty="0" smtClean="0"/>
              <a:t> are not in the core of the protein because none of the slopes are 1. If we look at the slope for GW4064, we can see that it is relatively small and the individual points range from 1 to 2.25. This proposes that GW4064 is somehow protecting the </a:t>
            </a:r>
            <a:r>
              <a:rPr lang="en-US" baseline="0" dirty="0" err="1" smtClean="0"/>
              <a:t>trp</a:t>
            </a:r>
            <a:r>
              <a:rPr lang="en-US" baseline="0" dirty="0" smtClean="0"/>
              <a:t> because even as the acrylamide concentration increased, the resulting fluorescence levels are not that different than the initial fluorescence of no acrylamide. The slope for GG suggest that it did not bind to the </a:t>
            </a:r>
            <a:r>
              <a:rPr lang="en-US" baseline="0" dirty="0" err="1" smtClean="0"/>
              <a:t>trp</a:t>
            </a:r>
            <a:r>
              <a:rPr lang="en-US" baseline="0" dirty="0" smtClean="0"/>
              <a:t> because its slope is very similar to the slope of FXR without ligand. Therefore, </a:t>
            </a:r>
            <a:r>
              <a:rPr lang="en-US" baseline="0" dirty="0" err="1" smtClean="0"/>
              <a:t>trp</a:t>
            </a:r>
            <a:r>
              <a:rPr lang="en-US" baseline="0" dirty="0" smtClean="0"/>
              <a:t> is not protected and the acrylamide is dramatically decreasing the energies from the electron, thus resulting to a lower fluorescence and a larger slope. </a:t>
            </a:r>
          </a:p>
          <a:p>
            <a:endParaRPr lang="en-US" dirty="0" smtClean="0"/>
          </a:p>
          <a:p>
            <a:endParaRPr lang="en-US" dirty="0" smtClean="0"/>
          </a:p>
          <a:p>
            <a:r>
              <a:rPr lang="en-US" dirty="0" smtClean="0"/>
              <a:t>This graph</a:t>
            </a:r>
            <a:r>
              <a:rPr lang="en-US" baseline="0" dirty="0" smtClean="0"/>
              <a:t> shows the averages for five titrations </a:t>
            </a:r>
            <a:endParaRPr lang="en-US" dirty="0"/>
          </a:p>
        </p:txBody>
      </p:sp>
      <p:sp>
        <p:nvSpPr>
          <p:cNvPr id="4" name="灯片编号占位符 3"/>
          <p:cNvSpPr>
            <a:spLocks noGrp="1"/>
          </p:cNvSpPr>
          <p:nvPr>
            <p:ph type="sldNum" sz="quarter" idx="10"/>
          </p:nvPr>
        </p:nvSpPr>
        <p:spPr/>
        <p:txBody>
          <a:bodyPr/>
          <a:lstStyle/>
          <a:p>
            <a:fld id="{652A2B9E-4610-AA48-84AB-5B9C46F0E26F}" type="slidenum">
              <a:rPr lang="en-US" smtClean="0"/>
              <a:t>12</a:t>
            </a:fld>
            <a:endParaRPr lang="en-US"/>
          </a:p>
        </p:txBody>
      </p:sp>
    </p:spTree>
    <p:extLst>
      <p:ext uri="{BB962C8B-B14F-4D97-AF65-F5344CB8AC3E}">
        <p14:creationId xmlns:p14="http://schemas.microsoft.com/office/powerpoint/2010/main" val="283464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FXR is currently being studied</a:t>
            </a:r>
            <a:r>
              <a:rPr lang="en-US" baseline="0" dirty="0" smtClean="0"/>
              <a:t> by many researchers for its pharmaceutical effect on metabolic syndrome. Therefore I would like to study the molecular binding properties of ligands and </a:t>
            </a:r>
            <a:r>
              <a:rPr lang="en-US" baseline="0" dirty="0" err="1" smtClean="0"/>
              <a:t>fxr</a:t>
            </a:r>
            <a:r>
              <a:rPr lang="en-US" baseline="0" dirty="0" smtClean="0"/>
              <a:t> so that I could possibly establish a larger variety of drugs that are capable of activating or deactivating </a:t>
            </a:r>
            <a:r>
              <a:rPr lang="en-US" baseline="0" dirty="0" err="1" smtClean="0"/>
              <a:t>fxr</a:t>
            </a:r>
            <a:r>
              <a:rPr lang="en-US" baseline="0" dirty="0" smtClean="0"/>
              <a:t> activity. </a:t>
            </a:r>
            <a:endParaRPr lang="en-US" dirty="0"/>
          </a:p>
        </p:txBody>
      </p:sp>
      <p:sp>
        <p:nvSpPr>
          <p:cNvPr id="4" name="灯片编号占位符 3"/>
          <p:cNvSpPr>
            <a:spLocks noGrp="1"/>
          </p:cNvSpPr>
          <p:nvPr>
            <p:ph type="sldNum" sz="quarter" idx="10"/>
          </p:nvPr>
        </p:nvSpPr>
        <p:spPr/>
        <p:txBody>
          <a:bodyPr/>
          <a:lstStyle/>
          <a:p>
            <a:fld id="{652A2B9E-4610-AA48-84AB-5B9C46F0E26F}" type="slidenum">
              <a:rPr lang="en-US" smtClean="0"/>
              <a:t>2</a:t>
            </a:fld>
            <a:endParaRPr lang="en-US"/>
          </a:p>
        </p:txBody>
      </p:sp>
    </p:spTree>
    <p:extLst>
      <p:ext uri="{BB962C8B-B14F-4D97-AF65-F5344CB8AC3E}">
        <p14:creationId xmlns:p14="http://schemas.microsoft.com/office/powerpoint/2010/main" val="1693919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FXR is found mainly in the liver, intestine, kidney, and heart. It is a nuclear hormone receptor that is capable of regulating various types of genes, therefore, taking part if numerous cellular functions. When FXR is activated, it can either induce or repress the production of a gene product; therefore, it has both beneficial or detrimental effects. </a:t>
            </a:r>
          </a:p>
        </p:txBody>
      </p:sp>
      <p:sp>
        <p:nvSpPr>
          <p:cNvPr id="4" name="Slide Number Placeholder 3"/>
          <p:cNvSpPr>
            <a:spLocks noGrp="1"/>
          </p:cNvSpPr>
          <p:nvPr>
            <p:ph type="sldNum" sz="quarter" idx="10"/>
          </p:nvPr>
        </p:nvSpPr>
        <p:spPr/>
        <p:txBody>
          <a:bodyPr/>
          <a:lstStyle/>
          <a:p>
            <a:fld id="{652A2B9E-4610-AA48-84AB-5B9C46F0E26F}" type="slidenum">
              <a:rPr lang="en-US" smtClean="0"/>
              <a:t>3</a:t>
            </a:fld>
            <a:endParaRPr lang="en-US"/>
          </a:p>
        </p:txBody>
      </p:sp>
    </p:spTree>
    <p:extLst>
      <p:ext uri="{BB962C8B-B14F-4D97-AF65-F5344CB8AC3E}">
        <p14:creationId xmlns:p14="http://schemas.microsoft.com/office/powerpoint/2010/main" val="3839688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This</a:t>
            </a:r>
            <a:r>
              <a:rPr lang="en-US" baseline="0" dirty="0" smtClean="0"/>
              <a:t> is an example of something negative that could occur from the activation of FXR. So cholesterol is a natural ligand for liver x receptors and the binding of those two will activate the transcription of CYP7A1 therefore starting the production of bile acids. When the concentration of bile acids is high enough it will eventually bind to </a:t>
            </a:r>
            <a:r>
              <a:rPr lang="en-US" baseline="0" dirty="0" err="1" smtClean="0"/>
              <a:t>fxr</a:t>
            </a:r>
            <a:r>
              <a:rPr lang="en-US" baseline="0" dirty="0" smtClean="0"/>
              <a:t> to start the transcription and production of small heterodimer partners. They can then go back and bind to liver x receptors to inhibit the transcription of CYP7A1. This is a feedback loop for bile acids to control its own concentration. The end result would be a low concentration of bile acids and high concentration of cholesterols. </a:t>
            </a:r>
            <a:endParaRPr lang="en-US" dirty="0" smtClean="0"/>
          </a:p>
        </p:txBody>
      </p:sp>
      <p:sp>
        <p:nvSpPr>
          <p:cNvPr id="4" name="灯片编号占位符 3"/>
          <p:cNvSpPr>
            <a:spLocks noGrp="1"/>
          </p:cNvSpPr>
          <p:nvPr>
            <p:ph type="sldNum" sz="quarter" idx="10"/>
          </p:nvPr>
        </p:nvSpPr>
        <p:spPr/>
        <p:txBody>
          <a:bodyPr/>
          <a:lstStyle/>
          <a:p>
            <a:fld id="{652A2B9E-4610-AA48-84AB-5B9C46F0E26F}" type="slidenum">
              <a:rPr lang="en-US" smtClean="0"/>
              <a:t>4</a:t>
            </a:fld>
            <a:endParaRPr lang="en-US"/>
          </a:p>
        </p:txBody>
      </p:sp>
    </p:spTree>
    <p:extLst>
      <p:ext uri="{BB962C8B-B14F-4D97-AF65-F5344CB8AC3E}">
        <p14:creationId xmlns:p14="http://schemas.microsoft.com/office/powerpoint/2010/main" val="3219664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aseline="0" dirty="0" smtClean="0"/>
              <a:t>So the purpose of our experiment is to develop a biophysical assay that can be use to determine if a ligand would have agonist or antagonist property when exposed to FXR. By doing so, we can regulate FXR to express only certain genes so that we can target specific complications but still maintain many of the body’s general homeostasis. </a:t>
            </a:r>
          </a:p>
        </p:txBody>
      </p:sp>
      <p:sp>
        <p:nvSpPr>
          <p:cNvPr id="4" name="灯片编号占位符 3"/>
          <p:cNvSpPr>
            <a:spLocks noGrp="1"/>
          </p:cNvSpPr>
          <p:nvPr>
            <p:ph type="sldNum" sz="quarter" idx="10"/>
          </p:nvPr>
        </p:nvSpPr>
        <p:spPr/>
        <p:txBody>
          <a:bodyPr/>
          <a:lstStyle/>
          <a:p>
            <a:fld id="{652A2B9E-4610-AA48-84AB-5B9C46F0E26F}" type="slidenum">
              <a:rPr lang="en-US" smtClean="0"/>
              <a:t>5</a:t>
            </a:fld>
            <a:endParaRPr lang="en-US"/>
          </a:p>
        </p:txBody>
      </p:sp>
    </p:spTree>
    <p:extLst>
      <p:ext uri="{BB962C8B-B14F-4D97-AF65-F5344CB8AC3E}">
        <p14:creationId xmlns:p14="http://schemas.microsoft.com/office/powerpoint/2010/main" val="4268031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So</a:t>
            </a:r>
            <a:r>
              <a:rPr lang="en-US" baseline="0" dirty="0" smtClean="0"/>
              <a:t> the hypothesis is that the assay will be developed by </a:t>
            </a:r>
            <a:r>
              <a:rPr lang="en-US" baseline="0" dirty="0" err="1" smtClean="0"/>
              <a:t>analzying</a:t>
            </a:r>
            <a:r>
              <a:rPr lang="en-US" baseline="0" dirty="0" smtClean="0"/>
              <a:t> the traits of the small group of known agonist and antagonist ligands; therefore, we can use the assay against unknown ligands of FXR and see that it would either have the characterizing properties of agonist or antagonist ligands. </a:t>
            </a:r>
            <a:endParaRPr lang="en-US" dirty="0"/>
          </a:p>
        </p:txBody>
      </p:sp>
      <p:sp>
        <p:nvSpPr>
          <p:cNvPr id="4" name="灯片编号占位符 3"/>
          <p:cNvSpPr>
            <a:spLocks noGrp="1"/>
          </p:cNvSpPr>
          <p:nvPr>
            <p:ph type="sldNum" sz="quarter" idx="10"/>
          </p:nvPr>
        </p:nvSpPr>
        <p:spPr/>
        <p:txBody>
          <a:bodyPr/>
          <a:lstStyle/>
          <a:p>
            <a:fld id="{652A2B9E-4610-AA48-84AB-5B9C46F0E26F}" type="slidenum">
              <a:rPr lang="en-US" smtClean="0"/>
              <a:t>6</a:t>
            </a:fld>
            <a:endParaRPr lang="en-US"/>
          </a:p>
        </p:txBody>
      </p:sp>
    </p:spTree>
    <p:extLst>
      <p:ext uri="{BB962C8B-B14F-4D97-AF65-F5344CB8AC3E}">
        <p14:creationId xmlns:p14="http://schemas.microsoft.com/office/powerpoint/2010/main" val="253668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0" dirty="0" smtClean="0"/>
              <a:t>So</a:t>
            </a:r>
            <a:r>
              <a:rPr lang="en-US" b="0" baseline="0" dirty="0" smtClean="0"/>
              <a:t> the method is to use f</a:t>
            </a:r>
            <a:r>
              <a:rPr lang="en-US" b="0" dirty="0" smtClean="0"/>
              <a:t>luorescence</a:t>
            </a:r>
            <a:r>
              <a:rPr lang="en-US" b="0" baseline="0" dirty="0" smtClean="0"/>
              <a:t> spectroscopy to analyze the binding of a ligand and FXR. The cuvette that I use contains a solution of buffer, </a:t>
            </a:r>
            <a:r>
              <a:rPr lang="en-US" b="0" baseline="0" dirty="0" err="1" smtClean="0"/>
              <a:t>fxr</a:t>
            </a:r>
            <a:r>
              <a:rPr lang="en-US" b="0" baseline="0" dirty="0" smtClean="0"/>
              <a:t>, and a ligand. Four is currently being used: GW4064 and CDCA are agonists, GG is antagonist, and XN is hypothesized to be either. The cuvette is placed into this area of the </a:t>
            </a:r>
            <a:r>
              <a:rPr lang="en-US" b="0" baseline="0" dirty="0" err="1" smtClean="0"/>
              <a:t>flurometer</a:t>
            </a:r>
            <a:r>
              <a:rPr lang="en-US" b="0" baseline="0" dirty="0" smtClean="0"/>
              <a:t> and a total of 14 runs will occur. In each run, the solution will be titrated with a difference concentration of acrylamide. So what the machine does is that it shoots a bean of light to the solution to excite the electrons to go from ground stage to excited stage. When the electrons want to go back to ground state, it will emit a source of light which the machine will read as an intensity of </a:t>
            </a:r>
            <a:r>
              <a:rPr lang="en-US" b="0" baseline="0" dirty="0" err="1" smtClean="0"/>
              <a:t>fluroscences</a:t>
            </a:r>
            <a:r>
              <a:rPr lang="en-US" b="0" baseline="0" dirty="0" smtClean="0"/>
              <a:t>. </a:t>
            </a:r>
          </a:p>
          <a:p>
            <a:endParaRPr lang="en-US" b="0" baseline="0" dirty="0" smtClean="0"/>
          </a:p>
        </p:txBody>
      </p:sp>
      <p:sp>
        <p:nvSpPr>
          <p:cNvPr id="4" name="灯片编号占位符 3"/>
          <p:cNvSpPr>
            <a:spLocks noGrp="1"/>
          </p:cNvSpPr>
          <p:nvPr>
            <p:ph type="sldNum" sz="quarter" idx="10"/>
          </p:nvPr>
        </p:nvSpPr>
        <p:spPr/>
        <p:txBody>
          <a:bodyPr/>
          <a:lstStyle/>
          <a:p>
            <a:fld id="{652A2B9E-4610-AA48-84AB-5B9C46F0E26F}" type="slidenum">
              <a:rPr lang="en-US" smtClean="0"/>
              <a:t>7</a:t>
            </a:fld>
            <a:endParaRPr lang="en-US"/>
          </a:p>
        </p:txBody>
      </p:sp>
    </p:spTree>
    <p:extLst>
      <p:ext uri="{BB962C8B-B14F-4D97-AF65-F5344CB8AC3E}">
        <p14:creationId xmlns:p14="http://schemas.microsoft.com/office/powerpoint/2010/main" val="1695753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Acrylamide</a:t>
            </a:r>
            <a:r>
              <a:rPr lang="en-US" baseline="0" dirty="0" smtClean="0"/>
              <a:t> acts as a small molecule that can absorb the energy of nearby excited electrons. Thus, when the electrons want to go back to ground stage, it will release a lower intensity of fluorescence that it would without acrylamide. </a:t>
            </a:r>
            <a:endParaRPr lang="en-US" dirty="0" smtClean="0"/>
          </a:p>
          <a:p>
            <a:endParaRPr lang="en-US" dirty="0" smtClean="0"/>
          </a:p>
          <a:p>
            <a:r>
              <a:rPr lang="en-US" dirty="0" smtClean="0"/>
              <a:t>Acrylamide titrations are done to analyze the solvent exposure of tryptophan. Tryptophan is a fluorescence amino acid that makes up 2 of the 227 amino acids that compose the protein. The locations of the </a:t>
            </a:r>
            <a:r>
              <a:rPr lang="en-US" dirty="0" err="1" smtClean="0"/>
              <a:t>trp</a:t>
            </a:r>
            <a:r>
              <a:rPr lang="en-US" dirty="0" smtClean="0"/>
              <a:t> are unknown; however, these are the three possible locations.</a:t>
            </a:r>
            <a:r>
              <a:rPr lang="en-US" baseline="0" dirty="0" smtClean="0"/>
              <a:t> So if</a:t>
            </a:r>
            <a:r>
              <a:rPr lang="en-US" dirty="0" smtClean="0"/>
              <a:t> the </a:t>
            </a:r>
            <a:r>
              <a:rPr lang="en-US" dirty="0" err="1" smtClean="0"/>
              <a:t>trp</a:t>
            </a:r>
            <a:r>
              <a:rPr lang="en-US" dirty="0" smtClean="0"/>
              <a:t> is in the core of the protein and we add acrylamide to it, the fluorescence without acrylamide and the fluorescence with acrylamide will be exactly the same because the protein structure protects the amino acid from the solvent. However, if the </a:t>
            </a:r>
            <a:r>
              <a:rPr lang="en-US" dirty="0" err="1" smtClean="0"/>
              <a:t>trp</a:t>
            </a:r>
            <a:r>
              <a:rPr lang="en-US" dirty="0" smtClean="0"/>
              <a:t> is on the surface of the protein, the acrylamide will dramatic reduce the fluorescence since the </a:t>
            </a:r>
            <a:r>
              <a:rPr lang="en-US" dirty="0" err="1" smtClean="0"/>
              <a:t>trp</a:t>
            </a:r>
            <a:r>
              <a:rPr lang="en-US" dirty="0" smtClean="0"/>
              <a:t> is unprotected. When a ligand is added to the solution, it will either protect or increase the exposure of the trp. </a:t>
            </a:r>
          </a:p>
          <a:p>
            <a:endParaRPr lang="en-US" dirty="0" smtClean="0"/>
          </a:p>
          <a:p>
            <a:r>
              <a:rPr lang="en-US" dirty="0" smtClean="0"/>
              <a:t>Overall, the acrylamide titration is not meant to help determine where the </a:t>
            </a:r>
            <a:r>
              <a:rPr lang="en-US" dirty="0" err="1" smtClean="0"/>
              <a:t>trp</a:t>
            </a:r>
            <a:r>
              <a:rPr lang="en-US" dirty="0" smtClean="0"/>
              <a:t> is or how the various ligands bind to the protein, but rather to provide us with a method to distinguish the difference between agonist and antagonist activities on the protein. Thus, we can use this information to create an assay. </a:t>
            </a:r>
          </a:p>
          <a:p>
            <a:endParaRPr lang="en-US" dirty="0"/>
          </a:p>
        </p:txBody>
      </p:sp>
      <p:sp>
        <p:nvSpPr>
          <p:cNvPr id="4" name="灯片编号占位符 3"/>
          <p:cNvSpPr>
            <a:spLocks noGrp="1"/>
          </p:cNvSpPr>
          <p:nvPr>
            <p:ph type="sldNum" sz="quarter" idx="10"/>
          </p:nvPr>
        </p:nvSpPr>
        <p:spPr/>
        <p:txBody>
          <a:bodyPr/>
          <a:lstStyle/>
          <a:p>
            <a:fld id="{652A2B9E-4610-AA48-84AB-5B9C46F0E26F}" type="slidenum">
              <a:rPr lang="en-US" smtClean="0"/>
              <a:t>8</a:t>
            </a:fld>
            <a:endParaRPr lang="en-US"/>
          </a:p>
        </p:txBody>
      </p:sp>
    </p:spTree>
    <p:extLst>
      <p:ext uri="{BB962C8B-B14F-4D97-AF65-F5344CB8AC3E}">
        <p14:creationId xmlns:p14="http://schemas.microsoft.com/office/powerpoint/2010/main" val="1105754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So this is an example of a dataset from the </a:t>
            </a:r>
            <a:r>
              <a:rPr lang="en-US" dirty="0" err="1" smtClean="0"/>
              <a:t>flurometer</a:t>
            </a:r>
            <a:r>
              <a:rPr lang="en-US" dirty="0" smtClean="0"/>
              <a:t>.</a:t>
            </a:r>
            <a:r>
              <a:rPr lang="en-US" baseline="0" dirty="0" smtClean="0"/>
              <a:t> </a:t>
            </a:r>
            <a:endParaRPr lang="en-US" dirty="0"/>
          </a:p>
        </p:txBody>
      </p:sp>
      <p:sp>
        <p:nvSpPr>
          <p:cNvPr id="4" name="灯片编号占位符 3"/>
          <p:cNvSpPr>
            <a:spLocks noGrp="1"/>
          </p:cNvSpPr>
          <p:nvPr>
            <p:ph type="sldNum" sz="quarter" idx="10"/>
          </p:nvPr>
        </p:nvSpPr>
        <p:spPr/>
        <p:txBody>
          <a:bodyPr/>
          <a:lstStyle/>
          <a:p>
            <a:fld id="{652A2B9E-4610-AA48-84AB-5B9C46F0E26F}" type="slidenum">
              <a:rPr lang="en-US" smtClean="0"/>
              <a:t>9</a:t>
            </a:fld>
            <a:endParaRPr lang="en-US"/>
          </a:p>
        </p:txBody>
      </p:sp>
    </p:spTree>
    <p:extLst>
      <p:ext uri="{BB962C8B-B14F-4D97-AF65-F5344CB8AC3E}">
        <p14:creationId xmlns:p14="http://schemas.microsoft.com/office/powerpoint/2010/main" val="3999373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73741" y="6122894"/>
            <a:ext cx="2133600" cy="259317"/>
          </a:xfrm>
        </p:spPr>
        <p:txBody>
          <a:bodyPr/>
          <a:lstStyle/>
          <a:p>
            <a:fld id="{A4A6734C-E115-4BC5-9FB0-F9BF6FABFDA0}" type="datetimeFigureOut">
              <a:rPr lang="en-US" smtClean="0"/>
              <a:t>9/6/2012</a:t>
            </a:fld>
            <a:endParaRPr lang="en-US"/>
          </a:p>
        </p:txBody>
      </p:sp>
      <p:sp>
        <p:nvSpPr>
          <p:cNvPr id="5" name="Footer Placeholder 4"/>
          <p:cNvSpPr>
            <a:spLocks noGrp="1"/>
          </p:cNvSpPr>
          <p:nvPr>
            <p:ph type="ftr" sz="quarter" idx="11"/>
          </p:nvPr>
        </p:nvSpPr>
        <p:spPr>
          <a:xfrm>
            <a:off x="5638800" y="6122894"/>
            <a:ext cx="2895600" cy="257810"/>
          </a:xfrm>
        </p:spPr>
        <p:txBody>
          <a:bodyPr/>
          <a:lstStyle/>
          <a:p>
            <a:endParaRPr lang="en-US"/>
          </a:p>
        </p:txBody>
      </p:sp>
      <p:sp>
        <p:nvSpPr>
          <p:cNvPr id="6" name="Slide Number Placeholder 5"/>
          <p:cNvSpPr>
            <a:spLocks noGrp="1"/>
          </p:cNvSpPr>
          <p:nvPr>
            <p:ph type="sldNum" sz="quarter" idx="12"/>
          </p:nvPr>
        </p:nvSpPr>
        <p:spPr>
          <a:xfrm>
            <a:off x="4191000" y="6122894"/>
            <a:ext cx="762000" cy="271463"/>
          </a:xfrm>
        </p:spPr>
        <p:txBody>
          <a:bodyPr/>
          <a:lstStyle/>
          <a:p>
            <a:fld id="{D739C4FB-7D33-419B-8833-D1372BFD11C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A6734C-E115-4BC5-9FB0-F9BF6FABFDA0}" type="datetimeFigureOut">
              <a:rPr lang="en-US" smtClean="0"/>
              <a:t>9/6/2012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A4A6734C-E115-4BC5-9FB0-F9BF6FABFDA0}" type="datetimeFigureOut">
              <a:rPr lang="en-US" smtClean="0"/>
              <a:t>9/6/2012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US" smtClean="0"/>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A4A6734C-E115-4BC5-9FB0-F9BF6FABFDA0}" type="datetimeFigureOut">
              <a:rPr lang="en-US" smtClean="0"/>
              <a:t>9/6/2012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4A6734C-E115-4BC5-9FB0-F9BF6FABFDA0}" type="datetimeFigureOut">
              <a:rPr lang="en-US" smtClean="0"/>
              <a:t>9/6/2012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4A6734C-E115-4BC5-9FB0-F9BF6FABFDA0}" type="datetimeFigureOut">
              <a:rPr lang="en-US" smtClean="0"/>
              <a:t>9/6/2012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4A6734C-E115-4BC5-9FB0-F9BF6FABFDA0}" type="datetimeFigureOut">
              <a:rPr lang="en-US" smtClean="0"/>
              <a:t>9/6/2012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569259" y="6122894"/>
            <a:ext cx="2133600" cy="259317"/>
          </a:xfrm>
        </p:spPr>
        <p:txBody>
          <a:bodyPr/>
          <a:lstStyle/>
          <a:p>
            <a:fld id="{A4A6734C-E115-4BC5-9FB0-F9BF6FABFDA0}" type="datetimeFigureOut">
              <a:rPr lang="en-US" smtClean="0"/>
              <a:t>9/6/2012</a:t>
            </a:fld>
            <a:endParaRPr lang="en-US"/>
          </a:p>
        </p:txBody>
      </p:sp>
      <p:sp>
        <p:nvSpPr>
          <p:cNvPr id="5" name="Footer Placeholder 4"/>
          <p:cNvSpPr>
            <a:spLocks noGrp="1"/>
          </p:cNvSpPr>
          <p:nvPr>
            <p:ph type="ftr" sz="quarter" idx="11"/>
          </p:nvPr>
        </p:nvSpPr>
        <p:spPr>
          <a:xfrm>
            <a:off x="5638800" y="6124401"/>
            <a:ext cx="2895600" cy="257810"/>
          </a:xfrm>
        </p:spPr>
        <p:txBody>
          <a:bodyPr/>
          <a:lstStyle/>
          <a:p>
            <a:endParaRPr lang="en-US"/>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en-US" smtClean="0"/>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A6734C-E115-4BC5-9FB0-F9BF6FABFDA0}" type="datetimeFigureOut">
              <a:rPr lang="en-US" smtClean="0"/>
              <a:t>9/6/2012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A4A6734C-E115-4BC5-9FB0-F9BF6FABFDA0}" type="datetimeFigureOut">
              <a:rPr lang="en-US" smtClean="0"/>
              <a:t>9/6/2012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A4A6734C-E115-4BC5-9FB0-F9BF6FABFDA0}" type="datetimeFigureOut">
              <a:rPr lang="en-US" smtClean="0"/>
              <a:t>9/6/2012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4A6734C-E115-4BC5-9FB0-F9BF6FABFDA0}" type="datetimeFigureOut">
              <a:rPr lang="en-US" smtClean="0"/>
              <a:t>9/6/2012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A4A6734C-E115-4BC5-9FB0-F9BF6FABFDA0}" type="datetimeFigureOut">
              <a:rPr lang="en-US" smtClean="0"/>
              <a:t>9/6/2012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US" smtClean="0"/>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A4A6734C-E115-4BC5-9FB0-F9BF6FABFDA0}" type="datetimeFigureOut">
              <a:rPr lang="en-US" smtClean="0"/>
              <a:t>9/6/2012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en-US" smtClean="0"/>
              <a:t>Click to edit Master title style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fld id="{A4A6734C-E115-4BC5-9FB0-F9BF6FABFDA0}" type="datetimeFigureOut">
              <a:rPr lang="en-US" smtClean="0"/>
              <a:t>9/6/2012</a:t>
            </a:fld>
            <a:endParaRPr lang="en-US"/>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D739C4FB-7D33-419B-8833-D1372BFD11C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4.png"/><Relationship Id="rId2" Type="http://schemas.microsoft.com/office/2007/relationships/media" Target="../media/media9.wav"/><Relationship Id="rId1" Type="http://schemas.openxmlformats.org/officeDocument/2006/relationships/tags" Target="../tags/tag5.xml"/><Relationship Id="rId6" Type="http://schemas.openxmlformats.org/officeDocument/2006/relationships/image" Target="../media/image14.emf"/><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4.png"/><Relationship Id="rId5" Type="http://schemas.openxmlformats.org/officeDocument/2006/relationships/image" Target="../media/image15.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7" Type="http://schemas.openxmlformats.org/officeDocument/2006/relationships/image" Target="../media/image4.png"/><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5.emf"/><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audio" Target="../media/media4.wav"/><Relationship Id="rId7" Type="http://schemas.openxmlformats.org/officeDocument/2006/relationships/image" Target="../media/image7.emf"/><Relationship Id="rId2" Type="http://schemas.microsoft.com/office/2007/relationships/media" Target="../media/media4.wav"/><Relationship Id="rId1" Type="http://schemas.openxmlformats.org/officeDocument/2006/relationships/tags" Target="../tags/tag2.xml"/><Relationship Id="rId6" Type="http://schemas.openxmlformats.org/officeDocument/2006/relationships/image" Target="../media/image6.emf"/><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7.wav"/><Relationship Id="rId7" Type="http://schemas.openxmlformats.org/officeDocument/2006/relationships/image" Target="../media/image10.emf"/><Relationship Id="rId2" Type="http://schemas.microsoft.com/office/2007/relationships/media" Target="../media/media7.wav"/><Relationship Id="rId1" Type="http://schemas.openxmlformats.org/officeDocument/2006/relationships/tags" Target="../tags/tag3.xml"/><Relationship Id="rId6" Type="http://schemas.openxmlformats.org/officeDocument/2006/relationships/image" Target="../media/image9.emf"/><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4.png"/><Relationship Id="rId2" Type="http://schemas.microsoft.com/office/2007/relationships/media" Target="../media/media8.wav"/><Relationship Id="rId1" Type="http://schemas.openxmlformats.org/officeDocument/2006/relationships/tags" Target="../tags/tag4.xml"/><Relationship Id="rId6" Type="http://schemas.openxmlformats.org/officeDocument/2006/relationships/image" Target="../media/image12.emf"/><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844142"/>
            <a:ext cx="7342188" cy="1924050"/>
          </a:xfrm>
        </p:spPr>
        <p:txBody>
          <a:bodyPr>
            <a:normAutofit fontScale="90000"/>
          </a:bodyPr>
          <a:lstStyle/>
          <a:p>
            <a:r>
              <a:rPr lang="en-US" sz="4400" dirty="0"/>
              <a:t>Spectroscopic and Structural Characterization of FXR Agonists and Antagonists </a:t>
            </a:r>
          </a:p>
        </p:txBody>
      </p:sp>
      <p:sp>
        <p:nvSpPr>
          <p:cNvPr id="3" name="Subtitle 2"/>
          <p:cNvSpPr>
            <a:spLocks noGrp="1"/>
          </p:cNvSpPr>
          <p:nvPr>
            <p:ph type="subTitle" idx="1"/>
          </p:nvPr>
        </p:nvSpPr>
        <p:spPr>
          <a:xfrm>
            <a:off x="914400" y="3805665"/>
            <a:ext cx="7342188" cy="1752600"/>
          </a:xfrm>
        </p:spPr>
        <p:txBody>
          <a:bodyPr>
            <a:normAutofit/>
          </a:bodyPr>
          <a:lstStyle/>
          <a:p>
            <a:r>
              <a:rPr lang="en-US" dirty="0"/>
              <a:t>Xiao </a:t>
            </a:r>
            <a:r>
              <a:rPr lang="en-US" dirty="0" err="1"/>
              <a:t>Lan</a:t>
            </a:r>
            <a:r>
              <a:rPr lang="en-US" dirty="0"/>
              <a:t> Chang </a:t>
            </a:r>
          </a:p>
          <a:p>
            <a:r>
              <a:rPr lang="en-US" dirty="0"/>
              <a:t>Mentor: Victor Hsu </a:t>
            </a:r>
          </a:p>
          <a:p>
            <a:r>
              <a:rPr lang="en-US" dirty="0"/>
              <a:t>Department of Biochemistry and Biophysics</a:t>
            </a:r>
          </a:p>
          <a:p>
            <a:endParaRPr lang="en-US" dirty="0"/>
          </a:p>
        </p:txBody>
      </p:sp>
      <p:pic>
        <p:nvPicPr>
          <p:cNvPr id="6" name="音频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5251429"/>
      </p:ext>
    </p:extLst>
  </p:cSld>
  <p:clrMapOvr>
    <a:masterClrMapping/>
  </p:clrMapOvr>
  <mc:AlternateContent xmlns:mc="http://schemas.openxmlformats.org/markup-compatibility/2006" xmlns:p14="http://schemas.microsoft.com/office/powerpoint/2010/main">
    <mc:Choice Requires="p14">
      <p:transition spd="slow" p14:dur="2000" advTm="16140"/>
    </mc:Choice>
    <mc:Fallback xmlns="">
      <p:transition spd="slow" advTm="16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0513" y="169002"/>
            <a:ext cx="8708344" cy="1339850"/>
          </a:xfrm>
        </p:spPr>
        <p:txBody>
          <a:bodyPr>
            <a:normAutofit fontScale="90000"/>
          </a:bodyPr>
          <a:lstStyle/>
          <a:p>
            <a:r>
              <a:rPr lang="en-US" dirty="0" smtClean="0"/>
              <a:t>Method: Stern-</a:t>
            </a:r>
            <a:r>
              <a:rPr lang="en-US" dirty="0" err="1" smtClean="0"/>
              <a:t>Volmer</a:t>
            </a:r>
            <a:r>
              <a:rPr lang="en-US" dirty="0" smtClean="0"/>
              <a:t> Relationship </a:t>
            </a:r>
            <a:endParaRPr lang="en-US" dirty="0"/>
          </a:p>
        </p:txBody>
      </p:sp>
      <p:sp>
        <p:nvSpPr>
          <p:cNvPr id="3" name="内容占位符 2"/>
          <p:cNvSpPr>
            <a:spLocks noGrp="1"/>
          </p:cNvSpPr>
          <p:nvPr>
            <p:ph idx="1"/>
          </p:nvPr>
        </p:nvSpPr>
        <p:spPr>
          <a:xfrm>
            <a:off x="672805" y="2749730"/>
            <a:ext cx="8180909" cy="4408712"/>
          </a:xfrm>
        </p:spPr>
        <p:txBody>
          <a:bodyPr>
            <a:normAutofit/>
          </a:bodyPr>
          <a:lstStyle/>
          <a:p>
            <a:r>
              <a:rPr lang="en-US" sz="2800" dirty="0" smtClean="0"/>
              <a:t>F</a:t>
            </a:r>
            <a:r>
              <a:rPr lang="en-US" sz="1600" dirty="0" smtClean="0"/>
              <a:t>0</a:t>
            </a:r>
            <a:r>
              <a:rPr lang="en-US" sz="2800" dirty="0" smtClean="0"/>
              <a:t> is the fluorescence without quenching </a:t>
            </a:r>
          </a:p>
          <a:p>
            <a:r>
              <a:rPr lang="en-US" sz="2800" dirty="0" smtClean="0"/>
              <a:t>F is the fluorescence after quenching with given amounts of acrylamide </a:t>
            </a:r>
          </a:p>
          <a:p>
            <a:r>
              <a:rPr lang="en-US" sz="2800" dirty="0" err="1" smtClean="0"/>
              <a:t>K</a:t>
            </a:r>
            <a:r>
              <a:rPr lang="en-US" sz="1600" dirty="0" err="1" smtClean="0"/>
              <a:t>sv</a:t>
            </a:r>
            <a:r>
              <a:rPr lang="en-US" sz="2800" dirty="0" smtClean="0"/>
              <a:t> is the Stern-</a:t>
            </a:r>
            <a:r>
              <a:rPr lang="en-US" sz="2800" dirty="0" err="1" smtClean="0"/>
              <a:t>Volmer</a:t>
            </a:r>
            <a:r>
              <a:rPr lang="en-US" sz="2800" dirty="0" smtClean="0"/>
              <a:t> quenching constant </a:t>
            </a:r>
          </a:p>
          <a:p>
            <a:r>
              <a:rPr lang="en-US" sz="2800" dirty="0" smtClean="0"/>
              <a:t>[Q] is the concentration of the quenching molecule </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4023" y="1722120"/>
            <a:ext cx="2859149" cy="85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音频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91504234"/>
      </p:ext>
    </p:extLst>
  </p:cSld>
  <p:clrMapOvr>
    <a:masterClrMapping/>
  </p:clrMapOvr>
  <mc:AlternateContent xmlns:mc="http://schemas.openxmlformats.org/markup-compatibility/2006" xmlns:p14="http://schemas.microsoft.com/office/powerpoint/2010/main">
    <mc:Choice Requires="p14">
      <p:transition spd="slow" p14:dur="2000" advTm="27724"/>
    </mc:Choice>
    <mc:Fallback xmlns="">
      <p:transition spd="slow" advTm="27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6264" y="188278"/>
            <a:ext cx="7954966" cy="1339850"/>
          </a:xfrm>
        </p:spPr>
        <p:txBody>
          <a:bodyPr>
            <a:noAutofit/>
          </a:bodyPr>
          <a:lstStyle/>
          <a:p>
            <a:r>
              <a:rPr lang="en-US" dirty="0" smtClean="0"/>
              <a:t>Prediction: Stern-</a:t>
            </a:r>
            <a:r>
              <a:rPr lang="en-US" dirty="0" err="1" smtClean="0"/>
              <a:t>Volmer</a:t>
            </a:r>
            <a:r>
              <a:rPr lang="en-US" dirty="0" smtClean="0"/>
              <a:t> Plot</a:t>
            </a:r>
            <a:endParaRPr lang="en-US" dirty="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012" y="1701915"/>
            <a:ext cx="6620557" cy="4909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音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37268815"/>
      </p:ext>
    </p:extLst>
  </p:cSld>
  <p:clrMapOvr>
    <a:masterClrMapping/>
  </p:clrMapOvr>
  <mc:AlternateContent xmlns:mc="http://schemas.openxmlformats.org/markup-compatibility/2006" xmlns:p14="http://schemas.microsoft.com/office/powerpoint/2010/main">
    <mc:Choice Requires="p14">
      <p:transition spd="slow" p14:dur="2000" advTm="25395"/>
    </mc:Choice>
    <mc:Fallback xmlns="">
      <p:transition spd="slow" advTm="25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75461" y="327601"/>
            <a:ext cx="6778367" cy="461665"/>
          </a:xfrm>
          <a:prstGeom prst="rect">
            <a:avLst/>
          </a:prstGeom>
          <a:noFill/>
        </p:spPr>
        <p:txBody>
          <a:bodyPr wrap="square" rtlCol="0">
            <a:spAutoFit/>
          </a:bodyPr>
          <a:lstStyle/>
          <a:p>
            <a:r>
              <a:rPr lang="en-US" sz="2400" dirty="0" smtClean="0"/>
              <a:t>Stern-</a:t>
            </a:r>
            <a:r>
              <a:rPr lang="en-US" sz="2400" dirty="0" err="1" smtClean="0"/>
              <a:t>Volmer</a:t>
            </a:r>
            <a:r>
              <a:rPr lang="en-US" sz="2400" dirty="0" smtClean="0"/>
              <a:t> Relationship of Ligands and FXR</a:t>
            </a:r>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39" y="893534"/>
            <a:ext cx="8777785" cy="5812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9897957"/>
      </p:ext>
    </p:extLst>
  </p:cSld>
  <p:clrMapOvr>
    <a:masterClrMapping/>
  </p:clrMapOvr>
  <mc:AlternateContent xmlns:mc="http://schemas.openxmlformats.org/markup-compatibility/2006" xmlns:p14="http://schemas.microsoft.com/office/powerpoint/2010/main">
    <mc:Choice Requires="p14">
      <p:transition spd="slow" p14:dur="2000" advTm="123768"/>
    </mc:Choice>
    <mc:Fallback xmlns="">
      <p:transition spd="slow" advTm="12376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Further Research </a:t>
            </a:r>
            <a:endParaRPr lang="en-US" dirty="0"/>
          </a:p>
        </p:txBody>
      </p:sp>
      <p:sp>
        <p:nvSpPr>
          <p:cNvPr id="3" name="内容占位符 2"/>
          <p:cNvSpPr>
            <a:spLocks noGrp="1"/>
          </p:cNvSpPr>
          <p:nvPr>
            <p:ph idx="1"/>
          </p:nvPr>
        </p:nvSpPr>
        <p:spPr/>
        <p:txBody>
          <a:bodyPr/>
          <a:lstStyle/>
          <a:p>
            <a:r>
              <a:rPr lang="en-US" dirty="0" smtClean="0"/>
              <a:t>Additional acrylamide titrations to better confirm the observed data</a:t>
            </a:r>
          </a:p>
          <a:p>
            <a:r>
              <a:rPr lang="en-US" dirty="0" smtClean="0"/>
              <a:t>Experiment with other known agonist and antagonist ligands to refine our assay</a:t>
            </a:r>
          </a:p>
          <a:p>
            <a:r>
              <a:rPr lang="en-US" dirty="0" smtClean="0"/>
              <a:t>Analyzing the structure of known FXR ligands to predict the general chemical and structural property of possible agonist vs. antagonist ligands to later test the assay</a:t>
            </a:r>
          </a:p>
          <a:p>
            <a:endParaRPr lang="en-US" dirty="0"/>
          </a:p>
        </p:txBody>
      </p:sp>
    </p:spTree>
    <p:custDataLst>
      <p:tags r:id="rId1"/>
    </p:custDataLst>
    <p:extLst>
      <p:ext uri="{BB962C8B-B14F-4D97-AF65-F5344CB8AC3E}">
        <p14:creationId xmlns:p14="http://schemas.microsoft.com/office/powerpoint/2010/main" val="2500281685"/>
      </p:ext>
    </p:extLst>
  </p:cSld>
  <p:clrMapOvr>
    <a:masterClrMapping/>
  </p:clrMapOvr>
  <mc:AlternateContent xmlns:mc="http://schemas.openxmlformats.org/markup-compatibility/2006" xmlns:p14="http://schemas.microsoft.com/office/powerpoint/2010/main">
    <mc:Choice Requires="p14">
      <p:transition spd="slow" p14:dur="2000" advTm="56622"/>
    </mc:Choice>
    <mc:Fallback xmlns="">
      <p:transition spd="slow" advTm="566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Acknowledgment </a:t>
            </a:r>
            <a:endParaRPr lang="en-US" dirty="0"/>
          </a:p>
        </p:txBody>
      </p:sp>
      <p:sp>
        <p:nvSpPr>
          <p:cNvPr id="4" name="TextBox 3"/>
          <p:cNvSpPr txBox="1"/>
          <p:nvPr/>
        </p:nvSpPr>
        <p:spPr>
          <a:xfrm>
            <a:off x="3320271" y="1940504"/>
            <a:ext cx="2450799" cy="1938992"/>
          </a:xfrm>
          <a:prstGeom prst="rect">
            <a:avLst/>
          </a:prstGeom>
          <a:noFill/>
        </p:spPr>
        <p:txBody>
          <a:bodyPr wrap="none" rtlCol="0">
            <a:spAutoFit/>
          </a:bodyPr>
          <a:lstStyle/>
          <a:p>
            <a:pPr algn="ctr"/>
            <a:r>
              <a:rPr lang="en-US" sz="2400" dirty="0" smtClean="0"/>
              <a:t>Dr. Victor Hsu </a:t>
            </a:r>
            <a:endParaRPr lang="en-US" sz="2400" dirty="0"/>
          </a:p>
          <a:p>
            <a:pPr algn="ctr"/>
            <a:r>
              <a:rPr lang="en-US" sz="2400" dirty="0"/>
              <a:t>Dr. Kevin Ahern </a:t>
            </a:r>
          </a:p>
          <a:p>
            <a:pPr algn="ctr"/>
            <a:r>
              <a:rPr lang="en-US" sz="2400" dirty="0" err="1" smtClean="0"/>
              <a:t>Liping</a:t>
            </a:r>
            <a:r>
              <a:rPr lang="en-US" sz="2400" dirty="0" smtClean="0"/>
              <a:t> </a:t>
            </a:r>
            <a:r>
              <a:rPr lang="en-US" sz="2400" dirty="0"/>
              <a:t>Yang </a:t>
            </a:r>
          </a:p>
          <a:p>
            <a:pPr algn="ctr"/>
            <a:r>
              <a:rPr lang="en-US" sz="2400" dirty="0" smtClean="0"/>
              <a:t>Stefan </a:t>
            </a:r>
            <a:r>
              <a:rPr lang="en-US" sz="2400" dirty="0" err="1" smtClean="0"/>
              <a:t>Lucchini</a:t>
            </a:r>
            <a:r>
              <a:rPr lang="en-US" sz="2400" dirty="0" smtClean="0"/>
              <a:t> </a:t>
            </a:r>
          </a:p>
          <a:p>
            <a:pPr algn="ctr"/>
            <a:r>
              <a:rPr lang="en-US" sz="2400" dirty="0" smtClean="0"/>
              <a:t> </a:t>
            </a:r>
            <a:endParaRPr lang="en-US" sz="2400" dirty="0"/>
          </a:p>
        </p:txBody>
      </p:sp>
      <p:sp>
        <p:nvSpPr>
          <p:cNvPr id="5" name="TextBox 4"/>
          <p:cNvSpPr txBox="1"/>
          <p:nvPr/>
        </p:nvSpPr>
        <p:spPr>
          <a:xfrm>
            <a:off x="1845229" y="3789053"/>
            <a:ext cx="5400877" cy="2677656"/>
          </a:xfrm>
          <a:prstGeom prst="rect">
            <a:avLst/>
          </a:prstGeom>
          <a:noFill/>
        </p:spPr>
        <p:txBody>
          <a:bodyPr wrap="square" rtlCol="0">
            <a:spAutoFit/>
          </a:bodyPr>
          <a:lstStyle/>
          <a:p>
            <a:pPr algn="ctr"/>
            <a:r>
              <a:rPr lang="en-US" sz="2400" dirty="0"/>
              <a:t>The Howard Hughes Medical </a:t>
            </a:r>
            <a:r>
              <a:rPr lang="en-US" sz="2400" dirty="0" smtClean="0"/>
              <a:t>Institute</a:t>
            </a:r>
          </a:p>
          <a:p>
            <a:pPr algn="ctr"/>
            <a:endParaRPr lang="en-US" sz="2400" dirty="0"/>
          </a:p>
          <a:p>
            <a:pPr algn="ctr"/>
            <a:r>
              <a:rPr lang="en-US" sz="2400" dirty="0" smtClean="0"/>
              <a:t>Undergraduate Research, Innovation, Scholarship Creativity (URISC)</a:t>
            </a:r>
          </a:p>
          <a:p>
            <a:pPr algn="ctr"/>
            <a:r>
              <a:rPr lang="en-US" sz="2400" dirty="0" smtClean="0"/>
              <a:t> </a:t>
            </a:r>
          </a:p>
          <a:p>
            <a:pPr algn="ctr"/>
            <a:r>
              <a:rPr lang="en-US" sz="2400" dirty="0"/>
              <a:t>Cripps </a:t>
            </a:r>
            <a:r>
              <a:rPr lang="en-US" sz="2400" dirty="0" smtClean="0"/>
              <a:t>scholarships</a:t>
            </a:r>
          </a:p>
          <a:p>
            <a:pPr algn="ctr"/>
            <a:endParaRPr lang="en-US" sz="2400" dirty="0"/>
          </a:p>
        </p:txBody>
      </p:sp>
    </p:spTree>
    <p:extLst>
      <p:ext uri="{BB962C8B-B14F-4D97-AF65-F5344CB8AC3E}">
        <p14:creationId xmlns:p14="http://schemas.microsoft.com/office/powerpoint/2010/main" val="3146728310"/>
      </p:ext>
    </p:extLst>
  </p:cSld>
  <p:clrMapOvr>
    <a:masterClrMapping/>
  </p:clrMapOvr>
  <mc:AlternateContent xmlns:mc="http://schemas.openxmlformats.org/markup-compatibility/2006" xmlns:p14="http://schemas.microsoft.com/office/powerpoint/2010/main">
    <mc:Choice Requires="p14">
      <p:transition spd="slow" p14:dur="2000" advTm="4496"/>
    </mc:Choice>
    <mc:Fallback xmlns="">
      <p:transition spd="slow" advTm="449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dirty="0" err="1" smtClean="0"/>
              <a:t>Farnesoid</a:t>
            </a:r>
            <a:r>
              <a:rPr lang="en-US" dirty="0" smtClean="0"/>
              <a:t> X Receptor (FXR)</a:t>
            </a:r>
            <a:endParaRPr lang="en-US"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1388" y="1689098"/>
            <a:ext cx="1966912" cy="4946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584200" y="2227640"/>
            <a:ext cx="4572000" cy="3139321"/>
          </a:xfrm>
          <a:prstGeom prst="rect">
            <a:avLst/>
          </a:prstGeom>
        </p:spPr>
        <p:txBody>
          <a:bodyPr>
            <a:spAutoFit/>
          </a:bodyPr>
          <a:lstStyle/>
          <a:p>
            <a:r>
              <a:rPr lang="en-US" u="sng" dirty="0"/>
              <a:t>Metabolic Syndrome </a:t>
            </a:r>
          </a:p>
          <a:p>
            <a:endParaRPr lang="en-US" dirty="0"/>
          </a:p>
          <a:p>
            <a:pPr marL="342900" indent="-342900">
              <a:buFont typeface="Arial" pitchFamily="34" charset="0"/>
              <a:buChar char="•"/>
            </a:pPr>
            <a:r>
              <a:rPr lang="en-US" dirty="0"/>
              <a:t>Central Obesity </a:t>
            </a:r>
          </a:p>
          <a:p>
            <a:pPr marL="342900" indent="-342900">
              <a:buFont typeface="Arial" pitchFamily="34" charset="0"/>
              <a:buChar char="•"/>
            </a:pPr>
            <a:endParaRPr lang="en-US" dirty="0"/>
          </a:p>
          <a:p>
            <a:pPr marL="342900" indent="-342900">
              <a:buFont typeface="Arial" pitchFamily="34" charset="0"/>
              <a:buChar char="•"/>
            </a:pPr>
            <a:r>
              <a:rPr lang="en-US" dirty="0"/>
              <a:t>High blood pressure</a:t>
            </a:r>
          </a:p>
          <a:p>
            <a:pPr marL="342900" indent="-342900">
              <a:buFont typeface="Arial" pitchFamily="34" charset="0"/>
              <a:buChar char="•"/>
            </a:pPr>
            <a:endParaRPr lang="en-US" dirty="0" smtClean="0"/>
          </a:p>
          <a:p>
            <a:pPr marL="342900" indent="-342900">
              <a:buFont typeface="Arial" pitchFamily="34" charset="0"/>
              <a:buChar char="•"/>
            </a:pPr>
            <a:r>
              <a:rPr lang="en-US" dirty="0" smtClean="0"/>
              <a:t>High </a:t>
            </a:r>
            <a:r>
              <a:rPr lang="en-US" dirty="0"/>
              <a:t>triglycerides</a:t>
            </a:r>
          </a:p>
          <a:p>
            <a:endParaRPr lang="en-US" dirty="0"/>
          </a:p>
          <a:p>
            <a:pPr marL="342900" indent="-342900">
              <a:buFont typeface="Arial" pitchFamily="34" charset="0"/>
              <a:buChar char="•"/>
            </a:pPr>
            <a:r>
              <a:rPr lang="en-US" dirty="0"/>
              <a:t>Low </a:t>
            </a:r>
            <a:r>
              <a:rPr lang="en-US" dirty="0" smtClean="0"/>
              <a:t>HDL-cholesterol</a:t>
            </a:r>
            <a:endParaRPr lang="en-US" dirty="0"/>
          </a:p>
          <a:p>
            <a:pPr marL="342900" indent="-342900">
              <a:buFont typeface="Arial" pitchFamily="34" charset="0"/>
              <a:buChar char="•"/>
            </a:pPr>
            <a:endParaRPr lang="en-US" dirty="0"/>
          </a:p>
          <a:p>
            <a:pPr marL="342900" indent="-342900">
              <a:buFont typeface="Arial" pitchFamily="34" charset="0"/>
              <a:buChar char="•"/>
            </a:pPr>
            <a:r>
              <a:rPr lang="en-US" dirty="0"/>
              <a:t>Insulin resistance </a:t>
            </a:r>
          </a:p>
        </p:txBody>
      </p:sp>
      <p:sp>
        <p:nvSpPr>
          <p:cNvPr id="6" name="矩形 5"/>
          <p:cNvSpPr/>
          <p:nvPr/>
        </p:nvSpPr>
        <p:spPr>
          <a:xfrm>
            <a:off x="5676900" y="2227640"/>
            <a:ext cx="4572000" cy="2585323"/>
          </a:xfrm>
          <a:prstGeom prst="rect">
            <a:avLst/>
          </a:prstGeom>
        </p:spPr>
        <p:txBody>
          <a:bodyPr>
            <a:spAutoFit/>
          </a:bodyPr>
          <a:lstStyle/>
          <a:p>
            <a:r>
              <a:rPr lang="en-US" u="sng" dirty="0"/>
              <a:t>FXR</a:t>
            </a:r>
          </a:p>
          <a:p>
            <a:endParaRPr lang="en-US" dirty="0"/>
          </a:p>
          <a:p>
            <a:pPr marL="342900" indent="-342900">
              <a:buFont typeface="Arial" pitchFamily="34" charset="0"/>
              <a:buChar char="•"/>
            </a:pPr>
            <a:r>
              <a:rPr lang="en-US" dirty="0"/>
              <a:t>Glucose homeostasis </a:t>
            </a:r>
          </a:p>
          <a:p>
            <a:pPr marL="342900" indent="-342900">
              <a:buFont typeface="Arial" pitchFamily="34" charset="0"/>
              <a:buChar char="•"/>
            </a:pPr>
            <a:endParaRPr lang="en-US" dirty="0"/>
          </a:p>
          <a:p>
            <a:pPr marL="342900" indent="-342900">
              <a:buFont typeface="Arial" pitchFamily="34" charset="0"/>
              <a:buChar char="•"/>
            </a:pPr>
            <a:r>
              <a:rPr lang="en-US" dirty="0"/>
              <a:t>Lipoprotein metabolism </a:t>
            </a:r>
          </a:p>
          <a:p>
            <a:pPr marL="342900" indent="-342900">
              <a:buFont typeface="Arial" pitchFamily="34" charset="0"/>
              <a:buChar char="•"/>
            </a:pPr>
            <a:endParaRPr lang="en-US" dirty="0"/>
          </a:p>
          <a:p>
            <a:pPr marL="342900" indent="-342900">
              <a:buFont typeface="Arial" pitchFamily="34" charset="0"/>
              <a:buChar char="•"/>
            </a:pPr>
            <a:r>
              <a:rPr lang="en-US" dirty="0"/>
              <a:t>Bile acid homeostasis</a:t>
            </a:r>
          </a:p>
          <a:p>
            <a:pPr marL="342900" indent="-342900">
              <a:buFont typeface="Arial" pitchFamily="34" charset="0"/>
              <a:buChar char="•"/>
            </a:pPr>
            <a:endParaRPr lang="en-US" dirty="0"/>
          </a:p>
          <a:p>
            <a:pPr marL="342900" indent="-342900">
              <a:buFont typeface="Arial" pitchFamily="34" charset="0"/>
              <a:buChar char="•"/>
            </a:pPr>
            <a:r>
              <a:rPr lang="en-US" dirty="0"/>
              <a:t>Liver regeneration</a:t>
            </a:r>
          </a:p>
        </p:txBody>
      </p:sp>
      <p:pic>
        <p:nvPicPr>
          <p:cNvPr id="3" name="音频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96157906"/>
      </p:ext>
    </p:extLst>
  </p:cSld>
  <p:clrMapOvr>
    <a:masterClrMapping/>
  </p:clrMapOvr>
  <mc:AlternateContent xmlns:mc="http://schemas.openxmlformats.org/markup-compatibility/2006" xmlns:p14="http://schemas.microsoft.com/office/powerpoint/2010/main">
    <mc:Choice Requires="p14">
      <p:transition spd="slow" p14:dur="2000" advTm="60332"/>
    </mc:Choice>
    <mc:Fallback xmlns="">
      <p:transition spd="slow" advTm="60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020627190"/>
              </p:ext>
            </p:extLst>
          </p:nvPr>
        </p:nvGraphicFramePr>
        <p:xfrm>
          <a:off x="269060" y="871714"/>
          <a:ext cx="8556103" cy="5640746"/>
        </p:xfrm>
        <a:graphic>
          <a:graphicData uri="http://schemas.openxmlformats.org/drawingml/2006/table">
            <a:tbl>
              <a:tblPr firstRow="1" bandRow="1">
                <a:tableStyleId>{2D5ABB26-0587-4C30-8999-92F81FD0307C}</a:tableStyleId>
              </a:tblPr>
              <a:tblGrid>
                <a:gridCol w="1336542"/>
                <a:gridCol w="2074711"/>
                <a:gridCol w="2362716"/>
                <a:gridCol w="2782134"/>
              </a:tblGrid>
              <a:tr h="398186">
                <a:tc>
                  <a:txBody>
                    <a:bodyPr/>
                    <a:lstStyle/>
                    <a:p>
                      <a:pPr algn="ctr"/>
                      <a:r>
                        <a:rPr lang="en-US" sz="1400" u="sng" dirty="0" smtClean="0"/>
                        <a:t>Organ</a:t>
                      </a:r>
                      <a:endParaRPr lang="en-US" sz="1400" u="sng"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u="sng" dirty="0" smtClean="0"/>
                        <a:t>Function</a:t>
                      </a:r>
                      <a:endParaRPr lang="en-US" sz="1400" u="sng"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u="sng" dirty="0" smtClean="0"/>
                        <a:t>Gene Product</a:t>
                      </a:r>
                      <a:endParaRPr lang="en-US" sz="1400" u="sng"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u="sng" dirty="0" smtClean="0"/>
                        <a:t>Regulatory Effect </a:t>
                      </a:r>
                      <a:endParaRPr lang="en-US" sz="1400" u="sng"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684270">
                <a:tc>
                  <a:txBody>
                    <a:bodyPr/>
                    <a:lstStyle/>
                    <a:p>
                      <a:pPr algn="l"/>
                      <a:r>
                        <a:rPr lang="en-US" sz="1200" dirty="0" smtClean="0"/>
                        <a:t>Liver </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bg1"/>
                    </a:solidFill>
                  </a:tcPr>
                </a:tc>
                <a:tc>
                  <a:txBody>
                    <a:bodyPr/>
                    <a:lstStyle/>
                    <a:p>
                      <a:pPr algn="l"/>
                      <a:r>
                        <a:rPr lang="en-US" sz="1200" baseline="0" dirty="0" smtClean="0"/>
                        <a:t>Bile Acid Metabolism </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bg1"/>
                    </a:solidFill>
                  </a:tcPr>
                </a:tc>
                <a:tc>
                  <a:txBody>
                    <a:bodyPr/>
                    <a:lstStyle/>
                    <a:p>
                      <a:pPr algn="l"/>
                      <a:r>
                        <a:rPr lang="en-US" sz="1100" dirty="0" smtClean="0"/>
                        <a:t>BSEP</a:t>
                      </a:r>
                    </a:p>
                    <a:p>
                      <a:pPr algn="l"/>
                      <a:r>
                        <a:rPr lang="en-US" sz="1100" dirty="0" smtClean="0"/>
                        <a:t>MRP2</a:t>
                      </a:r>
                    </a:p>
                    <a:p>
                      <a:pPr algn="l"/>
                      <a:r>
                        <a:rPr lang="en-US" sz="1100" dirty="0" smtClean="0"/>
                        <a:t>MDR3</a:t>
                      </a:r>
                    </a:p>
                    <a:p>
                      <a:pPr algn="l"/>
                      <a:r>
                        <a:rPr lang="en-US" sz="1100" dirty="0" smtClean="0"/>
                        <a:t>SHP</a:t>
                      </a:r>
                    </a:p>
                    <a:p>
                      <a:pPr algn="l"/>
                      <a:r>
                        <a:rPr lang="en-US" sz="1100" dirty="0" smtClean="0"/>
                        <a:t>BAT</a:t>
                      </a:r>
                    </a:p>
                    <a:p>
                      <a:pPr algn="l"/>
                      <a:r>
                        <a:rPr lang="en-US" sz="1100" dirty="0" smtClean="0"/>
                        <a:t>BACS</a:t>
                      </a:r>
                    </a:p>
                    <a:p>
                      <a:pPr algn="l"/>
                      <a:r>
                        <a:rPr lang="en-US" sz="1100" dirty="0" smtClean="0"/>
                        <a:t>NTCP</a:t>
                      </a:r>
                    </a:p>
                    <a:p>
                      <a:pPr algn="l"/>
                      <a:r>
                        <a:rPr lang="en-US" sz="1100" dirty="0" smtClean="0"/>
                        <a:t>CYP7A1</a:t>
                      </a:r>
                    </a:p>
                    <a:p>
                      <a:pPr algn="l"/>
                      <a:r>
                        <a:rPr lang="en-US" sz="1100" dirty="0" smtClean="0"/>
                        <a:t>CYP8B1</a:t>
                      </a:r>
                    </a:p>
                    <a:p>
                      <a:pPr algn="l"/>
                      <a:r>
                        <a:rPr lang="en-US" sz="1100" dirty="0" smtClean="0"/>
                        <a:t>Mrp4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bg1"/>
                    </a:solidFill>
                  </a:tcPr>
                </a:tc>
                <a:tc>
                  <a:txBody>
                    <a:bodyPr/>
                    <a:lstStyle/>
                    <a:p>
                      <a:pPr algn="l"/>
                      <a:r>
                        <a:rPr lang="en-US" sz="1100" dirty="0" smtClean="0"/>
                        <a:t>Induced </a:t>
                      </a:r>
                    </a:p>
                    <a:p>
                      <a:pPr algn="l"/>
                      <a:r>
                        <a:rPr lang="en-US" sz="1100" dirty="0" smtClean="0"/>
                        <a:t>Induced</a:t>
                      </a:r>
                    </a:p>
                    <a:p>
                      <a:pPr algn="l"/>
                      <a:r>
                        <a:rPr lang="en-US" sz="1100" dirty="0" smtClean="0"/>
                        <a:t>Induced</a:t>
                      </a:r>
                    </a:p>
                    <a:p>
                      <a:pPr algn="l"/>
                      <a:r>
                        <a:rPr lang="en-US" sz="1100" dirty="0" smtClean="0"/>
                        <a:t>Induced</a:t>
                      </a:r>
                    </a:p>
                    <a:p>
                      <a:pPr algn="l"/>
                      <a:r>
                        <a:rPr lang="en-US" sz="1100" dirty="0" smtClean="0"/>
                        <a:t>Induced</a:t>
                      </a:r>
                    </a:p>
                    <a:p>
                      <a:pPr algn="l"/>
                      <a:r>
                        <a:rPr lang="en-US" sz="1100" dirty="0" smtClean="0"/>
                        <a:t>Induced</a:t>
                      </a:r>
                    </a:p>
                    <a:p>
                      <a:pPr algn="l"/>
                      <a:r>
                        <a:rPr lang="en-US" sz="1100" dirty="0" smtClean="0"/>
                        <a:t>Repressed</a:t>
                      </a:r>
                      <a:r>
                        <a:rPr lang="en-US" sz="1100" baseline="0" dirty="0" smtClean="0"/>
                        <a:t> </a:t>
                      </a:r>
                    </a:p>
                    <a:p>
                      <a:pPr algn="l"/>
                      <a:r>
                        <a:rPr lang="en-US" sz="1100" baseline="0" dirty="0" smtClean="0"/>
                        <a:t>Regulated </a:t>
                      </a:r>
                    </a:p>
                    <a:p>
                      <a:pPr algn="l"/>
                      <a:r>
                        <a:rPr lang="en-US" sz="1100" baseline="0" dirty="0" smtClean="0"/>
                        <a:t>Repressed</a:t>
                      </a:r>
                    </a:p>
                    <a:p>
                      <a:pPr algn="l"/>
                      <a:r>
                        <a:rPr lang="en-US" sz="1100" baseline="0" dirty="0" smtClean="0"/>
                        <a:t>Induced </a:t>
                      </a:r>
                      <a:endParaRPr lang="en-US" sz="11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bg1"/>
                    </a:solidFill>
                  </a:tcPr>
                </a:tc>
              </a:tr>
              <a:tr h="1045409">
                <a:tc>
                  <a:txBody>
                    <a:bodyPr/>
                    <a:lstStyle/>
                    <a:p>
                      <a:pPr algn="l"/>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c>
                  <a:txBody>
                    <a:bodyPr/>
                    <a:lstStyle/>
                    <a:p>
                      <a:pPr algn="l"/>
                      <a:r>
                        <a:rPr lang="en-US" sz="1200" dirty="0" smtClean="0"/>
                        <a:t>Lipid Metabolism </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c>
                  <a:txBody>
                    <a:bodyPr/>
                    <a:lstStyle/>
                    <a:p>
                      <a:pPr algn="l"/>
                      <a:r>
                        <a:rPr lang="en-US" sz="1100" dirty="0" smtClean="0"/>
                        <a:t>SREBP-1c </a:t>
                      </a:r>
                    </a:p>
                    <a:p>
                      <a:pPr algn="l"/>
                      <a:r>
                        <a:rPr lang="en-US" sz="1100" dirty="0" err="1" smtClean="0"/>
                        <a:t>ApoAI</a:t>
                      </a:r>
                      <a:endParaRPr lang="en-US" sz="1100" dirty="0" smtClean="0"/>
                    </a:p>
                    <a:p>
                      <a:pPr algn="l"/>
                      <a:r>
                        <a:rPr lang="en-US" sz="1100" dirty="0" err="1" smtClean="0"/>
                        <a:t>ApoB</a:t>
                      </a:r>
                      <a:r>
                        <a:rPr lang="en-US" sz="1100" baseline="0" dirty="0" smtClean="0"/>
                        <a:t> </a:t>
                      </a:r>
                    </a:p>
                    <a:p>
                      <a:pPr algn="l"/>
                      <a:r>
                        <a:rPr lang="en-US" sz="1100" baseline="0" dirty="0" err="1" smtClean="0"/>
                        <a:t>ApoCII</a:t>
                      </a:r>
                      <a:endParaRPr lang="en-US" sz="1100" baseline="0" dirty="0" smtClean="0"/>
                    </a:p>
                    <a:p>
                      <a:pPr algn="l"/>
                      <a:r>
                        <a:rPr lang="en-US" sz="1100" baseline="0" dirty="0" err="1" smtClean="0"/>
                        <a:t>ApoCIII</a:t>
                      </a:r>
                      <a:endParaRPr lang="en-US" sz="1100" baseline="0" dirty="0" smtClean="0"/>
                    </a:p>
                    <a:p>
                      <a:pPr algn="l"/>
                      <a:r>
                        <a:rPr lang="en-US" sz="1100" dirty="0" smtClean="0"/>
                        <a:t>PDK4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c>
                  <a:txBody>
                    <a:bodyPr/>
                    <a:lstStyle/>
                    <a:p>
                      <a:pPr algn="l"/>
                      <a:r>
                        <a:rPr lang="en-US" sz="1100" dirty="0" smtClean="0"/>
                        <a:t>Repressed</a:t>
                      </a:r>
                    </a:p>
                    <a:p>
                      <a:pPr algn="l"/>
                      <a:r>
                        <a:rPr lang="en-US" sz="1100" dirty="0" smtClean="0"/>
                        <a:t>Repressed</a:t>
                      </a:r>
                    </a:p>
                    <a:p>
                      <a:pPr algn="l"/>
                      <a:r>
                        <a:rPr lang="en-US" sz="1100" dirty="0" smtClean="0"/>
                        <a:t>Repressed</a:t>
                      </a:r>
                    </a:p>
                    <a:p>
                      <a:pPr algn="l"/>
                      <a:r>
                        <a:rPr lang="en-US" sz="1100" dirty="0" smtClean="0"/>
                        <a:t>Repressed</a:t>
                      </a:r>
                    </a:p>
                    <a:p>
                      <a:pPr algn="l"/>
                      <a:r>
                        <a:rPr lang="en-US" sz="1100" dirty="0" smtClean="0"/>
                        <a:t>Repressed</a:t>
                      </a:r>
                      <a:r>
                        <a:rPr lang="en-US" sz="1100" baseline="0" dirty="0" smtClean="0"/>
                        <a:t> </a:t>
                      </a:r>
                    </a:p>
                    <a:p>
                      <a:pPr algn="l"/>
                      <a:r>
                        <a:rPr lang="en-US" sz="1100" baseline="0" dirty="0" smtClean="0"/>
                        <a:t>Induced </a:t>
                      </a:r>
                      <a:endParaRPr lang="en-US" sz="11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r>
              <a:tr h="406548">
                <a:tc>
                  <a:txBody>
                    <a:bodyPr/>
                    <a:lstStyle/>
                    <a:p>
                      <a:pPr algn="l"/>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c>
                  <a:txBody>
                    <a:bodyPr/>
                    <a:lstStyle/>
                    <a:p>
                      <a:pPr algn="l"/>
                      <a:r>
                        <a:rPr lang="en-US" sz="1200" dirty="0" smtClean="0"/>
                        <a:t>Glucose Metabolism </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c>
                  <a:txBody>
                    <a:bodyPr/>
                    <a:lstStyle/>
                    <a:p>
                      <a:pPr algn="l"/>
                      <a:r>
                        <a:rPr lang="en-US" sz="1100" smtClean="0"/>
                        <a:t>PEPCK</a:t>
                      </a:r>
                    </a:p>
                    <a:p>
                      <a:pPr algn="l"/>
                      <a:r>
                        <a:rPr lang="en-US" sz="1100" smtClean="0"/>
                        <a:t>Glucose-6-phosphatase</a:t>
                      </a:r>
                      <a:r>
                        <a:rPr lang="en-US" sz="1100" baseline="0" smtClean="0"/>
                        <a:t> </a:t>
                      </a:r>
                      <a:endParaRPr lang="en-US" sz="110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c>
                  <a:txBody>
                    <a:bodyPr/>
                    <a:lstStyle/>
                    <a:p>
                      <a:pPr algn="l"/>
                      <a:r>
                        <a:rPr lang="en-US" sz="1100" dirty="0" smtClean="0"/>
                        <a:t>Induced or Repressed </a:t>
                      </a:r>
                    </a:p>
                    <a:p>
                      <a:pPr algn="l"/>
                      <a:r>
                        <a:rPr lang="en-US" sz="1100" dirty="0" smtClean="0"/>
                        <a:t>Induced </a:t>
                      </a:r>
                      <a:endParaRPr lang="en-US" sz="11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r>
              <a:tr h="566263">
                <a:tc>
                  <a:txBody>
                    <a:bodyPr/>
                    <a:lstStyle/>
                    <a:p>
                      <a:pPr algn="l"/>
                      <a:r>
                        <a:rPr lang="en-US" sz="1200" dirty="0" smtClean="0"/>
                        <a:t>Small Intestine</a:t>
                      </a:r>
                      <a:r>
                        <a:rPr lang="en-US" sz="1200" baseline="0" dirty="0" smtClean="0"/>
                        <a:t> </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c>
                  <a:txBody>
                    <a:bodyPr/>
                    <a:lstStyle/>
                    <a:p>
                      <a:pPr algn="l"/>
                      <a:r>
                        <a:rPr lang="en-US" sz="1200" dirty="0" smtClean="0"/>
                        <a:t>Bile</a:t>
                      </a:r>
                      <a:r>
                        <a:rPr lang="en-US" sz="1200" baseline="0" dirty="0" smtClean="0"/>
                        <a:t> Acid Transport </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c>
                  <a:txBody>
                    <a:bodyPr/>
                    <a:lstStyle/>
                    <a:p>
                      <a:pPr algn="l"/>
                      <a:r>
                        <a:rPr lang="en-US" sz="1100" dirty="0" smtClean="0"/>
                        <a:t>IBABP</a:t>
                      </a:r>
                      <a:r>
                        <a:rPr lang="en-US" sz="1100" baseline="0" dirty="0" smtClean="0"/>
                        <a:t> </a:t>
                      </a:r>
                    </a:p>
                    <a:p>
                      <a:pPr algn="l"/>
                      <a:r>
                        <a:rPr lang="en-US" sz="1100" baseline="0" dirty="0" smtClean="0"/>
                        <a:t>FGF15</a:t>
                      </a:r>
                    </a:p>
                    <a:p>
                      <a:pPr algn="l"/>
                      <a:r>
                        <a:rPr lang="en-US" sz="1100" baseline="0" dirty="0" smtClean="0"/>
                        <a:t>ASBT </a:t>
                      </a:r>
                      <a:endParaRPr lang="en-US" sz="11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c>
                  <a:txBody>
                    <a:bodyPr/>
                    <a:lstStyle/>
                    <a:p>
                      <a:pPr algn="l"/>
                      <a:r>
                        <a:rPr lang="en-US" sz="1100" dirty="0" smtClean="0"/>
                        <a:t>Induced</a:t>
                      </a:r>
                    </a:p>
                    <a:p>
                      <a:pPr algn="l"/>
                      <a:r>
                        <a:rPr lang="en-US" sz="1100" dirty="0" smtClean="0"/>
                        <a:t>Induced</a:t>
                      </a:r>
                    </a:p>
                    <a:p>
                      <a:pPr algn="l"/>
                      <a:r>
                        <a:rPr lang="en-US" sz="1100" dirty="0" smtClean="0"/>
                        <a:t>Induced</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r>
              <a:tr h="566263">
                <a:tc>
                  <a:txBody>
                    <a:bodyPr/>
                    <a:lstStyle/>
                    <a:p>
                      <a:pPr algn="l"/>
                      <a:r>
                        <a:rPr lang="en-US" sz="1200" dirty="0" smtClean="0"/>
                        <a:t>Kidney</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c>
                  <a:txBody>
                    <a:bodyPr/>
                    <a:lstStyle/>
                    <a:p>
                      <a:pPr algn="l"/>
                      <a:r>
                        <a:rPr lang="en-US" sz="1200" dirty="0" smtClean="0"/>
                        <a:t>Bile Acid Transport</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c>
                  <a:txBody>
                    <a:bodyPr/>
                    <a:lstStyle/>
                    <a:p>
                      <a:pPr algn="l"/>
                      <a:r>
                        <a:rPr lang="en-US" sz="1100" dirty="0" smtClean="0"/>
                        <a:t>OST</a:t>
                      </a:r>
                    </a:p>
                    <a:p>
                      <a:pPr algn="l"/>
                      <a:r>
                        <a:rPr lang="en-US" sz="1100" dirty="0" smtClean="0"/>
                        <a:t>MRP2</a:t>
                      </a:r>
                    </a:p>
                    <a:p>
                      <a:pPr algn="l"/>
                      <a:r>
                        <a:rPr lang="en-US" sz="1100" dirty="0" smtClean="0"/>
                        <a:t>ASBT</a:t>
                      </a:r>
                      <a:endParaRPr lang="en-US" sz="11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c>
                  <a:txBody>
                    <a:bodyPr/>
                    <a:lstStyle/>
                    <a:p>
                      <a:pPr algn="l"/>
                      <a:r>
                        <a:rPr lang="en-US" sz="1100" dirty="0" smtClean="0"/>
                        <a:t>Induced </a:t>
                      </a:r>
                    </a:p>
                    <a:p>
                      <a:pPr algn="l"/>
                      <a:r>
                        <a:rPr lang="en-US" sz="1100" dirty="0" smtClean="0"/>
                        <a:t>Induced</a:t>
                      </a:r>
                      <a:r>
                        <a:rPr lang="en-US" sz="1100" baseline="0" dirty="0" smtClean="0"/>
                        <a:t> </a:t>
                      </a:r>
                    </a:p>
                    <a:p>
                      <a:pPr algn="l"/>
                      <a:r>
                        <a:rPr lang="en-US" sz="1100" baseline="0" dirty="0" smtClean="0"/>
                        <a:t>Repressed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r>
              <a:tr h="725978">
                <a:tc>
                  <a:txBody>
                    <a:bodyPr/>
                    <a:lstStyle/>
                    <a:p>
                      <a:pPr algn="l"/>
                      <a:r>
                        <a:rPr lang="en-US" sz="1200" dirty="0" smtClean="0"/>
                        <a:t>Heart</a:t>
                      </a:r>
                      <a:r>
                        <a:rPr lang="en-US" sz="1200" baseline="0" dirty="0" smtClean="0"/>
                        <a:t> and Blood Vessels  </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chemeClr val="bg1"/>
                    </a:solidFill>
                  </a:tcPr>
                </a:tc>
                <a:tc>
                  <a:txBody>
                    <a:bodyPr/>
                    <a:lstStyle/>
                    <a:p>
                      <a:pPr algn="l"/>
                      <a:r>
                        <a:rPr lang="en-US" sz="1200" dirty="0" smtClean="0"/>
                        <a:t>Vascular</a:t>
                      </a:r>
                      <a:r>
                        <a:rPr lang="en-US" sz="1200" baseline="0" dirty="0" smtClean="0"/>
                        <a:t> Function</a:t>
                      </a:r>
                      <a:endParaRPr lang="en-US" sz="1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chemeClr val="bg1"/>
                    </a:solidFill>
                  </a:tcPr>
                </a:tc>
                <a:tc>
                  <a:txBody>
                    <a:bodyPr/>
                    <a:lstStyle/>
                    <a:p>
                      <a:pPr algn="l"/>
                      <a:r>
                        <a:rPr lang="en-US" sz="1100" dirty="0" smtClean="0"/>
                        <a:t>Endothelin1</a:t>
                      </a:r>
                    </a:p>
                    <a:p>
                      <a:pPr algn="l"/>
                      <a:r>
                        <a:rPr lang="en-US" sz="1100" dirty="0" smtClean="0"/>
                        <a:t>ICAM1</a:t>
                      </a:r>
                    </a:p>
                    <a:p>
                      <a:pPr algn="l"/>
                      <a:r>
                        <a:rPr lang="en-US" sz="1100" dirty="0" smtClean="0"/>
                        <a:t>VCAM1</a:t>
                      </a:r>
                    </a:p>
                    <a:p>
                      <a:pPr algn="l"/>
                      <a:r>
                        <a:rPr lang="en-US" sz="1100" dirty="0" smtClean="0"/>
                        <a:t>DDAH1</a:t>
                      </a:r>
                      <a:endParaRPr lang="en-US" sz="11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chemeClr val="bg1"/>
                    </a:solidFill>
                  </a:tcPr>
                </a:tc>
                <a:tc>
                  <a:txBody>
                    <a:bodyPr/>
                    <a:lstStyle/>
                    <a:p>
                      <a:pPr algn="l"/>
                      <a:r>
                        <a:rPr lang="en-US" sz="1100" dirty="0" smtClean="0"/>
                        <a:t>Repressed</a:t>
                      </a:r>
                    </a:p>
                    <a:p>
                      <a:pPr algn="l"/>
                      <a:r>
                        <a:rPr lang="en-US" sz="1100" dirty="0" smtClean="0"/>
                        <a:t>Induced</a:t>
                      </a:r>
                    </a:p>
                    <a:p>
                      <a:pPr algn="l"/>
                      <a:r>
                        <a:rPr lang="en-US" sz="1100" dirty="0" smtClean="0"/>
                        <a:t>Induced</a:t>
                      </a:r>
                    </a:p>
                    <a:p>
                      <a:pPr algn="l"/>
                      <a:r>
                        <a:rPr lang="en-US" sz="1100" dirty="0" smtClean="0"/>
                        <a:t>Induced</a:t>
                      </a:r>
                      <a:r>
                        <a:rPr lang="en-US" sz="1100" baseline="0" dirty="0" smtClean="0"/>
                        <a:t> </a:t>
                      </a:r>
                      <a:endParaRPr lang="en-US" sz="11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9" name="TextBox 8"/>
          <p:cNvSpPr txBox="1"/>
          <p:nvPr/>
        </p:nvSpPr>
        <p:spPr>
          <a:xfrm>
            <a:off x="2757418" y="302180"/>
            <a:ext cx="3627083" cy="461665"/>
          </a:xfrm>
          <a:prstGeom prst="rect">
            <a:avLst/>
          </a:prstGeom>
          <a:noFill/>
        </p:spPr>
        <p:txBody>
          <a:bodyPr wrap="none" rtlCol="0">
            <a:spAutoFit/>
          </a:bodyPr>
          <a:lstStyle/>
          <a:p>
            <a:r>
              <a:rPr lang="en-US" sz="2400" dirty="0" smtClean="0"/>
              <a:t>    FXR Gene Regulations </a:t>
            </a:r>
            <a:endParaRPr lang="en-US" sz="2400" dirty="0"/>
          </a:p>
        </p:txBody>
      </p:sp>
      <p:pic>
        <p:nvPicPr>
          <p:cNvPr id="2" name="音频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43672618"/>
      </p:ext>
    </p:extLst>
  </p:cSld>
  <p:clrMapOvr>
    <a:masterClrMapping/>
  </p:clrMapOvr>
  <mc:AlternateContent xmlns:mc="http://schemas.openxmlformats.org/markup-compatibility/2006" xmlns:p14="http://schemas.microsoft.com/office/powerpoint/2010/main">
    <mc:Choice Requires="p14">
      <p:transition spd="slow" p14:dur="2000" advTm="36030"/>
    </mc:Choice>
    <mc:Fallback xmlns="">
      <p:transition spd="slow" advTm="36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lstStyle/>
          <a:p>
            <a:endParaRPr lang="en-US"/>
          </a:p>
        </p:txBody>
      </p:sp>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994" y="214060"/>
            <a:ext cx="8715542" cy="642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315161" y="1592680"/>
            <a:ext cx="1271587"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908592" y="3228975"/>
            <a:ext cx="1271587"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888787" y="5872640"/>
            <a:ext cx="1014413"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音频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72769509"/>
      </p:ext>
    </p:extLst>
  </p:cSld>
  <p:clrMapOvr>
    <a:masterClrMapping/>
  </p:clrMapOvr>
  <mc:AlternateContent xmlns:mc="http://schemas.openxmlformats.org/markup-compatibility/2006" xmlns:p14="http://schemas.microsoft.com/office/powerpoint/2010/main">
    <mc:Choice Requires="p14">
      <p:transition spd="slow" p14:dur="2000" advTm="55906"/>
    </mc:Choice>
    <mc:Fallback xmlns="">
      <p:transition spd="slow" advTm="55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Purpose</a:t>
            </a:r>
            <a:r>
              <a:rPr lang="en-US" sz="5400" dirty="0" smtClean="0"/>
              <a:t> </a:t>
            </a:r>
            <a:endParaRPr lang="en-US" sz="5400" dirty="0"/>
          </a:p>
        </p:txBody>
      </p:sp>
      <p:sp>
        <p:nvSpPr>
          <p:cNvPr id="3" name="Content Placeholder 2"/>
          <p:cNvSpPr>
            <a:spLocks noGrp="1"/>
          </p:cNvSpPr>
          <p:nvPr>
            <p:ph idx="1"/>
          </p:nvPr>
        </p:nvSpPr>
        <p:spPr>
          <a:xfrm>
            <a:off x="941387" y="2247901"/>
            <a:ext cx="7345363" cy="3931920"/>
          </a:xfrm>
        </p:spPr>
        <p:txBody>
          <a:bodyPr>
            <a:normAutofit/>
          </a:bodyPr>
          <a:lstStyle/>
          <a:p>
            <a:pPr marL="0" indent="0" algn="ctr">
              <a:buNone/>
            </a:pPr>
            <a:r>
              <a:rPr lang="en-US" sz="3200" dirty="0" smtClean="0"/>
              <a:t>Development of a biophysical assay that can be used to facilitate the direct identification of agonist and antagonist ligands of FXR</a:t>
            </a:r>
            <a:endParaRPr lang="en-US" sz="3200" dirty="0"/>
          </a:p>
        </p:txBody>
      </p:sp>
      <p:pic>
        <p:nvPicPr>
          <p:cNvPr id="4" name="音频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14034937"/>
      </p:ext>
    </p:extLst>
  </p:cSld>
  <p:clrMapOvr>
    <a:masterClrMapping/>
  </p:clrMapOvr>
  <mc:AlternateContent xmlns:mc="http://schemas.openxmlformats.org/markup-compatibility/2006" xmlns:p14="http://schemas.microsoft.com/office/powerpoint/2010/main">
    <mc:Choice Requires="p14">
      <p:transition spd="slow" p14:dur="2000" advTm="30507"/>
    </mc:Choice>
    <mc:Fallback xmlns="">
      <p:transition spd="slow" advTm="30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Hypothesis</a:t>
            </a:r>
            <a:r>
              <a:rPr lang="en-US" sz="5400" dirty="0" smtClean="0"/>
              <a:t> </a:t>
            </a:r>
            <a:endParaRPr lang="en-US" sz="5400" dirty="0"/>
          </a:p>
        </p:txBody>
      </p:sp>
      <p:sp>
        <p:nvSpPr>
          <p:cNvPr id="3" name="Content Placeholder 2"/>
          <p:cNvSpPr>
            <a:spLocks noGrp="1"/>
          </p:cNvSpPr>
          <p:nvPr>
            <p:ph idx="1"/>
          </p:nvPr>
        </p:nvSpPr>
        <p:spPr/>
        <p:txBody>
          <a:bodyPr>
            <a:normAutofit/>
          </a:bodyPr>
          <a:lstStyle/>
          <a:p>
            <a:pPr marL="0" indent="0" algn="ctr">
              <a:buNone/>
            </a:pPr>
            <a:r>
              <a:rPr lang="en-US" sz="3200" dirty="0" smtClean="0"/>
              <a:t>Ligands will have spectroscopic characteristics consistent with whether they exhibit agonist or antagonist properties</a:t>
            </a:r>
          </a:p>
          <a:p>
            <a:pPr marL="0" indent="0" algn="ctr">
              <a:buNone/>
            </a:pPr>
            <a:endParaRPr lang="en-US" dirty="0"/>
          </a:p>
          <a:p>
            <a:pPr marL="0" indent="0">
              <a:buNone/>
            </a:pPr>
            <a:endParaRPr lang="en-US" dirty="0"/>
          </a:p>
        </p:txBody>
      </p:sp>
      <p:pic>
        <p:nvPicPr>
          <p:cNvPr id="4" name="音频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63996026"/>
      </p:ext>
    </p:extLst>
  </p:cSld>
  <p:clrMapOvr>
    <a:masterClrMapping/>
  </p:clrMapOvr>
  <mc:AlternateContent xmlns:mc="http://schemas.openxmlformats.org/markup-compatibility/2006" xmlns:p14="http://schemas.microsoft.com/office/powerpoint/2010/main">
    <mc:Choice Requires="p14">
      <p:transition spd="slow" p14:dur="2000" advTm="22208"/>
    </mc:Choice>
    <mc:Fallback xmlns="">
      <p:transition spd="slow" advTm="2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816" y="244158"/>
            <a:ext cx="8654811" cy="1339850"/>
          </a:xfrm>
        </p:spPr>
        <p:txBody>
          <a:bodyPr>
            <a:normAutofit fontScale="90000"/>
          </a:bodyPr>
          <a:lstStyle/>
          <a:p>
            <a:r>
              <a:rPr lang="en-US" sz="5400" dirty="0" smtClean="0"/>
              <a:t>Method: Fluorescence Spectroscopy  </a:t>
            </a:r>
            <a:endParaRPr lang="en-US" sz="5400" dirty="0"/>
          </a:p>
        </p:txBody>
      </p:sp>
      <p:pic>
        <p:nvPicPr>
          <p:cNvPr id="1049"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8327" y="1702217"/>
            <a:ext cx="4761300" cy="3527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816" y="3838322"/>
            <a:ext cx="4451355" cy="2859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音频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pic>
        <p:nvPicPr>
          <p:cNvPr id="2050" name="Picture 2"/>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94816" y="1702217"/>
            <a:ext cx="2656200" cy="213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1061166"/>
      </p:ext>
    </p:extLst>
  </p:cSld>
  <p:clrMapOvr>
    <a:masterClrMapping/>
  </p:clrMapOvr>
  <mc:AlternateContent xmlns:mc="http://schemas.openxmlformats.org/markup-compatibility/2006" xmlns:p14="http://schemas.microsoft.com/office/powerpoint/2010/main">
    <mc:Choice Requires="p14">
      <p:transition p14:dur="100" advTm="62559">
        <p:cut/>
      </p:transition>
    </mc:Choice>
    <mc:Fallback xmlns="">
      <p:transition advTm="62559">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Acrylamide Titration </a:t>
            </a:r>
            <a:endParaRPr lang="en-US" dirty="0"/>
          </a:p>
        </p:txBody>
      </p:sp>
      <p:sp>
        <p:nvSpPr>
          <p:cNvPr id="3" name="内容占位符 2"/>
          <p:cNvSpPr>
            <a:spLocks noGrp="1"/>
          </p:cNvSpPr>
          <p:nvPr>
            <p:ph idx="1"/>
          </p:nvPr>
        </p:nvSpPr>
        <p:spPr>
          <a:xfrm>
            <a:off x="900113" y="1930401"/>
            <a:ext cx="7345363" cy="3931920"/>
          </a:xfrm>
        </p:spPr>
        <p:txBody>
          <a:bodyPr/>
          <a:lstStyle/>
          <a:p>
            <a:r>
              <a:rPr lang="en-US" sz="2800" dirty="0" smtClean="0"/>
              <a:t>Acrylamide is a quenching molecule </a:t>
            </a:r>
          </a:p>
          <a:p>
            <a:r>
              <a:rPr lang="en-US" sz="2800" dirty="0" smtClean="0"/>
              <a:t>FXR is made up of 227 amino acids, two of which are tryptophan (</a:t>
            </a:r>
            <a:r>
              <a:rPr lang="en-US" sz="2800" dirty="0" err="1" smtClean="0"/>
              <a:t>Trp</a:t>
            </a:r>
            <a:r>
              <a:rPr lang="en-US" sz="2800" dirty="0" smtClean="0"/>
              <a:t>) </a:t>
            </a:r>
          </a:p>
          <a:p>
            <a:endParaRPr lang="en-US"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473" y="3804241"/>
            <a:ext cx="7513637" cy="242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音频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76624102"/>
      </p:ext>
    </p:extLst>
  </p:cSld>
  <p:clrMapOvr>
    <a:masterClrMapping/>
  </p:clrMapOvr>
  <mc:AlternateContent xmlns:mc="http://schemas.openxmlformats.org/markup-compatibility/2006" xmlns:p14="http://schemas.microsoft.com/office/powerpoint/2010/main">
    <mc:Choice Requires="p14">
      <p:transition spd="slow" p14:dur="2000" advTm="151019"/>
    </mc:Choice>
    <mc:Fallback xmlns="">
      <p:transition spd="slow" advTm="151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Fluorescence Spectroscopy </a:t>
            </a:r>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28" y="1291771"/>
            <a:ext cx="8759371" cy="541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444577"/>
      </p:ext>
    </p:extLst>
  </p:cSld>
  <p:clrMapOvr>
    <a:masterClrMapping/>
  </p:clrMapOvr>
  <mc:AlternateContent xmlns:mc="http://schemas.openxmlformats.org/markup-compatibility/2006" xmlns:p14="http://schemas.microsoft.com/office/powerpoint/2010/main">
    <mc:Choice Requires="p14">
      <p:transition spd="slow" p14:dur="2000" advTm="65004"/>
    </mc:Choice>
    <mc:Fallback xmlns="">
      <p:transition spd="slow" advTm="65004"/>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2|24.9"/>
</p:tagLst>
</file>

<file path=ppt/tags/tag2.xml><?xml version="1.0" encoding="utf-8"?>
<p:tagLst xmlns:a="http://schemas.openxmlformats.org/drawingml/2006/main" xmlns:r="http://schemas.openxmlformats.org/officeDocument/2006/relationships" xmlns:p="http://schemas.openxmlformats.org/presentationml/2006/main">
  <p:tag name="TIMING" val="|12.1|14.7|5.8"/>
</p:tagLst>
</file>

<file path=ppt/tags/tag3.xml><?xml version="1.0" encoding="utf-8"?>
<p:tagLst xmlns:a="http://schemas.openxmlformats.org/drawingml/2006/main" xmlns:r="http://schemas.openxmlformats.org/officeDocument/2006/relationships" xmlns:p="http://schemas.openxmlformats.org/presentationml/2006/main">
  <p:tag name="TIMING" val="|6.5|17.8|18.8"/>
</p:tagLst>
</file>

<file path=ppt/tags/tag4.xml><?xml version="1.0" encoding="utf-8"?>
<p:tagLst xmlns:a="http://schemas.openxmlformats.org/drawingml/2006/main" xmlns:r="http://schemas.openxmlformats.org/officeDocument/2006/relationships" xmlns:p="http://schemas.openxmlformats.org/presentationml/2006/main">
  <p:tag name="TIMING" val="|2|18.8|20.8"/>
</p:tagLst>
</file>

<file path=ppt/tags/tag5.xml><?xml version="1.0" encoding="utf-8"?>
<p:tagLst xmlns:a="http://schemas.openxmlformats.org/drawingml/2006/main" xmlns:r="http://schemas.openxmlformats.org/officeDocument/2006/relationships" xmlns:p="http://schemas.openxmlformats.org/presentationml/2006/main">
  <p:tag name="TIMING" val="|10.5|2.1|3|4.6|5"/>
</p:tagLst>
</file>

<file path=ppt/tags/tag6.xml><?xml version="1.0" encoding="utf-8"?>
<p:tagLst xmlns:a="http://schemas.openxmlformats.org/drawingml/2006/main" xmlns:r="http://schemas.openxmlformats.org/officeDocument/2006/relationships" xmlns:p="http://schemas.openxmlformats.org/presentationml/2006/main">
  <p:tag name="TIMING" val="|2.3|10.1|17.2"/>
</p:tagLst>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7400</TotalTime>
  <Words>1339</Words>
  <Application>Microsoft Office PowerPoint</Application>
  <PresentationFormat>全屏显示(4:3)</PresentationFormat>
  <Paragraphs>157</Paragraphs>
  <Slides>14</Slides>
  <Notes>12</Notes>
  <HiddenSlides>0</HiddenSlides>
  <MMClips>10</MMClips>
  <ScaleCrop>false</ScaleCrop>
  <HeadingPairs>
    <vt:vector size="4" baseType="variant">
      <vt:variant>
        <vt:lpstr>主题</vt:lpstr>
      </vt:variant>
      <vt:variant>
        <vt:i4>1</vt:i4>
      </vt:variant>
      <vt:variant>
        <vt:lpstr>幻灯片标题</vt:lpstr>
      </vt:variant>
      <vt:variant>
        <vt:i4>14</vt:i4>
      </vt:variant>
    </vt:vector>
  </HeadingPairs>
  <TitlesOfParts>
    <vt:vector size="15" baseType="lpstr">
      <vt:lpstr>Capital</vt:lpstr>
      <vt:lpstr>Spectroscopic and Structural Characterization of FXR Agonists and Antagonists </vt:lpstr>
      <vt:lpstr>Farnesoid X Receptor (FXR)</vt:lpstr>
      <vt:lpstr>PowerPoint 演示文稿</vt:lpstr>
      <vt:lpstr>PowerPoint 演示文稿</vt:lpstr>
      <vt:lpstr>Purpose </vt:lpstr>
      <vt:lpstr>Hypothesis </vt:lpstr>
      <vt:lpstr>Method: Fluorescence Spectroscopy  </vt:lpstr>
      <vt:lpstr>Acrylamide Titration </vt:lpstr>
      <vt:lpstr>Fluorescence Spectroscopy </vt:lpstr>
      <vt:lpstr>Method: Stern-Volmer Relationship </vt:lpstr>
      <vt:lpstr>Prediction: Stern-Volmer Plot</vt:lpstr>
      <vt:lpstr>PowerPoint 演示文稿</vt:lpstr>
      <vt:lpstr>Further Research </vt:lpstr>
      <vt:lpstr>Acknowledgment </vt:lpstr>
    </vt:vector>
  </TitlesOfParts>
  <Company>Oregon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Spectroscopic and Structural Characterization of FXR Agonists and Antagonists</dc:title>
  <dc:creator>OSU Libraries</dc:creator>
  <cp:lastModifiedBy>Xiao</cp:lastModifiedBy>
  <cp:revision>150</cp:revision>
  <dcterms:created xsi:type="dcterms:W3CDTF">2012-07-09T22:36:47Z</dcterms:created>
  <dcterms:modified xsi:type="dcterms:W3CDTF">2012-09-06T23:09:18Z</dcterms:modified>
</cp:coreProperties>
</file>