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8404800" cy="32918400"/>
  <p:notesSz cx="6858000" cy="9144000"/>
  <p:defaultText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Brook" initials="E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72" y="1332"/>
      </p:cViewPr>
      <p:guideLst>
        <p:guide orient="horz" pos="10368"/>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0226042"/>
            <a:ext cx="3264408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8653760"/>
            <a:ext cx="26883360" cy="8412480"/>
          </a:xfrm>
        </p:spPr>
        <p:txBody>
          <a:bodyPr/>
          <a:lstStyle>
            <a:lvl1pPr marL="0" indent="0" algn="ctr">
              <a:buNone/>
              <a:defRPr>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50AAC6-9B40-4437-91E8-22C228E0A202}"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D1B84-7646-4212-8C53-860CFAD4ADB0}" type="slidenum">
              <a:rPr lang="en-US" smtClean="0"/>
              <a:t>‹#›</a:t>
            </a:fld>
            <a:endParaRPr lang="en-US" dirty="0"/>
          </a:p>
        </p:txBody>
      </p:sp>
    </p:spTree>
    <p:extLst>
      <p:ext uri="{BB962C8B-B14F-4D97-AF65-F5344CB8AC3E}">
        <p14:creationId xmlns:p14="http://schemas.microsoft.com/office/powerpoint/2010/main" val="178035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0AAC6-9B40-4437-91E8-22C228E0A202}"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D1B84-7646-4212-8C53-860CFAD4ADB0}" type="slidenum">
              <a:rPr lang="en-US" smtClean="0"/>
              <a:t>‹#›</a:t>
            </a:fld>
            <a:endParaRPr lang="en-US" dirty="0"/>
          </a:p>
        </p:txBody>
      </p:sp>
    </p:spTree>
    <p:extLst>
      <p:ext uri="{BB962C8B-B14F-4D97-AF65-F5344CB8AC3E}">
        <p14:creationId xmlns:p14="http://schemas.microsoft.com/office/powerpoint/2010/main" val="57812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318265"/>
            <a:ext cx="864108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1318265"/>
            <a:ext cx="2528316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0AAC6-9B40-4437-91E8-22C228E0A202}"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D1B84-7646-4212-8C53-860CFAD4ADB0}" type="slidenum">
              <a:rPr lang="en-US" smtClean="0"/>
              <a:t>‹#›</a:t>
            </a:fld>
            <a:endParaRPr lang="en-US" dirty="0"/>
          </a:p>
        </p:txBody>
      </p:sp>
    </p:spTree>
    <p:extLst>
      <p:ext uri="{BB962C8B-B14F-4D97-AF65-F5344CB8AC3E}">
        <p14:creationId xmlns:p14="http://schemas.microsoft.com/office/powerpoint/2010/main" val="362128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0AAC6-9B40-4437-91E8-22C228E0A202}"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D1B84-7646-4212-8C53-860CFAD4ADB0}" type="slidenum">
              <a:rPr lang="en-US" smtClean="0"/>
              <a:t>‹#›</a:t>
            </a:fld>
            <a:endParaRPr lang="en-US" dirty="0"/>
          </a:p>
        </p:txBody>
      </p:sp>
    </p:spTree>
    <p:extLst>
      <p:ext uri="{BB962C8B-B14F-4D97-AF65-F5344CB8AC3E}">
        <p14:creationId xmlns:p14="http://schemas.microsoft.com/office/powerpoint/2010/main" val="111718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1153122"/>
            <a:ext cx="32644080" cy="653796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3952225"/>
            <a:ext cx="32644080" cy="7200898"/>
          </a:xfrm>
        </p:spPr>
        <p:txBody>
          <a:bodyPr anchor="b"/>
          <a:lstStyle>
            <a:lvl1pPr marL="0" indent="0">
              <a:buNone/>
              <a:defRPr sz="8900">
                <a:solidFill>
                  <a:schemeClr val="tx1">
                    <a:tint val="75000"/>
                  </a:schemeClr>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0AAC6-9B40-4437-91E8-22C228E0A202}"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D1B84-7646-4212-8C53-860CFAD4ADB0}" type="slidenum">
              <a:rPr lang="en-US" smtClean="0"/>
              <a:t>‹#›</a:t>
            </a:fld>
            <a:endParaRPr lang="en-US" dirty="0"/>
          </a:p>
        </p:txBody>
      </p:sp>
    </p:spTree>
    <p:extLst>
      <p:ext uri="{BB962C8B-B14F-4D97-AF65-F5344CB8AC3E}">
        <p14:creationId xmlns:p14="http://schemas.microsoft.com/office/powerpoint/2010/main" val="380621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240" y="7680963"/>
            <a:ext cx="16962120" cy="21724622"/>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7680963"/>
            <a:ext cx="16962120" cy="21724622"/>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0AAC6-9B40-4437-91E8-22C228E0A202}" type="datetimeFigureOut">
              <a:rPr lang="en-US" smtClean="0"/>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D1B84-7646-4212-8C53-860CFAD4ADB0}" type="slidenum">
              <a:rPr lang="en-US" smtClean="0"/>
              <a:t>‹#›</a:t>
            </a:fld>
            <a:endParaRPr lang="en-US" dirty="0"/>
          </a:p>
        </p:txBody>
      </p:sp>
    </p:spTree>
    <p:extLst>
      <p:ext uri="{BB962C8B-B14F-4D97-AF65-F5344CB8AC3E}">
        <p14:creationId xmlns:p14="http://schemas.microsoft.com/office/powerpoint/2010/main" val="209442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7368542"/>
            <a:ext cx="16968790" cy="3070858"/>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1920240" y="10439400"/>
            <a:ext cx="16968790" cy="18966182"/>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7368542"/>
            <a:ext cx="16975455" cy="3070858"/>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19509107" y="10439400"/>
            <a:ext cx="16975455" cy="18966182"/>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0AAC6-9B40-4437-91E8-22C228E0A202}" type="datetimeFigureOut">
              <a:rPr lang="en-US" smtClean="0"/>
              <a:t>5/12/2014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7D1B84-7646-4212-8C53-860CFAD4ADB0}" type="slidenum">
              <a:rPr lang="en-US" smtClean="0"/>
              <a:t>‹#›</a:t>
            </a:fld>
            <a:endParaRPr lang="en-US" dirty="0"/>
          </a:p>
        </p:txBody>
      </p:sp>
    </p:spTree>
    <p:extLst>
      <p:ext uri="{BB962C8B-B14F-4D97-AF65-F5344CB8AC3E}">
        <p14:creationId xmlns:p14="http://schemas.microsoft.com/office/powerpoint/2010/main" val="28311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0AAC6-9B40-4437-91E8-22C228E0A202}" type="datetimeFigureOut">
              <a:rPr lang="en-US" smtClean="0"/>
              <a:t>5/12/2014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7D1B84-7646-4212-8C53-860CFAD4ADB0}" type="slidenum">
              <a:rPr lang="en-US" smtClean="0"/>
              <a:t>‹#›</a:t>
            </a:fld>
            <a:endParaRPr lang="en-US" dirty="0"/>
          </a:p>
        </p:txBody>
      </p:sp>
    </p:spTree>
    <p:extLst>
      <p:ext uri="{BB962C8B-B14F-4D97-AF65-F5344CB8AC3E}">
        <p14:creationId xmlns:p14="http://schemas.microsoft.com/office/powerpoint/2010/main" val="56471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0AAC6-9B40-4437-91E8-22C228E0A202}" type="datetimeFigureOut">
              <a:rPr lang="en-US" smtClean="0"/>
              <a:t>5/12/2014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7D1B84-7646-4212-8C53-860CFAD4ADB0}" type="slidenum">
              <a:rPr lang="en-US" smtClean="0"/>
              <a:t>‹#›</a:t>
            </a:fld>
            <a:endParaRPr lang="en-US" dirty="0"/>
          </a:p>
        </p:txBody>
      </p:sp>
    </p:spTree>
    <p:extLst>
      <p:ext uri="{BB962C8B-B14F-4D97-AF65-F5344CB8AC3E}">
        <p14:creationId xmlns:p14="http://schemas.microsoft.com/office/powerpoint/2010/main" val="170780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1310640"/>
            <a:ext cx="12634915" cy="557784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015210" y="1310643"/>
            <a:ext cx="21469350" cy="2809494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2" y="6888483"/>
            <a:ext cx="12634915" cy="22517102"/>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0AAC6-9B40-4437-91E8-22C228E0A202}" type="datetimeFigureOut">
              <a:rPr lang="en-US" smtClean="0"/>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D1B84-7646-4212-8C53-860CFAD4ADB0}" type="slidenum">
              <a:rPr lang="en-US" smtClean="0"/>
              <a:t>‹#›</a:t>
            </a:fld>
            <a:endParaRPr lang="en-US" dirty="0"/>
          </a:p>
        </p:txBody>
      </p:sp>
    </p:spTree>
    <p:extLst>
      <p:ext uri="{BB962C8B-B14F-4D97-AF65-F5344CB8AC3E}">
        <p14:creationId xmlns:p14="http://schemas.microsoft.com/office/powerpoint/2010/main" val="333654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3042880"/>
            <a:ext cx="23042880" cy="272034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527610" y="2941320"/>
            <a:ext cx="23042880" cy="19751040"/>
          </a:xfrm>
        </p:spPr>
        <p:txBody>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endParaRPr lang="en-US" dirty="0"/>
          </a:p>
        </p:txBody>
      </p:sp>
      <p:sp>
        <p:nvSpPr>
          <p:cNvPr id="4" name="Text Placeholder 3"/>
          <p:cNvSpPr>
            <a:spLocks noGrp="1"/>
          </p:cNvSpPr>
          <p:nvPr>
            <p:ph type="body" sz="half" idx="2"/>
          </p:nvPr>
        </p:nvSpPr>
        <p:spPr>
          <a:xfrm>
            <a:off x="7527610" y="25763222"/>
            <a:ext cx="23042880" cy="3863338"/>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0AAC6-9B40-4437-91E8-22C228E0A202}" type="datetimeFigureOut">
              <a:rPr lang="en-US" smtClean="0"/>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D1B84-7646-4212-8C53-860CFAD4ADB0}" type="slidenum">
              <a:rPr lang="en-US" smtClean="0"/>
              <a:t>‹#›</a:t>
            </a:fld>
            <a:endParaRPr lang="en-US" dirty="0"/>
          </a:p>
        </p:txBody>
      </p:sp>
    </p:spTree>
    <p:extLst>
      <p:ext uri="{BB962C8B-B14F-4D97-AF65-F5344CB8AC3E}">
        <p14:creationId xmlns:p14="http://schemas.microsoft.com/office/powerpoint/2010/main" val="90021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318262"/>
            <a:ext cx="34564320" cy="54864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7680963"/>
            <a:ext cx="34564320" cy="21724622"/>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30510482"/>
            <a:ext cx="8961120" cy="1752600"/>
          </a:xfrm>
          <a:prstGeom prst="rect">
            <a:avLst/>
          </a:prstGeom>
        </p:spPr>
        <p:txBody>
          <a:bodyPr vert="horz" lIns="407557" tIns="203779" rIns="407557" bIns="203779" rtlCol="0" anchor="ctr"/>
          <a:lstStyle>
            <a:lvl1pPr algn="l">
              <a:defRPr sz="5300">
                <a:solidFill>
                  <a:schemeClr val="tx1">
                    <a:tint val="75000"/>
                  </a:schemeClr>
                </a:solidFill>
              </a:defRPr>
            </a:lvl1pPr>
          </a:lstStyle>
          <a:p>
            <a:fld id="{DE50AAC6-9B40-4437-91E8-22C228E0A202}" type="datetimeFigureOut">
              <a:rPr lang="en-US" smtClean="0"/>
              <a:t>5/12/2014</a:t>
            </a:fld>
            <a:endParaRPr lang="en-US" dirty="0"/>
          </a:p>
        </p:txBody>
      </p:sp>
      <p:sp>
        <p:nvSpPr>
          <p:cNvPr id="5" name="Footer Placeholder 4"/>
          <p:cNvSpPr>
            <a:spLocks noGrp="1"/>
          </p:cNvSpPr>
          <p:nvPr>
            <p:ph type="ftr" sz="quarter" idx="3"/>
          </p:nvPr>
        </p:nvSpPr>
        <p:spPr>
          <a:xfrm>
            <a:off x="13121640" y="30510482"/>
            <a:ext cx="12161520" cy="1752600"/>
          </a:xfrm>
          <a:prstGeom prst="rect">
            <a:avLst/>
          </a:prstGeom>
        </p:spPr>
        <p:txBody>
          <a:bodyPr vert="horz" lIns="407557" tIns="203779" rIns="407557" bIns="203779" rtlCol="0" anchor="ctr"/>
          <a:lstStyle>
            <a:lvl1pPr algn="ctr">
              <a:defRPr sz="5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523440" y="30510482"/>
            <a:ext cx="8961120" cy="1752600"/>
          </a:xfrm>
          <a:prstGeom prst="rect">
            <a:avLst/>
          </a:prstGeom>
        </p:spPr>
        <p:txBody>
          <a:bodyPr vert="horz" lIns="407557" tIns="203779" rIns="407557" bIns="203779" rtlCol="0" anchor="ctr"/>
          <a:lstStyle>
            <a:lvl1pPr algn="r">
              <a:defRPr sz="5300">
                <a:solidFill>
                  <a:schemeClr val="tx1">
                    <a:tint val="75000"/>
                  </a:schemeClr>
                </a:solidFill>
              </a:defRPr>
            </a:lvl1pPr>
          </a:lstStyle>
          <a:p>
            <a:fld id="{BC7D1B84-7646-4212-8C53-860CFAD4ADB0}" type="slidenum">
              <a:rPr lang="en-US" smtClean="0"/>
              <a:t>‹#›</a:t>
            </a:fld>
            <a:endParaRPr lang="en-US" dirty="0"/>
          </a:p>
        </p:txBody>
      </p:sp>
    </p:spTree>
    <p:extLst>
      <p:ext uri="{BB962C8B-B14F-4D97-AF65-F5344CB8AC3E}">
        <p14:creationId xmlns:p14="http://schemas.microsoft.com/office/powerpoint/2010/main" val="26728894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075572" rtl="0" eaLnBrk="1" latinLnBrk="0" hangingPunct="1">
        <a:spcBef>
          <a:spcPct val="0"/>
        </a:spcBef>
        <a:buNone/>
        <a:defRPr sz="19600" kern="1200">
          <a:solidFill>
            <a:schemeClr val="tx1"/>
          </a:solidFill>
          <a:latin typeface="+mj-lt"/>
          <a:ea typeface="+mj-ea"/>
          <a:cs typeface="+mj-cs"/>
        </a:defRPr>
      </a:lvl1pPr>
    </p:titleStyle>
    <p:bodyStyle>
      <a:lvl1pPr marL="1528340" indent="-1528340" algn="l" defTabSz="4075572" rtl="0" eaLnBrk="1" latinLnBrk="0" hangingPunct="1">
        <a:spcBef>
          <a:spcPct val="20000"/>
        </a:spcBef>
        <a:buFont typeface="Arial" panose="020B0604020202020204" pitchFamily="34" charset="0"/>
        <a:buChar char="•"/>
        <a:defRPr sz="14300" kern="1200">
          <a:solidFill>
            <a:schemeClr val="tx1"/>
          </a:solidFill>
          <a:latin typeface="+mn-lt"/>
          <a:ea typeface="+mn-ea"/>
          <a:cs typeface="+mn-cs"/>
        </a:defRPr>
      </a:lvl1pPr>
      <a:lvl2pPr marL="3311402" indent="-1273616" algn="l" defTabSz="4075572" rtl="0" eaLnBrk="1" latinLnBrk="0" hangingPunct="1">
        <a:spcBef>
          <a:spcPct val="20000"/>
        </a:spcBef>
        <a:buFont typeface="Arial" panose="020B0604020202020204" pitchFamily="34" charset="0"/>
        <a:buChar char="–"/>
        <a:defRPr sz="12500" kern="1200">
          <a:solidFill>
            <a:schemeClr val="tx1"/>
          </a:solidFill>
          <a:latin typeface="+mn-lt"/>
          <a:ea typeface="+mn-ea"/>
          <a:cs typeface="+mn-cs"/>
        </a:defRPr>
      </a:lvl2pPr>
      <a:lvl3pPr marL="5094465" indent="-1018893" algn="l" defTabSz="4075572" rtl="0" eaLnBrk="1" latinLnBrk="0" hangingPunct="1">
        <a:spcBef>
          <a:spcPct val="20000"/>
        </a:spcBef>
        <a:buFont typeface="Arial" panose="020B0604020202020204" pitchFamily="34" charset="0"/>
        <a:buChar char="•"/>
        <a:defRPr sz="10700" kern="1200">
          <a:solidFill>
            <a:schemeClr val="tx1"/>
          </a:solidFill>
          <a:latin typeface="+mn-lt"/>
          <a:ea typeface="+mn-ea"/>
          <a:cs typeface="+mn-cs"/>
        </a:defRPr>
      </a:lvl3pPr>
      <a:lvl4pPr marL="7132251" indent="-1018893" algn="l" defTabSz="4075572"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4pPr>
      <a:lvl5pPr marL="9170038" indent="-1018893" algn="l" defTabSz="4075572"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5pPr>
      <a:lvl6pPr marL="11207824" indent="-1018893" algn="l" defTabSz="4075572"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6pPr>
      <a:lvl7pPr marL="13245610" indent="-1018893" algn="l" defTabSz="4075572"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7pPr>
      <a:lvl8pPr marL="15283396" indent="-1018893" algn="l" defTabSz="4075572"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8pPr>
      <a:lvl9pPr marL="17321182" indent="-1018893" algn="l" defTabSz="4075572"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9pPr>
    </p:bodyStyle>
    <p:other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nps.gov/labe/index.htm" TargetMode="External"/><Relationship Id="rId18" Type="http://schemas.openxmlformats.org/officeDocument/2006/relationships/image" Target="../media/image14.emf"/><Relationship Id="rId3" Type="http://schemas.openxmlformats.org/officeDocument/2006/relationships/image" Target="../media/image2.gif"/><Relationship Id="rId7" Type="http://schemas.openxmlformats.org/officeDocument/2006/relationships/image" Target="../media/image5.PNG"/><Relationship Id="rId12" Type="http://schemas.openxmlformats.org/officeDocument/2006/relationships/hyperlink" Target="http://www.nrc.gov/" TargetMode="External"/><Relationship Id="rId17" Type="http://schemas.openxmlformats.org/officeDocument/2006/relationships/image" Target="../media/image13.png"/><Relationship Id="rId2" Type="http://schemas.openxmlformats.org/officeDocument/2006/relationships/image" Target="../media/image1.jp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www.rsmas.miami.edu/groups/tritium/" TargetMode="External"/><Relationship Id="rId11" Type="http://schemas.openxmlformats.org/officeDocument/2006/relationships/image" Target="../media/image9.jpe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8.emf"/><Relationship Id="rId4" Type="http://schemas.openxmlformats.org/officeDocument/2006/relationships/image" Target="../media/image3.png"/><Relationship Id="rId9" Type="http://schemas.openxmlformats.org/officeDocument/2006/relationships/image" Target="../media/image7.emf"/><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10400" y="371979"/>
            <a:ext cx="24384000" cy="1938992"/>
          </a:xfrm>
          <a:prstGeom prst="rect">
            <a:avLst/>
          </a:prstGeom>
          <a:noFill/>
        </p:spPr>
        <p:txBody>
          <a:bodyPr wrap="square" rtlCol="0">
            <a:spAutoFit/>
          </a:bodyPr>
          <a:lstStyle/>
          <a:p>
            <a:pPr algn="ctr"/>
            <a:r>
              <a:rPr lang="en-US" sz="6600" b="1" dirty="0" smtClean="0"/>
              <a:t>Investigation of Perennial Cave Ice in Lava Beds National Monument</a:t>
            </a:r>
          </a:p>
          <a:p>
            <a:pPr algn="ctr"/>
            <a:r>
              <a:rPr lang="en-US" sz="5400" dirty="0" smtClean="0"/>
              <a:t>Nicole Rocco, Geology undergraduate &amp; Dr. Ed Brook, Project Advisor, CEOAS</a:t>
            </a:r>
            <a:endParaRPr lang="en-US" sz="5400" dirty="0"/>
          </a:p>
        </p:txBody>
      </p:sp>
      <p:sp>
        <p:nvSpPr>
          <p:cNvPr id="6" name="TextBox 5"/>
          <p:cNvSpPr txBox="1"/>
          <p:nvPr/>
        </p:nvSpPr>
        <p:spPr>
          <a:xfrm>
            <a:off x="914400" y="2726116"/>
            <a:ext cx="12877800" cy="6494085"/>
          </a:xfrm>
          <a:prstGeom prst="rect">
            <a:avLst/>
          </a:prstGeom>
          <a:noFill/>
        </p:spPr>
        <p:txBody>
          <a:bodyPr wrap="square" rtlCol="0">
            <a:spAutoFit/>
          </a:bodyPr>
          <a:lstStyle/>
          <a:p>
            <a:r>
              <a:rPr lang="en-US" sz="4000" b="1" dirty="0" smtClean="0"/>
              <a:t>Introduction </a:t>
            </a:r>
          </a:p>
          <a:p>
            <a:r>
              <a:rPr lang="en-US" sz="3400" dirty="0"/>
              <a:t>For many years, scientists worldwide have been using glacial ice to reconstruct and study Earth’s past climates.  While the most continuous records we have are from sites near both poles, there is also </a:t>
            </a:r>
            <a:r>
              <a:rPr lang="en-US" sz="3400" dirty="0" smtClean="0"/>
              <a:t>mid-latitude perennial ice in </a:t>
            </a:r>
            <a:r>
              <a:rPr lang="en-US" sz="3400" dirty="0"/>
              <a:t>the form of mountain glaciers and cave ice.  V</a:t>
            </a:r>
            <a:r>
              <a:rPr lang="en-US" sz="3400" dirty="0" smtClean="0"/>
              <a:t>ery </a:t>
            </a:r>
            <a:r>
              <a:rPr lang="en-US" sz="3400" dirty="0"/>
              <a:t>little </a:t>
            </a:r>
            <a:r>
              <a:rPr lang="en-US" sz="3400" dirty="0" smtClean="0"/>
              <a:t> is known </a:t>
            </a:r>
            <a:r>
              <a:rPr lang="en-US" sz="3400" dirty="0"/>
              <a:t>about the potential for cave ice to provide information about past </a:t>
            </a:r>
            <a:r>
              <a:rPr lang="en-US" sz="3400" dirty="0" smtClean="0"/>
              <a:t>climates, </a:t>
            </a:r>
            <a:r>
              <a:rPr lang="en-US" sz="3400" dirty="0"/>
              <a:t>particularly in the United </a:t>
            </a:r>
            <a:r>
              <a:rPr lang="en-US" sz="3400" dirty="0" smtClean="0"/>
              <a:t>States. This study reports initial work on cave ice at Lava Beds National Monument in Tulelake, California (Fig. 1).  The objective was to determine how old the ice is to establish how valuable it may be as a resource for paleoclimate studies. </a:t>
            </a:r>
          </a:p>
          <a:p>
            <a:endParaRPr lang="en-US" sz="3600" dirty="0" smtClean="0"/>
          </a:p>
        </p:txBody>
      </p:sp>
      <p:sp>
        <p:nvSpPr>
          <p:cNvPr id="7" name="TextBox 6"/>
          <p:cNvSpPr txBox="1"/>
          <p:nvPr/>
        </p:nvSpPr>
        <p:spPr>
          <a:xfrm>
            <a:off x="914400" y="17333385"/>
            <a:ext cx="16505655" cy="3323987"/>
          </a:xfrm>
          <a:prstGeom prst="rect">
            <a:avLst/>
          </a:prstGeom>
          <a:noFill/>
        </p:spPr>
        <p:txBody>
          <a:bodyPr wrap="square" rtlCol="0">
            <a:spAutoFit/>
          </a:bodyPr>
          <a:lstStyle/>
          <a:p>
            <a:r>
              <a:rPr lang="en-US" sz="4000" b="1" dirty="0" smtClean="0"/>
              <a:t>Background</a:t>
            </a:r>
          </a:p>
          <a:p>
            <a:r>
              <a:rPr lang="en-US" sz="3400" dirty="0" smtClean="0"/>
              <a:t>LBNM was created by basaltic eruptions of the Medicine Lake shield volcano over the last 500,000 years.  The park has one of the world’s largest collections of different volcanic features, including more than 700 lava tubes – some of which contain meters thick layers of ice.  Caldwell Cave (Fig. 2) was chosen as a site of interest because of the amount of ice and possible radiocarbon dateable material. </a:t>
            </a:r>
          </a:p>
        </p:txBody>
      </p:sp>
      <p:sp>
        <p:nvSpPr>
          <p:cNvPr id="9" name="TextBox 8"/>
          <p:cNvSpPr txBox="1"/>
          <p:nvPr/>
        </p:nvSpPr>
        <p:spPr>
          <a:xfrm>
            <a:off x="914400" y="26575940"/>
            <a:ext cx="17177546" cy="5416868"/>
          </a:xfrm>
          <a:prstGeom prst="rect">
            <a:avLst/>
          </a:prstGeom>
          <a:noFill/>
        </p:spPr>
        <p:txBody>
          <a:bodyPr wrap="square" rtlCol="0">
            <a:spAutoFit/>
          </a:bodyPr>
          <a:lstStyle/>
          <a:p>
            <a:r>
              <a:rPr lang="en-US" sz="4000" b="1" dirty="0" smtClean="0"/>
              <a:t>Sample </a:t>
            </a:r>
            <a:r>
              <a:rPr lang="en-US" sz="4000" b="1" dirty="0"/>
              <a:t>C</a:t>
            </a:r>
            <a:r>
              <a:rPr lang="en-US" sz="4000" b="1" dirty="0" smtClean="0"/>
              <a:t>ollection &amp; Analysis</a:t>
            </a:r>
          </a:p>
          <a:p>
            <a:r>
              <a:rPr lang="en-US" sz="3400" dirty="0" smtClean="0"/>
              <a:t>Ice cores were collected by using hand coring drills (Fig. 3). Each core was then cut into segments for further data collection including radiocarbon dating and tritium analysis. </a:t>
            </a:r>
          </a:p>
          <a:p>
            <a:r>
              <a:rPr lang="en-US" sz="3400" b="1" dirty="0" smtClean="0"/>
              <a:t>Tritium analysis</a:t>
            </a:r>
            <a:endParaRPr lang="en-US" sz="3400" b="1" dirty="0"/>
          </a:p>
          <a:p>
            <a:r>
              <a:rPr lang="en-US" sz="3400" dirty="0"/>
              <a:t>Before mid-century nuclear weapons testing began, tritium (half-life, </a:t>
            </a:r>
            <a:r>
              <a:rPr lang="en-US" sz="3400" dirty="0" smtClean="0"/>
              <a:t>12.32 years) </a:t>
            </a:r>
            <a:r>
              <a:rPr lang="en-US" sz="3400" dirty="0"/>
              <a:t>was essentially nonexistent in the atmosphere. There was a significant spike in concentrations during nuclear testing, and since </a:t>
            </a:r>
            <a:r>
              <a:rPr lang="en-US" sz="3400" dirty="0" smtClean="0"/>
              <a:t>then </a:t>
            </a:r>
            <a:r>
              <a:rPr lang="en-US" sz="3400" dirty="0"/>
              <a:t>levels have been decreasing due to decay and uptake by the hydrosphere and </a:t>
            </a:r>
            <a:r>
              <a:rPr lang="en-US" sz="3400" dirty="0" smtClean="0"/>
              <a:t>biosphere (NRC).  Melt water from the Caldwell core was analyzed and compared with tritium records from Portland, Oregon rain water (Fig. 5, </a:t>
            </a:r>
            <a:r>
              <a:rPr lang="en-US" sz="3400" dirty="0" smtClean="0"/>
              <a:t>Eastoe et al, 2012) </a:t>
            </a:r>
            <a:r>
              <a:rPr lang="en-US" sz="3400" dirty="0" smtClean="0"/>
              <a:t>to discern </a:t>
            </a:r>
            <a:r>
              <a:rPr lang="en-US" sz="3400" dirty="0"/>
              <a:t>whether the samples were deposited before or after the mid-century testing.  </a:t>
            </a:r>
            <a:endParaRPr lang="en-US" sz="3400" dirty="0" smtClean="0"/>
          </a:p>
        </p:txBody>
      </p:sp>
      <p:sp>
        <p:nvSpPr>
          <p:cNvPr id="11" name="TextBox 10"/>
          <p:cNvSpPr txBox="1"/>
          <p:nvPr/>
        </p:nvSpPr>
        <p:spPr>
          <a:xfrm>
            <a:off x="18745200" y="2726116"/>
            <a:ext cx="9982200" cy="1231106"/>
          </a:xfrm>
          <a:prstGeom prst="rect">
            <a:avLst/>
          </a:prstGeom>
          <a:noFill/>
        </p:spPr>
        <p:txBody>
          <a:bodyPr wrap="square" rtlCol="0">
            <a:spAutoFit/>
          </a:bodyPr>
          <a:lstStyle/>
          <a:p>
            <a:r>
              <a:rPr lang="en-US" sz="4000" b="1" dirty="0" smtClean="0"/>
              <a:t>Data</a:t>
            </a:r>
          </a:p>
          <a:p>
            <a:r>
              <a:rPr lang="en-US" sz="3400" dirty="0" smtClean="0"/>
              <a:t>Tritium and radiocarbon data:</a:t>
            </a:r>
          </a:p>
        </p:txBody>
      </p:sp>
      <p:sp>
        <p:nvSpPr>
          <p:cNvPr id="12" name="TextBox 11"/>
          <p:cNvSpPr txBox="1"/>
          <p:nvPr/>
        </p:nvSpPr>
        <p:spPr>
          <a:xfrm>
            <a:off x="18745200" y="26746200"/>
            <a:ext cx="18821400" cy="3847207"/>
          </a:xfrm>
          <a:prstGeom prst="rect">
            <a:avLst/>
          </a:prstGeom>
          <a:noFill/>
        </p:spPr>
        <p:txBody>
          <a:bodyPr wrap="square" rtlCol="0">
            <a:spAutoFit/>
          </a:bodyPr>
          <a:lstStyle/>
          <a:p>
            <a:r>
              <a:rPr lang="en-US" sz="4000" b="1" dirty="0" smtClean="0"/>
              <a:t>Conclusion and Future</a:t>
            </a:r>
          </a:p>
          <a:p>
            <a:r>
              <a:rPr lang="en-US" sz="3400" dirty="0" smtClean="0"/>
              <a:t>These early investigations show that ice over 600 years old is preserved two meters from the surface of Caldwell Cave and that the ice near the surface dates back to the mid-1960s. At this point, the total depth of the ice in Caldwell is unknown, and there has been discussion and collaboration with the National Park Service (NPS) as to potential methods for measuring that depth. The preliminary data show great potential for recovering information about the environmental conditions of the area over at least the last 600 years.  Continued monitoring and collaboration with the NPS is underway.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9000" y="371979"/>
            <a:ext cx="3805989" cy="22835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94400" y="371979"/>
            <a:ext cx="1851677" cy="228359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624246"/>
            <a:ext cx="1697285" cy="203132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2615" y="913195"/>
            <a:ext cx="3951796" cy="1201160"/>
          </a:xfrm>
          <a:prstGeom prst="rect">
            <a:avLst/>
          </a:prstGeom>
        </p:spPr>
      </p:pic>
      <p:sp>
        <p:nvSpPr>
          <p:cNvPr id="17" name="TextBox 16"/>
          <p:cNvSpPr txBox="1"/>
          <p:nvPr/>
        </p:nvSpPr>
        <p:spPr>
          <a:xfrm>
            <a:off x="18745200" y="20773781"/>
            <a:ext cx="18821400" cy="5940088"/>
          </a:xfrm>
          <a:prstGeom prst="rect">
            <a:avLst/>
          </a:prstGeom>
          <a:noFill/>
        </p:spPr>
        <p:txBody>
          <a:bodyPr wrap="square" rtlCol="0">
            <a:spAutoFit/>
          </a:bodyPr>
          <a:lstStyle/>
          <a:p>
            <a:r>
              <a:rPr lang="en-US" sz="4000" b="1" dirty="0" smtClean="0"/>
              <a:t>Discussion</a:t>
            </a:r>
          </a:p>
          <a:p>
            <a:r>
              <a:rPr lang="en-US" sz="3400" dirty="0" smtClean="0"/>
              <a:t>Tritium </a:t>
            </a:r>
            <a:r>
              <a:rPr lang="en-US" sz="3400" dirty="0"/>
              <a:t>was measured in seven samples from Caldwell </a:t>
            </a:r>
            <a:r>
              <a:rPr lang="en-US" sz="3400" dirty="0" smtClean="0"/>
              <a:t>Cave. The </a:t>
            </a:r>
            <a:r>
              <a:rPr lang="en-US" sz="3400" dirty="0"/>
              <a:t>samples were calibrated to May 1, 2011, as were the Portland rainwater data, and </a:t>
            </a:r>
            <a:r>
              <a:rPr lang="en-US" sz="3400" dirty="0" smtClean="0"/>
              <a:t>plotted together  </a:t>
            </a:r>
            <a:r>
              <a:rPr lang="en-US" sz="3400" dirty="0"/>
              <a:t>for comparison </a:t>
            </a:r>
            <a:r>
              <a:rPr lang="en-US" sz="3400" dirty="0" smtClean="0"/>
              <a:t>(Fig. </a:t>
            </a:r>
            <a:r>
              <a:rPr lang="en-US" sz="3400" dirty="0"/>
              <a:t>5).   The two </a:t>
            </a:r>
            <a:r>
              <a:rPr lang="en-US" sz="3400" dirty="0" smtClean="0"/>
              <a:t>core samples </a:t>
            </a:r>
            <a:r>
              <a:rPr lang="en-US" sz="3400" dirty="0"/>
              <a:t>that </a:t>
            </a:r>
            <a:r>
              <a:rPr lang="en-US" sz="3400" dirty="0" smtClean="0"/>
              <a:t>showed </a:t>
            </a:r>
            <a:r>
              <a:rPr lang="en-US" sz="3400" dirty="0"/>
              <a:t>the highest levels </a:t>
            </a:r>
            <a:r>
              <a:rPr lang="en-US" sz="3400" dirty="0" smtClean="0"/>
              <a:t>were at depths of between 18 – 47 cm.  </a:t>
            </a:r>
            <a:r>
              <a:rPr lang="en-US" sz="3400" dirty="0"/>
              <a:t>According to the data, </a:t>
            </a:r>
            <a:r>
              <a:rPr lang="en-US" sz="3400" dirty="0" smtClean="0"/>
              <a:t>the ice at these depths was </a:t>
            </a:r>
            <a:r>
              <a:rPr lang="en-US" sz="3400" dirty="0"/>
              <a:t>deposited between 1963 and late 1966 </a:t>
            </a:r>
            <a:r>
              <a:rPr lang="en-US" sz="3400" dirty="0" smtClean="0"/>
              <a:t>(Fig. </a:t>
            </a:r>
            <a:r>
              <a:rPr lang="en-US" sz="3400" dirty="0"/>
              <a:t>6).  According to the law of superposition, </a:t>
            </a:r>
            <a:r>
              <a:rPr lang="en-US" sz="3400" dirty="0" smtClean="0"/>
              <a:t>the shallower ice </a:t>
            </a:r>
            <a:r>
              <a:rPr lang="en-US" sz="3400" dirty="0"/>
              <a:t>must have been deposited sometime </a:t>
            </a:r>
            <a:r>
              <a:rPr lang="en-US" sz="3400" dirty="0" smtClean="0"/>
              <a:t>after the deeper ice.  </a:t>
            </a:r>
            <a:r>
              <a:rPr lang="en-US" sz="3400" dirty="0"/>
              <a:t>Since the other samples are deeper in the </a:t>
            </a:r>
            <a:r>
              <a:rPr lang="en-US" sz="3400" dirty="0" smtClean="0"/>
              <a:t>core, </a:t>
            </a:r>
            <a:r>
              <a:rPr lang="en-US" sz="3400" dirty="0"/>
              <a:t>they </a:t>
            </a:r>
            <a:r>
              <a:rPr lang="en-US" sz="3400" dirty="0" smtClean="0"/>
              <a:t>were </a:t>
            </a:r>
            <a:r>
              <a:rPr lang="en-US" sz="3400" dirty="0"/>
              <a:t>deposited pre-nuclear testing. </a:t>
            </a:r>
          </a:p>
          <a:p>
            <a:r>
              <a:rPr lang="en-US" sz="3400" dirty="0"/>
              <a:t>The age of the </a:t>
            </a:r>
            <a:r>
              <a:rPr lang="en-US" sz="3400" dirty="0" smtClean="0"/>
              <a:t>much deeper ice (~200 cm) </a:t>
            </a:r>
            <a:r>
              <a:rPr lang="en-US" sz="3400" dirty="0"/>
              <a:t>was discovered through the radiocarbon dating of the bark from Caldwell Cave </a:t>
            </a:r>
            <a:r>
              <a:rPr lang="en-US" sz="3400" dirty="0" smtClean="0"/>
              <a:t>(Fig. </a:t>
            </a:r>
            <a:r>
              <a:rPr lang="en-US" sz="3400" dirty="0"/>
              <a:t>3</a:t>
            </a:r>
            <a:r>
              <a:rPr lang="en-US" sz="3400" dirty="0" smtClean="0"/>
              <a:t>). The bark had </a:t>
            </a:r>
            <a:r>
              <a:rPr lang="en-US" sz="3400" dirty="0"/>
              <a:t>a </a:t>
            </a:r>
            <a:r>
              <a:rPr lang="en-US" sz="3400" baseline="30000" dirty="0"/>
              <a:t>14</a:t>
            </a:r>
            <a:r>
              <a:rPr lang="en-US" sz="3400" dirty="0"/>
              <a:t>C age of 685 +/- 20 years BP </a:t>
            </a:r>
            <a:r>
              <a:rPr lang="en-US" sz="3400" dirty="0" smtClean="0"/>
              <a:t>(Fig. 7).  </a:t>
            </a:r>
            <a:r>
              <a:rPr lang="en-US" sz="3400" dirty="0"/>
              <a:t>Calibration of this age yields age ranges of 1274-1304 AD and 1365-1384 AD; the ice at this depth was at least 629 years old </a:t>
            </a:r>
            <a:r>
              <a:rPr lang="en-US" sz="3400" dirty="0" smtClean="0"/>
              <a:t>as reported in </a:t>
            </a:r>
            <a:r>
              <a:rPr lang="en-US" sz="3400" dirty="0"/>
              <a:t>2013 (</a:t>
            </a:r>
            <a:r>
              <a:rPr lang="en-US" sz="3400" dirty="0" smtClean="0"/>
              <a:t>Brook et al, 2013). </a:t>
            </a:r>
            <a:endParaRPr lang="en-US" sz="4000" dirty="0" smtClean="0"/>
          </a:p>
        </p:txBody>
      </p:sp>
      <p:sp>
        <p:nvSpPr>
          <p:cNvPr id="10" name="TextBox 9"/>
          <p:cNvSpPr txBox="1"/>
          <p:nvPr/>
        </p:nvSpPr>
        <p:spPr>
          <a:xfrm>
            <a:off x="922421" y="8694407"/>
            <a:ext cx="15917779" cy="4370427"/>
          </a:xfrm>
          <a:prstGeom prst="rect">
            <a:avLst/>
          </a:prstGeom>
          <a:noFill/>
        </p:spPr>
        <p:txBody>
          <a:bodyPr wrap="square" rtlCol="0">
            <a:spAutoFit/>
          </a:bodyPr>
          <a:lstStyle/>
          <a:p>
            <a:r>
              <a:rPr lang="en-US" sz="4000" b="1" dirty="0" smtClean="0"/>
              <a:t>Methods</a:t>
            </a:r>
            <a:endParaRPr lang="en-US" sz="3400" dirty="0"/>
          </a:p>
          <a:p>
            <a:r>
              <a:rPr lang="en-US" sz="3400" dirty="0" smtClean="0"/>
              <a:t>Ice cores were collected in 2010-2011 by OSU and scientists at LBNM.  Tritium measurements </a:t>
            </a:r>
            <a:r>
              <a:rPr lang="en-US" sz="3400" dirty="0"/>
              <a:t>and radiocarbon dating were the methods </a:t>
            </a:r>
            <a:r>
              <a:rPr lang="en-US" sz="3400" dirty="0" smtClean="0"/>
              <a:t>utilized in the preliminary work. Core samples were melted at OSU and sent to the </a:t>
            </a:r>
            <a:r>
              <a:rPr lang="en-US" sz="3400" dirty="0"/>
              <a:t>University of Miami RSMAS Tritium </a:t>
            </a:r>
            <a:r>
              <a:rPr lang="en-US" sz="3400" dirty="0"/>
              <a:t>Laboratory (</a:t>
            </a:r>
            <a:r>
              <a:rPr lang="en-US" sz="3400" dirty="0">
                <a:hlinkClick r:id="rId6"/>
              </a:rPr>
              <a:t>http://www.rsmas.miami.edu/groups/tritium</a:t>
            </a:r>
            <a:r>
              <a:rPr lang="en-US" sz="3400" dirty="0" smtClean="0">
                <a:hlinkClick r:id="rId6"/>
              </a:rPr>
              <a:t>/</a:t>
            </a:r>
            <a:r>
              <a:rPr lang="en-US" sz="3400" dirty="0" smtClean="0"/>
              <a:t>) for </a:t>
            </a:r>
            <a:r>
              <a:rPr lang="en-US" sz="3400" dirty="0" smtClean="0"/>
              <a:t>analysis, while organic matter was carbon dated at UC Irvine Keck Carbon Cycle Facility.  Multiple samples were melted and filtered for more potential organic matter to </a:t>
            </a:r>
            <a:r>
              <a:rPr lang="en-US" sz="3400" dirty="0" smtClean="0"/>
              <a:t>radio-carbon </a:t>
            </a:r>
            <a:r>
              <a:rPr lang="en-US" sz="3400" dirty="0" smtClean="0"/>
              <a:t>date; however, nothing dateable was found.</a:t>
            </a:r>
            <a:endParaRPr lang="en-US" sz="3400" dirty="0"/>
          </a:p>
        </p:txBody>
      </p:sp>
      <p:sp>
        <p:nvSpPr>
          <p:cNvPr id="13" name="TextBox 12"/>
          <p:cNvSpPr txBox="1"/>
          <p:nvPr/>
        </p:nvSpPr>
        <p:spPr>
          <a:xfrm>
            <a:off x="13157328" y="8123753"/>
            <a:ext cx="5496057" cy="523220"/>
          </a:xfrm>
          <a:prstGeom prst="rect">
            <a:avLst/>
          </a:prstGeom>
          <a:noFill/>
        </p:spPr>
        <p:txBody>
          <a:bodyPr wrap="square" rtlCol="0">
            <a:spAutoFit/>
          </a:bodyPr>
          <a:lstStyle/>
          <a:p>
            <a:pPr algn="ctr"/>
            <a:r>
              <a:rPr lang="en-US" sz="2800" dirty="0" smtClean="0"/>
              <a:t>Figure 1. Map of LBNM </a:t>
            </a:r>
            <a:r>
              <a:rPr lang="en-US" sz="2800" dirty="0" smtClean="0"/>
              <a:t>(</a:t>
            </a:r>
            <a:r>
              <a:rPr lang="en-US" sz="2800" dirty="0" smtClean="0"/>
              <a:t>NPS</a:t>
            </a:r>
            <a:r>
              <a:rPr lang="en-US" sz="2800" dirty="0" smtClean="0"/>
              <a:t>).</a:t>
            </a:r>
            <a:endParaRPr lang="en-US" sz="2800" dirty="0"/>
          </a:p>
        </p:txBody>
      </p:sp>
      <p:grpSp>
        <p:nvGrpSpPr>
          <p:cNvPr id="16" name="Group 15"/>
          <p:cNvGrpSpPr/>
          <p:nvPr/>
        </p:nvGrpSpPr>
        <p:grpSpPr>
          <a:xfrm>
            <a:off x="914400" y="12962806"/>
            <a:ext cx="14620360" cy="4346574"/>
            <a:chOff x="970734" y="13023597"/>
            <a:chExt cx="14620360" cy="4346574"/>
          </a:xfrm>
        </p:grpSpPr>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734" y="13023597"/>
              <a:ext cx="12607580" cy="4346574"/>
            </a:xfrm>
            <a:prstGeom prst="rect">
              <a:avLst/>
            </a:prstGeom>
          </p:spPr>
        </p:pic>
        <p:sp>
          <p:nvSpPr>
            <p:cNvPr id="18" name="TextBox 17"/>
            <p:cNvSpPr txBox="1"/>
            <p:nvPr/>
          </p:nvSpPr>
          <p:spPr>
            <a:xfrm>
              <a:off x="12104291" y="14719830"/>
              <a:ext cx="3486803" cy="954107"/>
            </a:xfrm>
            <a:prstGeom prst="rect">
              <a:avLst/>
            </a:prstGeom>
            <a:noFill/>
          </p:spPr>
          <p:txBody>
            <a:bodyPr wrap="square" rtlCol="0">
              <a:spAutoFit/>
            </a:bodyPr>
            <a:lstStyle/>
            <a:p>
              <a:pPr algn="ctr"/>
              <a:r>
                <a:rPr lang="en-US" sz="2800" dirty="0" smtClean="0"/>
                <a:t>Figure 2. Profile of Caldwell Cave (NPS).</a:t>
              </a:r>
              <a:endParaRPr lang="en-US" sz="2800" dirty="0"/>
            </a:p>
          </p:txBody>
        </p:sp>
      </p:grpSp>
      <p:grpSp>
        <p:nvGrpSpPr>
          <p:cNvPr id="2" name="Group 1"/>
          <p:cNvGrpSpPr/>
          <p:nvPr/>
        </p:nvGrpSpPr>
        <p:grpSpPr>
          <a:xfrm>
            <a:off x="914400" y="21001846"/>
            <a:ext cx="16497634" cy="5580640"/>
            <a:chOff x="914400" y="21001846"/>
            <a:chExt cx="16497634" cy="5580640"/>
          </a:xfrm>
        </p:grpSpPr>
        <p:sp>
          <p:nvSpPr>
            <p:cNvPr id="19" name="TextBox 18"/>
            <p:cNvSpPr txBox="1"/>
            <p:nvPr/>
          </p:nvSpPr>
          <p:spPr>
            <a:xfrm>
              <a:off x="5026028" y="24766604"/>
              <a:ext cx="8766172" cy="1815882"/>
            </a:xfrm>
            <a:prstGeom prst="rect">
              <a:avLst/>
            </a:prstGeom>
            <a:noFill/>
          </p:spPr>
          <p:txBody>
            <a:bodyPr wrap="square" rtlCol="0">
              <a:spAutoFit/>
            </a:bodyPr>
            <a:lstStyle/>
            <a:p>
              <a:pPr algn="ctr"/>
              <a:r>
                <a:rPr lang="en-US" sz="2800" dirty="0" smtClean="0"/>
                <a:t>Figure 3. Ponderosa Pine bark in Caldwell Cave ice at approximately 2 m depth (left). </a:t>
              </a:r>
              <a:r>
                <a:rPr lang="en-US" sz="2800" dirty="0"/>
                <a:t>C</a:t>
              </a:r>
              <a:r>
                <a:rPr lang="en-US" sz="2800" dirty="0" smtClean="0"/>
                <a:t>lose up of bark (middle left). Uncut core from Caldwell Cave (middle right). Drilling in the ice (right) (</a:t>
              </a:r>
              <a:r>
                <a:rPr lang="en-US" sz="2800" dirty="0" smtClean="0"/>
                <a:t>Brook et al, 2013).</a:t>
              </a:r>
              <a:endParaRPr lang="en-US" sz="2800" dirty="0"/>
            </a:p>
          </p:txBody>
        </p:sp>
        <p:grpSp>
          <p:nvGrpSpPr>
            <p:cNvPr id="27" name="Group 26"/>
            <p:cNvGrpSpPr/>
            <p:nvPr/>
          </p:nvGrpSpPr>
          <p:grpSpPr>
            <a:xfrm>
              <a:off x="914400" y="21001846"/>
              <a:ext cx="16497634" cy="5483957"/>
              <a:chOff x="914400" y="20084469"/>
              <a:chExt cx="16497634" cy="5483957"/>
            </a:xfrm>
          </p:grpSpPr>
          <p:grpSp>
            <p:nvGrpSpPr>
              <p:cNvPr id="22" name="Group 21"/>
              <p:cNvGrpSpPr/>
              <p:nvPr/>
            </p:nvGrpSpPr>
            <p:grpSpPr>
              <a:xfrm>
                <a:off x="914400" y="20084469"/>
                <a:ext cx="12759913" cy="5483957"/>
                <a:chOff x="620658" y="22493919"/>
                <a:chExt cx="12759913" cy="5483957"/>
              </a:xfrm>
            </p:grpSpPr>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29279" y="22493919"/>
                  <a:ext cx="4151292" cy="3764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658" y="22493919"/>
                  <a:ext cx="4111628" cy="548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7677" y="22493919"/>
                  <a:ext cx="4306211" cy="376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769705" y="20084469"/>
                <a:ext cx="3642329" cy="5483957"/>
              </a:xfrm>
              <a:prstGeom prst="rect">
                <a:avLst/>
              </a:prstGeom>
            </p:spPr>
          </p:pic>
        </p:grpSp>
      </p:grpSp>
      <p:sp>
        <p:nvSpPr>
          <p:cNvPr id="28" name="TextBox 27"/>
          <p:cNvSpPr txBox="1"/>
          <p:nvPr/>
        </p:nvSpPr>
        <p:spPr>
          <a:xfrm>
            <a:off x="19066273" y="30525839"/>
            <a:ext cx="18179254" cy="1815882"/>
          </a:xfrm>
          <a:prstGeom prst="rect">
            <a:avLst/>
          </a:prstGeom>
          <a:noFill/>
        </p:spPr>
        <p:txBody>
          <a:bodyPr wrap="square" rtlCol="0">
            <a:spAutoFit/>
          </a:bodyPr>
          <a:lstStyle/>
          <a:p>
            <a:r>
              <a:rPr lang="en-US" sz="2000" dirty="0" smtClean="0"/>
              <a:t>References</a:t>
            </a:r>
          </a:p>
          <a:p>
            <a:r>
              <a:rPr lang="en-US" sz="1800" dirty="0"/>
              <a:t>Brook, E., Little, L., Fryer, S. (2013), A Preliminary Investigation of Cave Ice at Lava Beds National Monument, northern California, unpublished manuscript, Oregon State University, Corvallis, OR.</a:t>
            </a:r>
          </a:p>
          <a:p>
            <a:r>
              <a:rPr lang="en-US" sz="1800" dirty="0" smtClean="0"/>
              <a:t>Eastoe</a:t>
            </a:r>
            <a:r>
              <a:rPr lang="en-US" sz="1800" dirty="0"/>
              <a:t>, C., C. Watts, M. Ploughe, and W. Wright (2012), Future Use of Tritium in Mapping Pre‐Bomb Groundwater Volumes, </a:t>
            </a:r>
            <a:r>
              <a:rPr lang="en-US" sz="1800" i="1" dirty="0"/>
              <a:t>Ground</a:t>
            </a:r>
            <a:r>
              <a:rPr lang="en-US" sz="1800" dirty="0"/>
              <a:t> </a:t>
            </a:r>
            <a:r>
              <a:rPr lang="en-US" sz="1800" i="1" dirty="0"/>
              <a:t>Water</a:t>
            </a:r>
            <a:r>
              <a:rPr lang="en-US" sz="1800" dirty="0"/>
              <a:t>, </a:t>
            </a:r>
            <a:r>
              <a:rPr lang="en-US" sz="1800" i="1" dirty="0"/>
              <a:t>50 </a:t>
            </a:r>
            <a:r>
              <a:rPr lang="en-US" sz="1800" dirty="0"/>
              <a:t>(1), 87--‐93.</a:t>
            </a:r>
          </a:p>
          <a:p>
            <a:r>
              <a:rPr lang="en-US" sz="1800" dirty="0" smtClean="0"/>
              <a:t>Office </a:t>
            </a:r>
            <a:r>
              <a:rPr lang="en-US" sz="1800" dirty="0"/>
              <a:t>of Public Affairs. Tritium Production. U.S. Nuclear Regulatory Commission. Washington, D.C., June 2005. Retrieved from </a:t>
            </a:r>
            <a:r>
              <a:rPr lang="en-US" sz="1800" u="sng" dirty="0">
                <a:hlinkClick r:id="rId12"/>
              </a:rPr>
              <a:t>www.nrc.gov</a:t>
            </a:r>
            <a:r>
              <a:rPr lang="en-US" sz="1800" dirty="0"/>
              <a:t> on November 15, 2014.</a:t>
            </a:r>
          </a:p>
          <a:p>
            <a:r>
              <a:rPr lang="en-US" sz="1800" dirty="0"/>
              <a:t>U.S. Department of the Interior, National Park Service (2014), Retrieved from </a:t>
            </a:r>
            <a:r>
              <a:rPr lang="en-US" sz="1800" u="sng" dirty="0">
                <a:hlinkClick r:id="rId13"/>
              </a:rPr>
              <a:t>http://www.nps.gov/labe/index.htm</a:t>
            </a:r>
            <a:r>
              <a:rPr lang="en-US" sz="1800" dirty="0"/>
              <a:t>  on May 10, 2014.</a:t>
            </a:r>
          </a:p>
          <a:p>
            <a:endParaRPr lang="en-US" sz="2000" dirty="0"/>
          </a:p>
        </p:txBody>
      </p:sp>
      <p:sp>
        <p:nvSpPr>
          <p:cNvPr id="29" name="TextBox 28"/>
          <p:cNvSpPr txBox="1"/>
          <p:nvPr/>
        </p:nvSpPr>
        <p:spPr>
          <a:xfrm>
            <a:off x="5121419" y="32223640"/>
            <a:ext cx="26272981" cy="461665"/>
          </a:xfrm>
          <a:prstGeom prst="rect">
            <a:avLst/>
          </a:prstGeom>
          <a:noFill/>
        </p:spPr>
        <p:txBody>
          <a:bodyPr wrap="square" rtlCol="0">
            <a:spAutoFit/>
          </a:bodyPr>
          <a:lstStyle/>
          <a:p>
            <a:pPr algn="ctr"/>
            <a:r>
              <a:rPr lang="en-US" sz="2400" b="1" dirty="0" smtClean="0"/>
              <a:t>Special thanks to Ed Brook, NSF, IDES, U of M Tritium Laboratory, Nancy Nordensten, Megan Mason and Katrina Smith (NPS) and Lava Beds National Monument.</a:t>
            </a:r>
            <a:endParaRPr lang="en-US" sz="2400" b="1" dirty="0"/>
          </a:p>
        </p:txBody>
      </p:sp>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831684" y="2726116"/>
            <a:ext cx="4147346" cy="5248985"/>
          </a:xfrm>
          <a:prstGeom prst="rect">
            <a:avLst/>
          </a:prstGeom>
        </p:spPr>
      </p:pic>
      <p:grpSp>
        <p:nvGrpSpPr>
          <p:cNvPr id="1039" name="Group 1038"/>
          <p:cNvGrpSpPr/>
          <p:nvPr/>
        </p:nvGrpSpPr>
        <p:grpSpPr>
          <a:xfrm>
            <a:off x="18503763" y="4648200"/>
            <a:ext cx="19568818" cy="5171278"/>
            <a:chOff x="18503763" y="4710000"/>
            <a:chExt cx="19568818" cy="5171278"/>
          </a:xfrm>
        </p:grpSpPr>
        <p:sp>
          <p:nvSpPr>
            <p:cNvPr id="20" name="TextBox 19"/>
            <p:cNvSpPr txBox="1"/>
            <p:nvPr/>
          </p:nvSpPr>
          <p:spPr>
            <a:xfrm>
              <a:off x="27252181" y="5525924"/>
              <a:ext cx="10820400" cy="3539430"/>
            </a:xfrm>
            <a:prstGeom prst="rect">
              <a:avLst/>
            </a:prstGeom>
            <a:noFill/>
          </p:spPr>
          <p:txBody>
            <a:bodyPr wrap="square" rtlCol="0">
              <a:spAutoFit/>
            </a:bodyPr>
            <a:lstStyle/>
            <a:p>
              <a:r>
                <a:rPr lang="en-US" sz="2800" dirty="0" smtClean="0"/>
                <a:t>Figure 4 (left). Tritium levels versus depth for each core sample from Caldwell Cave. Points are labeled (TU, depth). </a:t>
              </a:r>
            </a:p>
            <a:p>
              <a:endParaRPr lang="en-US" sz="2800" dirty="0" smtClean="0"/>
            </a:p>
            <a:p>
              <a:r>
                <a:rPr lang="en-US" sz="2800" dirty="0" smtClean="0"/>
                <a:t>Figure 5 (lower left).  Portland rain water and Caldwell Cave samples’ tritium levels versus time. Sample numbers are in order of depth.</a:t>
              </a:r>
            </a:p>
            <a:p>
              <a:endParaRPr lang="en-US" sz="2800" dirty="0" smtClean="0"/>
            </a:p>
            <a:p>
              <a:r>
                <a:rPr lang="en-US" sz="2800" dirty="0" smtClean="0"/>
                <a:t>Figure 6 (lower right). The two core samples, +/- error, with the highest tritium levels as compared to the Portland data. </a:t>
              </a:r>
              <a:endParaRPr lang="en-US" sz="2800" dirty="0"/>
            </a:p>
          </p:txBody>
        </p:sp>
        <p:pic>
          <p:nvPicPr>
            <p:cNvPr id="1025"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03763" y="4710000"/>
              <a:ext cx="8760025" cy="517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34" name="Group 1033"/>
          <p:cNvGrpSpPr/>
          <p:nvPr/>
        </p:nvGrpSpPr>
        <p:grpSpPr>
          <a:xfrm>
            <a:off x="16840200" y="10325235"/>
            <a:ext cx="21441083" cy="7008150"/>
            <a:chOff x="17676824" y="9815481"/>
            <a:chExt cx="20518291" cy="6346826"/>
          </a:xfrm>
        </p:grpSpPr>
        <p:pic>
          <p:nvPicPr>
            <p:cNvPr id="1031"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76824" y="9815482"/>
              <a:ext cx="10217150"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977965" y="9815481"/>
              <a:ext cx="10217150"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38" name="Group 1037"/>
          <p:cNvGrpSpPr/>
          <p:nvPr/>
        </p:nvGrpSpPr>
        <p:grpSpPr>
          <a:xfrm>
            <a:off x="20351324" y="17741560"/>
            <a:ext cx="15601130" cy="3032221"/>
            <a:chOff x="20355335" y="18264780"/>
            <a:chExt cx="15601130" cy="3032221"/>
          </a:xfrm>
        </p:grpSpPr>
        <p:pic>
          <p:nvPicPr>
            <p:cNvPr id="1035" name="Picture 1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355335" y="18264780"/>
              <a:ext cx="15601130" cy="250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7" name="Group 1036"/>
            <p:cNvGrpSpPr/>
            <p:nvPr/>
          </p:nvGrpSpPr>
          <p:grpSpPr>
            <a:xfrm>
              <a:off x="21564600" y="20334497"/>
              <a:ext cx="13182600" cy="962504"/>
              <a:chOff x="21564600" y="20334497"/>
              <a:chExt cx="13182600" cy="962504"/>
            </a:xfrm>
          </p:grpSpPr>
          <p:sp>
            <p:nvSpPr>
              <p:cNvPr id="24" name="TextBox 23"/>
              <p:cNvSpPr txBox="1"/>
              <p:nvPr/>
            </p:nvSpPr>
            <p:spPr>
              <a:xfrm>
                <a:off x="21564600" y="20334497"/>
                <a:ext cx="13182600" cy="523220"/>
              </a:xfrm>
              <a:prstGeom prst="rect">
                <a:avLst/>
              </a:prstGeom>
              <a:noFill/>
            </p:spPr>
            <p:txBody>
              <a:bodyPr wrap="square" rtlCol="0">
                <a:spAutoFit/>
              </a:bodyPr>
              <a:lstStyle/>
              <a:p>
                <a:r>
                  <a:rPr lang="en-US" sz="2800" dirty="0" smtClean="0"/>
                  <a:t>Figure 7. Radiocarbon data from Ponderosa Pine bark in Caldwell Cave. (</a:t>
                </a:r>
                <a:r>
                  <a:rPr lang="en-US" sz="2800" dirty="0" smtClean="0"/>
                  <a:t>Brook et al, 2013)</a:t>
                </a:r>
                <a:endParaRPr lang="en-US" sz="2800" dirty="0" smtClean="0"/>
              </a:p>
            </p:txBody>
          </p:sp>
          <p:sp>
            <p:nvSpPr>
              <p:cNvPr id="1036" name="Rectangle 1035"/>
              <p:cNvSpPr/>
              <p:nvPr/>
            </p:nvSpPr>
            <p:spPr>
              <a:xfrm>
                <a:off x="26658520" y="20773781"/>
                <a:ext cx="2519536" cy="523220"/>
              </a:xfrm>
              <a:prstGeom prst="rect">
                <a:avLst/>
              </a:prstGeom>
            </p:spPr>
            <p:txBody>
              <a:bodyPr wrap="none">
                <a:spAutoFit/>
              </a:bodyPr>
              <a:lstStyle/>
              <a:p>
                <a:r>
                  <a:rPr lang="en-US" sz="2800" baseline="30000" dirty="0"/>
                  <a:t>a</a:t>
                </a:r>
                <a:r>
                  <a:rPr lang="en-US" sz="2800" dirty="0"/>
                  <a:t>2-sigma range. </a:t>
                </a:r>
              </a:p>
            </p:txBody>
          </p:sp>
        </p:grpSp>
      </p:grpSp>
    </p:spTree>
    <p:extLst>
      <p:ext uri="{BB962C8B-B14F-4D97-AF65-F5344CB8AC3E}">
        <p14:creationId xmlns:p14="http://schemas.microsoft.com/office/powerpoint/2010/main" val="3965766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709</TotalTime>
  <Words>1091</Words>
  <Application>Microsoft Office PowerPoint</Application>
  <PresentationFormat>Custom</PresentationFormat>
  <Paragraphs>35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Rocco</dc:creator>
  <cp:lastModifiedBy>Rocco</cp:lastModifiedBy>
  <cp:revision>92</cp:revision>
  <dcterms:created xsi:type="dcterms:W3CDTF">2014-05-06T20:58:15Z</dcterms:created>
  <dcterms:modified xsi:type="dcterms:W3CDTF">2014-05-12T20:54:14Z</dcterms:modified>
</cp:coreProperties>
</file>