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charts/chart5.xml" ContentType="application/vnd.openxmlformats-officedocument.drawingml.chart+xml"/>
  <Override PartName="/ppt/notesSlides/notesSlide25.xml" ContentType="application/vnd.openxmlformats-officedocument.presentationml.notesSlide+xml"/>
  <Override PartName="/ppt/charts/chart6.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64" r:id="rId3"/>
    <p:sldId id="325" r:id="rId4"/>
    <p:sldId id="321" r:id="rId5"/>
    <p:sldId id="307" r:id="rId6"/>
    <p:sldId id="310" r:id="rId7"/>
    <p:sldId id="308" r:id="rId8"/>
    <p:sldId id="311" r:id="rId9"/>
    <p:sldId id="309" r:id="rId10"/>
    <p:sldId id="270" r:id="rId11"/>
    <p:sldId id="327" r:id="rId12"/>
    <p:sldId id="323" r:id="rId13"/>
    <p:sldId id="324" r:id="rId14"/>
    <p:sldId id="273" r:id="rId15"/>
    <p:sldId id="301" r:id="rId16"/>
    <p:sldId id="259" r:id="rId17"/>
    <p:sldId id="257" r:id="rId18"/>
    <p:sldId id="258" r:id="rId19"/>
    <p:sldId id="272" r:id="rId20"/>
    <p:sldId id="271" r:id="rId21"/>
    <p:sldId id="266" r:id="rId22"/>
    <p:sldId id="303" r:id="rId23"/>
    <p:sldId id="260" r:id="rId24"/>
    <p:sldId id="261" r:id="rId25"/>
    <p:sldId id="262" r:id="rId26"/>
    <p:sldId id="318" r:id="rId27"/>
    <p:sldId id="274" r:id="rId28"/>
    <p:sldId id="277" r:id="rId29"/>
    <p:sldId id="275" r:id="rId30"/>
    <p:sldId id="276" r:id="rId31"/>
    <p:sldId id="328" r:id="rId32"/>
    <p:sldId id="290" r:id="rId33"/>
    <p:sldId id="291" r:id="rId34"/>
    <p:sldId id="294" r:id="rId35"/>
    <p:sldId id="297" r:id="rId36"/>
    <p:sldId id="295" r:id="rId37"/>
    <p:sldId id="317" r:id="rId38"/>
    <p:sldId id="292" r:id="rId39"/>
    <p:sldId id="302" r:id="rId40"/>
    <p:sldId id="278" r:id="rId41"/>
    <p:sldId id="281" r:id="rId42"/>
    <p:sldId id="280" r:id="rId43"/>
    <p:sldId id="279" r:id="rId44"/>
    <p:sldId id="282" r:id="rId45"/>
    <p:sldId id="283" r:id="rId46"/>
    <p:sldId id="284" r:id="rId47"/>
    <p:sldId id="285" r:id="rId48"/>
    <p:sldId id="312" r:id="rId49"/>
    <p:sldId id="298" r:id="rId50"/>
    <p:sldId id="299" r:id="rId51"/>
    <p:sldId id="296" r:id="rId52"/>
    <p:sldId id="313" r:id="rId53"/>
    <p:sldId id="320" r:id="rId54"/>
    <p:sldId id="314" r:id="rId55"/>
    <p:sldId id="315" r:id="rId56"/>
    <p:sldId id="326" r:id="rId57"/>
    <p:sldId id="305"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A5E"/>
    <a:srgbClr val="DCD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932" autoAdjust="0"/>
  </p:normalViewPr>
  <p:slideViewPr>
    <p:cSldViewPr>
      <p:cViewPr>
        <p:scale>
          <a:sx n="59" d="100"/>
          <a:sy n="59" d="100"/>
        </p:scale>
        <p:origin x="-1872" y="-72"/>
      </p:cViewPr>
      <p:guideLst>
        <p:guide orient="horz" pos="2160"/>
        <p:guide pos="2880"/>
      </p:guideLst>
    </p:cSldViewPr>
  </p:slideViewPr>
  <p:notesTextViewPr>
    <p:cViewPr>
      <p:scale>
        <a:sx n="1" d="1"/>
        <a:sy n="1" d="1"/>
      </p:scale>
      <p:origin x="0" y="0"/>
    </p:cViewPr>
  </p:notesTextViewPr>
  <p:sorterViewPr>
    <p:cViewPr>
      <p:scale>
        <a:sx n="100" d="100"/>
        <a:sy n="100" d="100"/>
      </p:scale>
      <p:origin x="0" y="6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https://tss.oregonstate.edu/cn/services/mycn/Library/R&amp;I/Instruction/Peer_Review_and_Search/ONW%20Prez/Demographic%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tss.oregonstate.edu/cn/services/mycn/Library/R&amp;I/Instruction/Peer_Review_and_Search/ONW%20Prez/Demographic%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n-share.tss.oregonstate.edu\Library\R&amp;I\Instruction\Peer_Review_and_Search\ONW%20Prez\Demographic%20Figu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n-share\library\R&amp;I\Instruction\Peer_Review_and_Search\ONW%20Prez\Demographic%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tss.oregonstate.edu/cn/services/mycn/Library/R&amp;I/Instruction/Peer_Review_and_Search/ONW%20Prez/Demographic%20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ttps://tss.oregonstate.edu/cn/services/mycn/Library/R&amp;I/Instruction/Peer_Review_and_Search/ONW%20Prez/Demographic%20Figur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https://tss.oregonstate.edu/cn/services/mycn/Library/R&amp;I/Instruction/Peer_Review_and_Search/ONW%20Prez/Demographic%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'[Demographic Figures.xlsx]Demographics'!$L$1</c:f>
              <c:strCache>
                <c:ptCount val="1"/>
                <c:pt idx="0">
                  <c:v>Count</c:v>
                </c:pt>
              </c:strCache>
            </c:strRef>
          </c:tx>
          <c:invertIfNegative val="0"/>
          <c:cat>
            <c:strRef>
              <c:f>'[Demographic Figures.xlsx]Demographics'!$K$2:$K$3</c:f>
              <c:strCache>
                <c:ptCount val="2"/>
                <c:pt idx="0">
                  <c:v>Male</c:v>
                </c:pt>
                <c:pt idx="1">
                  <c:v>Female</c:v>
                </c:pt>
              </c:strCache>
            </c:strRef>
          </c:cat>
          <c:val>
            <c:numRef>
              <c:f>'[Demographic Figures.xlsx]Demographics'!$L$2:$L$3</c:f>
              <c:numCache>
                <c:formatCode>General</c:formatCode>
                <c:ptCount val="2"/>
                <c:pt idx="0">
                  <c:v>9</c:v>
                </c:pt>
                <c:pt idx="1">
                  <c:v>11</c:v>
                </c:pt>
              </c:numCache>
            </c:numRef>
          </c:val>
        </c:ser>
        <c:dLbls>
          <c:showLegendKey val="0"/>
          <c:showVal val="0"/>
          <c:showCatName val="0"/>
          <c:showSerName val="0"/>
          <c:showPercent val="0"/>
          <c:showBubbleSize val="0"/>
        </c:dLbls>
        <c:gapWidth val="150"/>
        <c:axId val="73925760"/>
        <c:axId val="73927296"/>
      </c:barChart>
      <c:catAx>
        <c:axId val="73925760"/>
        <c:scaling>
          <c:orientation val="minMax"/>
        </c:scaling>
        <c:delete val="0"/>
        <c:axPos val="b"/>
        <c:majorTickMark val="none"/>
        <c:minorTickMark val="none"/>
        <c:tickLblPos val="nextTo"/>
        <c:crossAx val="73927296"/>
        <c:crosses val="autoZero"/>
        <c:auto val="1"/>
        <c:lblAlgn val="ctr"/>
        <c:lblOffset val="100"/>
        <c:noMultiLvlLbl val="0"/>
      </c:catAx>
      <c:valAx>
        <c:axId val="73927296"/>
        <c:scaling>
          <c:orientation val="minMax"/>
        </c:scaling>
        <c:delete val="0"/>
        <c:axPos val="l"/>
        <c:majorGridlines/>
        <c:title>
          <c:tx>
            <c:rich>
              <a:bodyPr/>
              <a:lstStyle/>
              <a:p>
                <a:pPr>
                  <a:defRPr/>
                </a:pPr>
                <a:r>
                  <a:rPr lang="en-US"/>
                  <a:t>Number of Participants</a:t>
                </a:r>
              </a:p>
            </c:rich>
          </c:tx>
          <c:layout/>
          <c:overlay val="0"/>
        </c:title>
        <c:numFmt formatCode="General" sourceLinked="1"/>
        <c:majorTickMark val="out"/>
        <c:minorTickMark val="none"/>
        <c:tickLblPos val="nextTo"/>
        <c:crossAx val="7392576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'[Demographic Figures.xlsx]Demographics'!$I$1</c:f>
              <c:strCache>
                <c:ptCount val="1"/>
                <c:pt idx="0">
                  <c:v>Count</c:v>
                </c:pt>
              </c:strCache>
            </c:strRef>
          </c:tx>
          <c:invertIfNegative val="0"/>
          <c:cat>
            <c:strRef>
              <c:f>'[Demographic Figures.xlsx]Demographics'!$H$2:$H$5</c:f>
              <c:strCache>
                <c:ptCount val="4"/>
                <c:pt idx="0">
                  <c:v>Freshman</c:v>
                </c:pt>
                <c:pt idx="1">
                  <c:v>Sophomore</c:v>
                </c:pt>
                <c:pt idx="2">
                  <c:v>Junior</c:v>
                </c:pt>
                <c:pt idx="3">
                  <c:v>Senior</c:v>
                </c:pt>
              </c:strCache>
            </c:strRef>
          </c:cat>
          <c:val>
            <c:numRef>
              <c:f>'[Demographic Figures.xlsx]Demographics'!$I$2:$I$5</c:f>
              <c:numCache>
                <c:formatCode>General</c:formatCode>
                <c:ptCount val="4"/>
                <c:pt idx="0">
                  <c:v>4</c:v>
                </c:pt>
                <c:pt idx="1">
                  <c:v>2</c:v>
                </c:pt>
                <c:pt idx="2">
                  <c:v>7</c:v>
                </c:pt>
                <c:pt idx="3">
                  <c:v>7</c:v>
                </c:pt>
              </c:numCache>
            </c:numRef>
          </c:val>
        </c:ser>
        <c:dLbls>
          <c:showLegendKey val="0"/>
          <c:showVal val="0"/>
          <c:showCatName val="0"/>
          <c:showSerName val="0"/>
          <c:showPercent val="0"/>
          <c:showBubbleSize val="0"/>
        </c:dLbls>
        <c:gapWidth val="150"/>
        <c:axId val="80865536"/>
        <c:axId val="80863616"/>
      </c:barChart>
      <c:valAx>
        <c:axId val="80863616"/>
        <c:scaling>
          <c:orientation val="minMax"/>
        </c:scaling>
        <c:delete val="0"/>
        <c:axPos val="l"/>
        <c:majorGridlines/>
        <c:title>
          <c:tx>
            <c:rich>
              <a:bodyPr/>
              <a:lstStyle/>
              <a:p>
                <a:pPr>
                  <a:defRPr/>
                </a:pPr>
                <a:r>
                  <a:rPr lang="en-US"/>
                  <a:t>Number of Participants</a:t>
                </a:r>
              </a:p>
            </c:rich>
          </c:tx>
          <c:layout/>
          <c:overlay val="0"/>
        </c:title>
        <c:numFmt formatCode="General" sourceLinked="1"/>
        <c:majorTickMark val="out"/>
        <c:minorTickMark val="none"/>
        <c:tickLblPos val="nextTo"/>
        <c:crossAx val="80865536"/>
        <c:crosses val="autoZero"/>
        <c:crossBetween val="between"/>
      </c:valAx>
      <c:catAx>
        <c:axId val="80865536"/>
        <c:scaling>
          <c:orientation val="minMax"/>
        </c:scaling>
        <c:delete val="0"/>
        <c:axPos val="b"/>
        <c:majorTickMark val="none"/>
        <c:minorTickMark val="none"/>
        <c:tickLblPos val="nextTo"/>
        <c:crossAx val="80863616"/>
        <c:crosses val="autoZero"/>
        <c:auto val="1"/>
        <c:lblAlgn val="ctr"/>
        <c:lblOffset val="100"/>
        <c:noMultiLvlLbl val="0"/>
      </c:cat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'[Demographic Figures.xlsx]Demographics'!$O$1</c:f>
              <c:strCache>
                <c:ptCount val="1"/>
                <c:pt idx="0">
                  <c:v>Count</c:v>
                </c:pt>
              </c:strCache>
            </c:strRef>
          </c:tx>
          <c:invertIfNegative val="0"/>
          <c:cat>
            <c:strRef>
              <c:f>'[Demographic Figures.xlsx]Demographics'!$N$2:$N$7</c:f>
              <c:strCache>
                <c:ptCount val="6"/>
                <c:pt idx="0">
                  <c:v>Public Health &amp; Human Sciences</c:v>
                </c:pt>
                <c:pt idx="1">
                  <c:v>Agriculture</c:v>
                </c:pt>
                <c:pt idx="2">
                  <c:v>Business</c:v>
                </c:pt>
                <c:pt idx="3">
                  <c:v>Science</c:v>
                </c:pt>
                <c:pt idx="4">
                  <c:v>Engineering</c:v>
                </c:pt>
                <c:pt idx="5">
                  <c:v>Liberal Arts</c:v>
                </c:pt>
              </c:strCache>
            </c:strRef>
          </c:cat>
          <c:val>
            <c:numRef>
              <c:f>'[Demographic Figures.xlsx]Demographics'!$O$2:$O$7</c:f>
              <c:numCache>
                <c:formatCode>General</c:formatCode>
                <c:ptCount val="6"/>
                <c:pt idx="0">
                  <c:v>2</c:v>
                </c:pt>
                <c:pt idx="1">
                  <c:v>3</c:v>
                </c:pt>
                <c:pt idx="2">
                  <c:v>3</c:v>
                </c:pt>
                <c:pt idx="3">
                  <c:v>3</c:v>
                </c:pt>
                <c:pt idx="4">
                  <c:v>5</c:v>
                </c:pt>
                <c:pt idx="5">
                  <c:v>6</c:v>
                </c:pt>
              </c:numCache>
            </c:numRef>
          </c:val>
        </c:ser>
        <c:dLbls>
          <c:showLegendKey val="0"/>
          <c:showVal val="0"/>
          <c:showCatName val="0"/>
          <c:showSerName val="0"/>
          <c:showPercent val="0"/>
          <c:showBubbleSize val="0"/>
        </c:dLbls>
        <c:gapWidth val="150"/>
        <c:axId val="75390336"/>
        <c:axId val="75412608"/>
      </c:barChart>
      <c:catAx>
        <c:axId val="75390336"/>
        <c:scaling>
          <c:orientation val="minMax"/>
        </c:scaling>
        <c:delete val="0"/>
        <c:axPos val="b"/>
        <c:majorTickMark val="none"/>
        <c:minorTickMark val="none"/>
        <c:tickLblPos val="nextTo"/>
        <c:crossAx val="75412608"/>
        <c:crosses val="autoZero"/>
        <c:auto val="1"/>
        <c:lblAlgn val="ctr"/>
        <c:lblOffset val="100"/>
        <c:noMultiLvlLbl val="0"/>
      </c:catAx>
      <c:valAx>
        <c:axId val="75412608"/>
        <c:scaling>
          <c:orientation val="minMax"/>
        </c:scaling>
        <c:delete val="0"/>
        <c:axPos val="l"/>
        <c:majorGridlines/>
        <c:title>
          <c:tx>
            <c:rich>
              <a:bodyPr/>
              <a:lstStyle/>
              <a:p>
                <a:pPr>
                  <a:defRPr/>
                </a:pPr>
                <a:r>
                  <a:rPr lang="en-US"/>
                  <a:t>Number of Participants</a:t>
                </a:r>
              </a:p>
            </c:rich>
          </c:tx>
          <c:layout/>
          <c:overlay val="0"/>
        </c:title>
        <c:numFmt formatCode="General" sourceLinked="1"/>
        <c:majorTickMark val="out"/>
        <c:minorTickMark val="none"/>
        <c:tickLblPos val="nextTo"/>
        <c:crossAx val="753903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Previously Used </a:t>
            </a:r>
            <a:r>
              <a:rPr lang="en-US" dirty="0" smtClean="0"/>
              <a:t>Database?</a:t>
            </a:r>
            <a:endParaRPr lang="en-US" dirty="0"/>
          </a:p>
        </c:rich>
      </c:tx>
      <c:layout/>
      <c:overlay val="0"/>
    </c:title>
    <c:autoTitleDeleted val="0"/>
    <c:plotArea>
      <c:layout/>
      <c:barChart>
        <c:barDir val="col"/>
        <c:grouping val="clustered"/>
        <c:varyColors val="0"/>
        <c:ser>
          <c:idx val="0"/>
          <c:order val="0"/>
          <c:tx>
            <c:strRef>
              <c:f>'Db Use'!$T$7</c:f>
              <c:strCache>
                <c:ptCount val="1"/>
                <c:pt idx="0">
                  <c:v>Yes</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cat>
            <c:strRef>
              <c:f>'Db Use'!$U$6:$W$6</c:f>
              <c:strCache>
                <c:ptCount val="3"/>
                <c:pt idx="0">
                  <c:v>1Search</c:v>
                </c:pt>
                <c:pt idx="1">
                  <c:v>Google Scholar</c:v>
                </c:pt>
                <c:pt idx="2">
                  <c:v>Web of Science</c:v>
                </c:pt>
              </c:strCache>
            </c:strRef>
          </c:cat>
          <c:val>
            <c:numRef>
              <c:f>'Db Use'!$U$7:$W$7</c:f>
              <c:numCache>
                <c:formatCode>General</c:formatCode>
                <c:ptCount val="3"/>
                <c:pt idx="0">
                  <c:v>8</c:v>
                </c:pt>
                <c:pt idx="1">
                  <c:v>8</c:v>
                </c:pt>
                <c:pt idx="2">
                  <c:v>1</c:v>
                </c:pt>
              </c:numCache>
            </c:numRef>
          </c:val>
        </c:ser>
        <c:ser>
          <c:idx val="1"/>
          <c:order val="1"/>
          <c:tx>
            <c:strRef>
              <c:f>'Db Use'!$T$8</c:f>
              <c:strCache>
                <c:ptCount val="1"/>
                <c:pt idx="0">
                  <c:v>No</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cat>
            <c:strRef>
              <c:f>'Db Use'!$U$6:$W$6</c:f>
              <c:strCache>
                <c:ptCount val="3"/>
                <c:pt idx="0">
                  <c:v>1Search</c:v>
                </c:pt>
                <c:pt idx="1">
                  <c:v>Google Scholar</c:v>
                </c:pt>
                <c:pt idx="2">
                  <c:v>Web of Science</c:v>
                </c:pt>
              </c:strCache>
            </c:strRef>
          </c:cat>
          <c:val>
            <c:numRef>
              <c:f>'Db Use'!$U$8:$W$8</c:f>
              <c:numCache>
                <c:formatCode>General</c:formatCode>
                <c:ptCount val="3"/>
                <c:pt idx="0">
                  <c:v>11</c:v>
                </c:pt>
                <c:pt idx="1">
                  <c:v>12</c:v>
                </c:pt>
                <c:pt idx="2">
                  <c:v>19</c:v>
                </c:pt>
              </c:numCache>
            </c:numRef>
          </c:val>
        </c:ser>
        <c:ser>
          <c:idx val="2"/>
          <c:order val="2"/>
          <c:tx>
            <c:strRef>
              <c:f>'Db Use'!$T$9</c:f>
              <c:strCache>
                <c:ptCount val="1"/>
                <c:pt idx="0">
                  <c:v>Maybe</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cat>
            <c:strRef>
              <c:f>'Db Use'!$U$6:$W$6</c:f>
              <c:strCache>
                <c:ptCount val="3"/>
                <c:pt idx="0">
                  <c:v>1Search</c:v>
                </c:pt>
                <c:pt idx="1">
                  <c:v>Google Scholar</c:v>
                </c:pt>
                <c:pt idx="2">
                  <c:v>Web of Science</c:v>
                </c:pt>
              </c:strCache>
            </c:strRef>
          </c:cat>
          <c:val>
            <c:numRef>
              <c:f>'Db Use'!$U$9:$W$9</c:f>
              <c:numCache>
                <c:formatCode>General</c:formatCode>
                <c:ptCount val="3"/>
                <c:pt idx="0">
                  <c:v>1</c:v>
                </c:pt>
                <c:pt idx="1">
                  <c:v>0</c:v>
                </c:pt>
                <c:pt idx="2">
                  <c:v>0</c:v>
                </c:pt>
              </c:numCache>
            </c:numRef>
          </c:val>
        </c:ser>
        <c:dLbls>
          <c:showLegendKey val="0"/>
          <c:showVal val="0"/>
          <c:showCatName val="0"/>
          <c:showSerName val="0"/>
          <c:showPercent val="0"/>
          <c:showBubbleSize val="0"/>
        </c:dLbls>
        <c:gapWidth val="150"/>
        <c:axId val="75466624"/>
        <c:axId val="75468160"/>
      </c:barChart>
      <c:catAx>
        <c:axId val="75466624"/>
        <c:scaling>
          <c:orientation val="minMax"/>
        </c:scaling>
        <c:delete val="0"/>
        <c:axPos val="b"/>
        <c:majorTickMark val="none"/>
        <c:minorTickMark val="none"/>
        <c:tickLblPos val="nextTo"/>
        <c:txPr>
          <a:bodyPr/>
          <a:lstStyle/>
          <a:p>
            <a:pPr>
              <a:defRPr sz="1600"/>
            </a:pPr>
            <a:endParaRPr lang="en-US"/>
          </a:p>
        </c:txPr>
        <c:crossAx val="75468160"/>
        <c:crosses val="autoZero"/>
        <c:auto val="1"/>
        <c:lblAlgn val="ctr"/>
        <c:lblOffset val="100"/>
        <c:noMultiLvlLbl val="0"/>
      </c:catAx>
      <c:valAx>
        <c:axId val="75468160"/>
        <c:scaling>
          <c:orientation val="minMax"/>
        </c:scaling>
        <c:delete val="0"/>
        <c:axPos val="l"/>
        <c:majorGridlines/>
        <c:title>
          <c:tx>
            <c:rich>
              <a:bodyPr/>
              <a:lstStyle/>
              <a:p>
                <a:pPr>
                  <a:defRPr sz="1100"/>
                </a:pPr>
                <a:r>
                  <a:rPr lang="en-US" sz="1100" dirty="0" smtClean="0"/>
                  <a:t>Number of Participants</a:t>
                </a:r>
                <a:endParaRPr lang="en-US" sz="1100" dirty="0"/>
              </a:p>
            </c:rich>
          </c:tx>
          <c:layout/>
          <c:overlay val="0"/>
        </c:title>
        <c:numFmt formatCode="General" sourceLinked="1"/>
        <c:majorTickMark val="out"/>
        <c:minorTickMark val="none"/>
        <c:tickLblPos val="nextTo"/>
        <c:crossAx val="75466624"/>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smtClean="0"/>
              <a:t>What Was the First </a:t>
            </a:r>
            <a:r>
              <a:rPr lang="en-US" dirty="0"/>
              <a:t>Database </a:t>
            </a:r>
            <a:r>
              <a:rPr lang="en-US" dirty="0" smtClean="0"/>
              <a:t>They Selected?</a:t>
            </a:r>
            <a:endParaRPr lang="en-US" dirty="0"/>
          </a:p>
        </c:rich>
      </c:tx>
      <c:layout/>
      <c:overlay val="0"/>
    </c:title>
    <c:autoTitleDeleted val="0"/>
    <c:plotArea>
      <c:layout/>
      <c:barChart>
        <c:barDir val="col"/>
        <c:grouping val="clustered"/>
        <c:varyColors val="0"/>
        <c:ser>
          <c:idx val="0"/>
          <c:order val="0"/>
          <c:tx>
            <c:strRef>
              <c:f>'[Demographic Figures.xlsx]Db Use'!$M$1</c:f>
              <c:strCache>
                <c:ptCount val="1"/>
                <c:pt idx="0">
                  <c:v>Count</c:v>
                </c:pt>
              </c:strCache>
            </c:strRef>
          </c:tx>
          <c:invertIfNegative val="0"/>
          <c:dLbls>
            <c:txPr>
              <a:bodyPr/>
              <a:lstStyle/>
              <a:p>
                <a:pPr>
                  <a:defRPr sz="1800"/>
                </a:pPr>
                <a:endParaRPr lang="en-US"/>
              </a:p>
            </c:txPr>
            <c:showLegendKey val="0"/>
            <c:showVal val="1"/>
            <c:showCatName val="0"/>
            <c:showSerName val="0"/>
            <c:showPercent val="0"/>
            <c:showBubbleSize val="0"/>
            <c:showLeaderLines val="0"/>
          </c:dLbls>
          <c:cat>
            <c:strRef>
              <c:f>'[Demographic Figures.xlsx]Db Use'!$L$2:$L$4</c:f>
              <c:strCache>
                <c:ptCount val="3"/>
                <c:pt idx="0">
                  <c:v>1Search</c:v>
                </c:pt>
                <c:pt idx="1">
                  <c:v>Google Scholar</c:v>
                </c:pt>
                <c:pt idx="2">
                  <c:v>Web of Science</c:v>
                </c:pt>
              </c:strCache>
            </c:strRef>
          </c:cat>
          <c:val>
            <c:numRef>
              <c:f>'[Demographic Figures.xlsx]Db Use'!$M$2:$M$4</c:f>
              <c:numCache>
                <c:formatCode>General</c:formatCode>
                <c:ptCount val="3"/>
                <c:pt idx="0">
                  <c:v>5</c:v>
                </c:pt>
                <c:pt idx="1">
                  <c:v>7</c:v>
                </c:pt>
                <c:pt idx="2">
                  <c:v>8</c:v>
                </c:pt>
              </c:numCache>
            </c:numRef>
          </c:val>
        </c:ser>
        <c:dLbls>
          <c:showLegendKey val="0"/>
          <c:showVal val="0"/>
          <c:showCatName val="0"/>
          <c:showSerName val="0"/>
          <c:showPercent val="0"/>
          <c:showBubbleSize val="0"/>
        </c:dLbls>
        <c:gapWidth val="150"/>
        <c:axId val="75524352"/>
        <c:axId val="75530240"/>
      </c:barChart>
      <c:catAx>
        <c:axId val="75524352"/>
        <c:scaling>
          <c:orientation val="minMax"/>
        </c:scaling>
        <c:delete val="0"/>
        <c:axPos val="b"/>
        <c:majorTickMark val="none"/>
        <c:minorTickMark val="none"/>
        <c:tickLblPos val="nextTo"/>
        <c:txPr>
          <a:bodyPr/>
          <a:lstStyle/>
          <a:p>
            <a:pPr>
              <a:defRPr sz="1600"/>
            </a:pPr>
            <a:endParaRPr lang="en-US"/>
          </a:p>
        </c:txPr>
        <c:crossAx val="75530240"/>
        <c:crosses val="autoZero"/>
        <c:auto val="1"/>
        <c:lblAlgn val="ctr"/>
        <c:lblOffset val="100"/>
        <c:noMultiLvlLbl val="0"/>
      </c:catAx>
      <c:valAx>
        <c:axId val="75530240"/>
        <c:scaling>
          <c:orientation val="minMax"/>
        </c:scaling>
        <c:delete val="0"/>
        <c:axPos val="l"/>
        <c:majorGridlines/>
        <c:title>
          <c:tx>
            <c:rich>
              <a:bodyPr/>
              <a:lstStyle/>
              <a:p>
                <a:pPr>
                  <a:defRPr/>
                </a:pPr>
                <a:r>
                  <a:rPr lang="en-US"/>
                  <a:t>Number of Participants</a:t>
                </a:r>
              </a:p>
            </c:rich>
          </c:tx>
          <c:layout/>
          <c:overlay val="0"/>
        </c:title>
        <c:numFmt formatCode="General" sourceLinked="1"/>
        <c:majorTickMark val="out"/>
        <c:minorTickMark val="none"/>
        <c:tickLblPos val="nextTo"/>
        <c:crossAx val="7552435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pPr>
            <a:r>
              <a:rPr lang="en-US" dirty="0" smtClean="0"/>
              <a:t>How Often</a:t>
            </a:r>
            <a:r>
              <a:rPr lang="en-US" baseline="0" dirty="0" smtClean="0"/>
              <a:t> Were Each of the Databases Used?</a:t>
            </a:r>
            <a:endParaRPr lang="en-US" dirty="0"/>
          </a:p>
        </c:rich>
      </c:tx>
      <c:layout/>
      <c:overlay val="0"/>
    </c:title>
    <c:autoTitleDeleted val="0"/>
    <c:plotArea>
      <c:layout/>
      <c:barChart>
        <c:barDir val="col"/>
        <c:grouping val="clustered"/>
        <c:varyColors val="0"/>
        <c:ser>
          <c:idx val="0"/>
          <c:order val="0"/>
          <c:tx>
            <c:strRef>
              <c:f>'[Demographic Figures.xlsx]Db Use'!$P$1</c:f>
              <c:strCache>
                <c:ptCount val="1"/>
                <c:pt idx="0">
                  <c:v>Count</c:v>
                </c:pt>
              </c:strCache>
            </c:strRef>
          </c:tx>
          <c:invertIfNegative val="0"/>
          <c:dLbls>
            <c:txPr>
              <a:bodyPr/>
              <a:lstStyle/>
              <a:p>
                <a:pPr>
                  <a:defRPr sz="1800"/>
                </a:pPr>
                <a:endParaRPr lang="en-US"/>
              </a:p>
            </c:txPr>
            <c:showLegendKey val="0"/>
            <c:showVal val="1"/>
            <c:showCatName val="0"/>
            <c:showSerName val="0"/>
            <c:showPercent val="0"/>
            <c:showBubbleSize val="0"/>
            <c:showLeaderLines val="0"/>
          </c:dLbls>
          <c:cat>
            <c:strRef>
              <c:f>'[Demographic Figures.xlsx]Db Use'!$O$2:$O$4</c:f>
              <c:strCache>
                <c:ptCount val="3"/>
                <c:pt idx="0">
                  <c:v>1Search</c:v>
                </c:pt>
                <c:pt idx="1">
                  <c:v>Google Scholar</c:v>
                </c:pt>
                <c:pt idx="2">
                  <c:v>Web of Science</c:v>
                </c:pt>
              </c:strCache>
            </c:strRef>
          </c:cat>
          <c:val>
            <c:numRef>
              <c:f>'[Demographic Figures.xlsx]Db Use'!$P$2:$P$4</c:f>
              <c:numCache>
                <c:formatCode>General</c:formatCode>
                <c:ptCount val="3"/>
                <c:pt idx="0">
                  <c:v>8</c:v>
                </c:pt>
                <c:pt idx="1">
                  <c:v>11</c:v>
                </c:pt>
                <c:pt idx="2">
                  <c:v>11</c:v>
                </c:pt>
              </c:numCache>
            </c:numRef>
          </c:val>
        </c:ser>
        <c:dLbls>
          <c:showLegendKey val="0"/>
          <c:showVal val="0"/>
          <c:showCatName val="0"/>
          <c:showSerName val="0"/>
          <c:showPercent val="0"/>
          <c:showBubbleSize val="0"/>
        </c:dLbls>
        <c:gapWidth val="150"/>
        <c:axId val="80882304"/>
        <c:axId val="80892288"/>
      </c:barChart>
      <c:catAx>
        <c:axId val="80882304"/>
        <c:scaling>
          <c:orientation val="minMax"/>
        </c:scaling>
        <c:delete val="0"/>
        <c:axPos val="b"/>
        <c:majorTickMark val="none"/>
        <c:minorTickMark val="none"/>
        <c:tickLblPos val="nextTo"/>
        <c:txPr>
          <a:bodyPr/>
          <a:lstStyle/>
          <a:p>
            <a:pPr>
              <a:defRPr sz="1600"/>
            </a:pPr>
            <a:endParaRPr lang="en-US"/>
          </a:p>
        </c:txPr>
        <c:crossAx val="80892288"/>
        <c:crosses val="autoZero"/>
        <c:auto val="1"/>
        <c:lblAlgn val="ctr"/>
        <c:lblOffset val="100"/>
        <c:noMultiLvlLbl val="0"/>
      </c:catAx>
      <c:valAx>
        <c:axId val="80892288"/>
        <c:scaling>
          <c:orientation val="minMax"/>
        </c:scaling>
        <c:delete val="0"/>
        <c:axPos val="l"/>
        <c:majorGridlines/>
        <c:title>
          <c:tx>
            <c:rich>
              <a:bodyPr/>
              <a:lstStyle/>
              <a:p>
                <a:pPr>
                  <a:defRPr/>
                </a:pPr>
                <a:r>
                  <a:rPr lang="en-US"/>
                  <a:t>Number of Participants</a:t>
                </a:r>
              </a:p>
            </c:rich>
          </c:tx>
          <c:layout/>
          <c:overlay val="0"/>
        </c:title>
        <c:numFmt formatCode="General" sourceLinked="1"/>
        <c:majorTickMark val="out"/>
        <c:minorTickMark val="none"/>
        <c:tickLblPos val="nextTo"/>
        <c:crossAx val="8088230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dirty="0" smtClean="0"/>
              <a:t>Would They Change Their Process </a:t>
            </a:r>
            <a:r>
              <a:rPr lang="en-US" dirty="0"/>
              <a:t>If Assignment Asked for Peer Reviewed </a:t>
            </a:r>
            <a:r>
              <a:rPr lang="en-US" dirty="0" smtClean="0"/>
              <a:t>Articles?</a:t>
            </a:r>
            <a:endParaRPr lang="en-US" dirty="0"/>
          </a:p>
        </c:rich>
      </c:tx>
      <c:layout/>
      <c:overlay val="0"/>
    </c:title>
    <c:autoTitleDeleted val="0"/>
    <c:plotArea>
      <c:layout/>
      <c:barChart>
        <c:barDir val="col"/>
        <c:grouping val="clustered"/>
        <c:varyColors val="0"/>
        <c:ser>
          <c:idx val="0"/>
          <c:order val="0"/>
          <c:tx>
            <c:strRef>
              <c:f>'[Demographic Figures.xlsx]PR'!$E$1</c:f>
              <c:strCache>
                <c:ptCount val="1"/>
                <c:pt idx="0">
                  <c:v>Count</c:v>
                </c:pt>
              </c:strCache>
            </c:strRef>
          </c:tx>
          <c:invertIfNegative val="0"/>
          <c:dLbls>
            <c:txPr>
              <a:bodyPr/>
              <a:lstStyle/>
              <a:p>
                <a:pPr>
                  <a:defRPr sz="1800"/>
                </a:pPr>
                <a:endParaRPr lang="en-US"/>
              </a:p>
            </c:txPr>
            <c:showLegendKey val="0"/>
            <c:showVal val="1"/>
            <c:showCatName val="0"/>
            <c:showSerName val="0"/>
            <c:showPercent val="0"/>
            <c:showBubbleSize val="0"/>
            <c:showLeaderLines val="0"/>
          </c:dLbls>
          <c:cat>
            <c:strRef>
              <c:f>'[Demographic Figures.xlsx]PR'!$D$2:$D$4</c:f>
              <c:strCache>
                <c:ptCount val="3"/>
                <c:pt idx="0">
                  <c:v>No</c:v>
                </c:pt>
                <c:pt idx="1">
                  <c:v>Yes</c:v>
                </c:pt>
                <c:pt idx="2">
                  <c:v>Not Sure What Peer Review Is</c:v>
                </c:pt>
              </c:strCache>
            </c:strRef>
          </c:cat>
          <c:val>
            <c:numRef>
              <c:f>'[Demographic Figures.xlsx]PR'!$E$2:$E$4</c:f>
              <c:numCache>
                <c:formatCode>General</c:formatCode>
                <c:ptCount val="3"/>
                <c:pt idx="0">
                  <c:v>6</c:v>
                </c:pt>
                <c:pt idx="1">
                  <c:v>8</c:v>
                </c:pt>
                <c:pt idx="2">
                  <c:v>6</c:v>
                </c:pt>
              </c:numCache>
            </c:numRef>
          </c:val>
        </c:ser>
        <c:dLbls>
          <c:showLegendKey val="0"/>
          <c:showVal val="0"/>
          <c:showCatName val="0"/>
          <c:showSerName val="0"/>
          <c:showPercent val="0"/>
          <c:showBubbleSize val="0"/>
        </c:dLbls>
        <c:gapWidth val="150"/>
        <c:axId val="80956032"/>
        <c:axId val="80957824"/>
      </c:barChart>
      <c:catAx>
        <c:axId val="80956032"/>
        <c:scaling>
          <c:orientation val="minMax"/>
        </c:scaling>
        <c:delete val="0"/>
        <c:axPos val="b"/>
        <c:majorTickMark val="none"/>
        <c:minorTickMark val="none"/>
        <c:tickLblPos val="nextTo"/>
        <c:txPr>
          <a:bodyPr/>
          <a:lstStyle/>
          <a:p>
            <a:pPr>
              <a:defRPr sz="1600"/>
            </a:pPr>
            <a:endParaRPr lang="en-US"/>
          </a:p>
        </c:txPr>
        <c:crossAx val="80957824"/>
        <c:crosses val="autoZero"/>
        <c:auto val="1"/>
        <c:lblAlgn val="ctr"/>
        <c:lblOffset val="100"/>
        <c:noMultiLvlLbl val="0"/>
      </c:catAx>
      <c:valAx>
        <c:axId val="80957824"/>
        <c:scaling>
          <c:orientation val="minMax"/>
        </c:scaling>
        <c:delete val="0"/>
        <c:axPos val="l"/>
        <c:majorGridlines/>
        <c:title>
          <c:tx>
            <c:rich>
              <a:bodyPr/>
              <a:lstStyle/>
              <a:p>
                <a:pPr>
                  <a:defRPr/>
                </a:pPr>
                <a:r>
                  <a:rPr lang="en-US"/>
                  <a:t>Number of Participants</a:t>
                </a:r>
              </a:p>
            </c:rich>
          </c:tx>
          <c:layout/>
          <c:overlay val="0"/>
        </c:title>
        <c:numFmt formatCode="General" sourceLinked="1"/>
        <c:majorTickMark val="out"/>
        <c:minorTickMark val="none"/>
        <c:tickLblPos val="nextTo"/>
        <c:crossAx val="8095603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0B0488A-3E21-4125-8E85-C966F3B4B726}" type="datetimeFigureOut">
              <a:rPr lang="en-US" smtClean="0"/>
              <a:pPr/>
              <a:t>2/9/2012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B9925C4-DD90-423E-B28A-3490BB496469}" type="slidenum">
              <a:rPr lang="en-US" smtClean="0"/>
              <a:pPr/>
              <a:t>‹#›</a:t>
            </a:fld>
            <a:endParaRPr lang="en-US"/>
          </a:p>
        </p:txBody>
      </p:sp>
    </p:spTree>
    <p:extLst>
      <p:ext uri="{BB962C8B-B14F-4D97-AF65-F5344CB8AC3E}">
        <p14:creationId xmlns:p14="http://schemas.microsoft.com/office/powerpoint/2010/main" val="3358601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1</a:t>
            </a:fld>
            <a:endParaRPr lang="en-US"/>
          </a:p>
        </p:txBody>
      </p:sp>
    </p:spTree>
    <p:extLst>
      <p:ext uri="{BB962C8B-B14F-4D97-AF65-F5344CB8AC3E}">
        <p14:creationId xmlns:p14="http://schemas.microsoft.com/office/powerpoint/2010/main" val="1125500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to familiarity with COMM 111, include when it was in the term, thick</a:t>
            </a:r>
            <a:r>
              <a:rPr lang="en-US" baseline="0" dirty="0" smtClean="0"/>
              <a:t> description – limitations of study</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10</a:t>
            </a:fld>
            <a:endParaRPr lang="en-US"/>
          </a:p>
        </p:txBody>
      </p:sp>
    </p:spTree>
    <p:extLst>
      <p:ext uri="{BB962C8B-B14F-4D97-AF65-F5344CB8AC3E}">
        <p14:creationId xmlns:p14="http://schemas.microsoft.com/office/powerpoint/2010/main" val="2009740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databases were displayed. </a:t>
            </a:r>
          </a:p>
          <a:p>
            <a:r>
              <a:rPr lang="en-US" baseline="0" dirty="0" smtClean="0"/>
              <a:t>Asked them to start at this screen (although some did not want to) and if they strayed we directed them back to this screen. </a:t>
            </a:r>
          </a:p>
          <a:p>
            <a:r>
              <a:rPr lang="en-US" dirty="0" smtClean="0"/>
              <a:t>Created 3 different versions of</a:t>
            </a:r>
            <a:r>
              <a:rPr lang="en-US" baseline="0" dirty="0" smtClean="0"/>
              <a:t> this website so that it r</a:t>
            </a:r>
            <a:r>
              <a:rPr lang="en-US" dirty="0" smtClean="0"/>
              <a:t>otated the order. </a:t>
            </a:r>
          </a:p>
          <a:p>
            <a:r>
              <a:rPr lang="en-US" dirty="0" smtClean="0"/>
              <a:t>Did not find any noticeable difference based on order of web site.</a:t>
            </a:r>
            <a:r>
              <a:rPr lang="en-US" baseline="0" dirty="0" smtClean="0"/>
              <a:t> </a:t>
            </a:r>
          </a:p>
          <a:p>
            <a:endParaRPr lang="en-US" baseline="0" dirty="0" smtClean="0"/>
          </a:p>
          <a:p>
            <a:r>
              <a:rPr lang="en-US" baseline="0" dirty="0" smtClean="0"/>
              <a:t>Gave about half of them a sheet of paper at the beginning of the process with additional information about each source. </a:t>
            </a:r>
          </a:p>
          <a:p>
            <a:r>
              <a:rPr lang="en-US" baseline="0" dirty="0" smtClean="0"/>
              <a:t>Other half did not have a detailed description, only what saw on screen</a:t>
            </a:r>
          </a:p>
          <a:p>
            <a:r>
              <a:rPr lang="en-US" baseline="0" dirty="0" smtClean="0"/>
              <a:t>Only one student who referred back to this so no noticeable impact from the additional descriptions. </a:t>
            </a:r>
          </a:p>
          <a:p>
            <a:r>
              <a:rPr lang="en-US" baseline="0" dirty="0" smtClean="0"/>
              <a:t>Most looked at the screen and made their determination based on the title. </a:t>
            </a:r>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11</a:t>
            </a:fld>
            <a:endParaRPr lang="en-US"/>
          </a:p>
        </p:txBody>
      </p:sp>
    </p:spTree>
    <p:extLst>
      <p:ext uri="{BB962C8B-B14F-4D97-AF65-F5344CB8AC3E}">
        <p14:creationId xmlns:p14="http://schemas.microsoft.com/office/powerpoint/2010/main" val="1855050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12</a:t>
            </a:fld>
            <a:endParaRPr lang="en-US"/>
          </a:p>
        </p:txBody>
      </p:sp>
    </p:spTree>
    <p:extLst>
      <p:ext uri="{BB962C8B-B14F-4D97-AF65-F5344CB8AC3E}">
        <p14:creationId xmlns:p14="http://schemas.microsoft.com/office/powerpoint/2010/main" val="1543867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13</a:t>
            </a:fld>
            <a:endParaRPr lang="en-US"/>
          </a:p>
        </p:txBody>
      </p:sp>
    </p:spTree>
    <p:extLst>
      <p:ext uri="{BB962C8B-B14F-4D97-AF65-F5344CB8AC3E}">
        <p14:creationId xmlns:p14="http://schemas.microsoft.com/office/powerpoint/2010/main" val="154386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time of term</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14</a:t>
            </a:fld>
            <a:endParaRPr lang="en-US"/>
          </a:p>
        </p:txBody>
      </p:sp>
    </p:spTree>
    <p:extLst>
      <p:ext uri="{BB962C8B-B14F-4D97-AF65-F5344CB8AC3E}">
        <p14:creationId xmlns:p14="http://schemas.microsoft.com/office/powerpoint/2010/main" val="3046652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15</a:t>
            </a:fld>
            <a:endParaRPr lang="en-US"/>
          </a:p>
        </p:txBody>
      </p:sp>
    </p:spTree>
    <p:extLst>
      <p:ext uri="{BB962C8B-B14F-4D97-AF65-F5344CB8AC3E}">
        <p14:creationId xmlns:p14="http://schemas.microsoft.com/office/powerpoint/2010/main" val="104561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a:t>
            </a:r>
          </a:p>
        </p:txBody>
      </p:sp>
      <p:sp>
        <p:nvSpPr>
          <p:cNvPr id="4" name="Slide Number Placeholder 3"/>
          <p:cNvSpPr>
            <a:spLocks noGrp="1"/>
          </p:cNvSpPr>
          <p:nvPr>
            <p:ph type="sldNum" sz="quarter" idx="10"/>
          </p:nvPr>
        </p:nvSpPr>
        <p:spPr/>
        <p:txBody>
          <a:bodyPr/>
          <a:lstStyle/>
          <a:p>
            <a:fld id="{DB9925C4-DD90-423E-B28A-3490BB496469}" type="slidenum">
              <a:rPr lang="en-US" smtClean="0"/>
              <a:pPr/>
              <a:t>16</a:t>
            </a:fld>
            <a:endParaRPr lang="en-US"/>
          </a:p>
        </p:txBody>
      </p:sp>
    </p:spTree>
    <p:extLst>
      <p:ext uri="{BB962C8B-B14F-4D97-AF65-F5344CB8AC3E}">
        <p14:creationId xmlns:p14="http://schemas.microsoft.com/office/powerpoint/2010/main" val="196639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17</a:t>
            </a:fld>
            <a:endParaRPr lang="en-US"/>
          </a:p>
        </p:txBody>
      </p:sp>
    </p:spTree>
    <p:extLst>
      <p:ext uri="{BB962C8B-B14F-4D97-AF65-F5344CB8AC3E}">
        <p14:creationId xmlns:p14="http://schemas.microsoft.com/office/powerpoint/2010/main" val="3084081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18</a:t>
            </a:fld>
            <a:endParaRPr lang="en-US"/>
          </a:p>
        </p:txBody>
      </p:sp>
    </p:spTree>
    <p:extLst>
      <p:ext uri="{BB962C8B-B14F-4D97-AF65-F5344CB8AC3E}">
        <p14:creationId xmlns:p14="http://schemas.microsoft.com/office/powerpoint/2010/main" val="2346481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19</a:t>
            </a:fld>
            <a:endParaRPr lang="en-US"/>
          </a:p>
        </p:txBody>
      </p:sp>
    </p:spTree>
    <p:extLst>
      <p:ext uri="{BB962C8B-B14F-4D97-AF65-F5344CB8AC3E}">
        <p14:creationId xmlns:p14="http://schemas.microsoft.com/office/powerpoint/2010/main" val="138523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2</a:t>
            </a:fld>
            <a:endParaRPr lang="en-US"/>
          </a:p>
        </p:txBody>
      </p:sp>
    </p:spTree>
    <p:extLst>
      <p:ext uri="{BB962C8B-B14F-4D97-AF65-F5344CB8AC3E}">
        <p14:creationId xmlns:p14="http://schemas.microsoft.com/office/powerpoint/2010/main" val="164708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 – </a:t>
            </a:r>
          </a:p>
          <a:p>
            <a:r>
              <a:rPr lang="en-US" dirty="0" smtClean="0"/>
              <a:t>Limitations - </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20</a:t>
            </a:fld>
            <a:endParaRPr lang="en-US"/>
          </a:p>
        </p:txBody>
      </p:sp>
    </p:spTree>
    <p:extLst>
      <p:ext uri="{BB962C8B-B14F-4D97-AF65-F5344CB8AC3E}">
        <p14:creationId xmlns:p14="http://schemas.microsoft.com/office/powerpoint/2010/main" val="2926750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21</a:t>
            </a:fld>
            <a:endParaRPr lang="en-US"/>
          </a:p>
        </p:txBody>
      </p:sp>
    </p:spTree>
    <p:extLst>
      <p:ext uri="{BB962C8B-B14F-4D97-AF65-F5344CB8AC3E}">
        <p14:creationId xmlns:p14="http://schemas.microsoft.com/office/powerpoint/2010/main" val="58683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databases were displayed. </a:t>
            </a:r>
          </a:p>
          <a:p>
            <a:r>
              <a:rPr lang="en-US" baseline="0" dirty="0" smtClean="0"/>
              <a:t>Asked them to start at this screen (although some did not want to) and if they strayed we directed them back to this screen. </a:t>
            </a:r>
          </a:p>
          <a:p>
            <a:r>
              <a:rPr lang="en-US" dirty="0" smtClean="0"/>
              <a:t>Created 3 different versions of</a:t>
            </a:r>
            <a:r>
              <a:rPr lang="en-US" baseline="0" dirty="0" smtClean="0"/>
              <a:t> this website so that it r</a:t>
            </a:r>
            <a:r>
              <a:rPr lang="en-US" dirty="0" smtClean="0"/>
              <a:t>otated the order. </a:t>
            </a:r>
          </a:p>
          <a:p>
            <a:r>
              <a:rPr lang="en-US" dirty="0" smtClean="0"/>
              <a:t>Did not find any noticeable difference based on order of web site.</a:t>
            </a:r>
            <a:r>
              <a:rPr lang="en-US" baseline="0" dirty="0" smtClean="0"/>
              <a:t> </a:t>
            </a:r>
          </a:p>
          <a:p>
            <a:endParaRPr lang="en-US" baseline="0" dirty="0" smtClean="0"/>
          </a:p>
          <a:p>
            <a:r>
              <a:rPr lang="en-US" baseline="0" dirty="0" smtClean="0"/>
              <a:t>Gave about half of them a sheet of paper at the beginning of the process with additional information about each source. </a:t>
            </a:r>
          </a:p>
          <a:p>
            <a:r>
              <a:rPr lang="en-US" baseline="0" dirty="0" smtClean="0"/>
              <a:t>Other half did not have a detailed description, only what saw on screen</a:t>
            </a:r>
          </a:p>
          <a:p>
            <a:r>
              <a:rPr lang="en-US" baseline="0" dirty="0" smtClean="0"/>
              <a:t>Only one student who referred back to this so no noticeable impact from the additional descriptions. </a:t>
            </a:r>
          </a:p>
          <a:p>
            <a:r>
              <a:rPr lang="en-US" baseline="0" dirty="0" smtClean="0"/>
              <a:t>Most looked at the screen and made their determination based on the title. </a:t>
            </a:r>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22</a:t>
            </a:fld>
            <a:endParaRPr lang="en-US"/>
          </a:p>
        </p:txBody>
      </p:sp>
    </p:spTree>
    <p:extLst>
      <p:ext uri="{BB962C8B-B14F-4D97-AF65-F5344CB8AC3E}">
        <p14:creationId xmlns:p14="http://schemas.microsoft.com/office/powerpoint/2010/main" val="185505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databases</a:t>
            </a:r>
            <a:r>
              <a:rPr lang="en-US" baseline="0" dirty="0" smtClean="0"/>
              <a:t> previously used?</a:t>
            </a:r>
            <a:endParaRPr lang="en-US" dirty="0" smtClean="0"/>
          </a:p>
          <a:p>
            <a:r>
              <a:rPr lang="en-US" dirty="0" smtClean="0"/>
              <a:t>Divided between 1Search and Google Scholar (although a few saw Google Scholar</a:t>
            </a:r>
            <a:r>
              <a:rPr lang="en-US" baseline="0" dirty="0" smtClean="0"/>
              <a:t> and thought Google)</a:t>
            </a:r>
            <a:endParaRPr lang="en-US" dirty="0" smtClean="0"/>
          </a:p>
          <a:p>
            <a:r>
              <a:rPr lang="en-US" dirty="0" smtClean="0"/>
              <a:t>1Search is right on our home page</a:t>
            </a:r>
            <a:r>
              <a:rPr lang="en-US" baseline="0" dirty="0" smtClean="0"/>
              <a:t> so it’s easy to get to. </a:t>
            </a:r>
          </a:p>
          <a:p>
            <a:r>
              <a:rPr lang="en-US" baseline="0" dirty="0" smtClean="0"/>
              <a:t>Have to go to our database list to get to WOS</a:t>
            </a:r>
          </a:p>
          <a:p>
            <a:r>
              <a:rPr lang="en-US" baseline="0" dirty="0" smtClean="0"/>
              <a:t>Web of Science was new to most of our participants. (</a:t>
            </a:r>
            <a:r>
              <a:rPr lang="en-US" baseline="0" dirty="0" err="1" smtClean="0"/>
              <a:t>hgr</a:t>
            </a:r>
            <a:r>
              <a:rPr lang="en-US" baseline="0" dirty="0" smtClean="0"/>
              <a:t> – and I was not at all convinced by the one person who said she had used it before that she had actually used it)</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23</a:t>
            </a:fld>
            <a:endParaRPr lang="en-US"/>
          </a:p>
        </p:txBody>
      </p:sp>
    </p:spTree>
    <p:extLst>
      <p:ext uri="{BB962C8B-B14F-4D97-AF65-F5344CB8AC3E}">
        <p14:creationId xmlns:p14="http://schemas.microsoft.com/office/powerpoint/2010/main" val="678587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WOS very new to most participants,</a:t>
            </a:r>
            <a:r>
              <a:rPr lang="en-US" baseline="0" dirty="0" smtClean="0"/>
              <a:t> still one they chose most frequently. </a:t>
            </a:r>
          </a:p>
          <a:p>
            <a:r>
              <a:rPr lang="en-US" baseline="0" dirty="0" smtClean="0"/>
              <a:t>19 said they had not heard of it and 8/20 of them chose as their first database.</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24</a:t>
            </a:fld>
            <a:endParaRPr lang="en-US"/>
          </a:p>
        </p:txBody>
      </p:sp>
    </p:spTree>
    <p:extLst>
      <p:ext uri="{BB962C8B-B14F-4D97-AF65-F5344CB8AC3E}">
        <p14:creationId xmlns:p14="http://schemas.microsoft.com/office/powerpoint/2010/main" val="1678631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had the opportunity to use one or all of</a:t>
            </a:r>
            <a:r>
              <a:rPr lang="en-US" baseline="0" dirty="0" smtClean="0"/>
              <a:t> the databases on the web page. We did not limit them on this. </a:t>
            </a:r>
          </a:p>
          <a:p>
            <a:r>
              <a:rPr lang="en-US" dirty="0" smtClean="0"/>
              <a:t>Fairly evenly distributed. </a:t>
            </a:r>
          </a:p>
        </p:txBody>
      </p:sp>
      <p:sp>
        <p:nvSpPr>
          <p:cNvPr id="4" name="Slide Number Placeholder 3"/>
          <p:cNvSpPr>
            <a:spLocks noGrp="1"/>
          </p:cNvSpPr>
          <p:nvPr>
            <p:ph type="sldNum" sz="quarter" idx="10"/>
          </p:nvPr>
        </p:nvSpPr>
        <p:spPr/>
        <p:txBody>
          <a:bodyPr/>
          <a:lstStyle/>
          <a:p>
            <a:fld id="{DB9925C4-DD90-423E-B28A-3490BB496469}" type="slidenum">
              <a:rPr lang="en-US" smtClean="0"/>
              <a:pPr/>
              <a:t>25</a:t>
            </a:fld>
            <a:endParaRPr lang="en-US"/>
          </a:p>
        </p:txBody>
      </p:sp>
    </p:spTree>
    <p:extLst>
      <p:ext uri="{BB962C8B-B14F-4D97-AF65-F5344CB8AC3E}">
        <p14:creationId xmlns:p14="http://schemas.microsoft.com/office/powerpoint/2010/main" val="3607245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while Stefanie just gave you some quantitative data (because charts make people like Stefanie and me happy), this really was a qualitative study.  Anne-Marie talked earlier about the ideas of transferability and how you can make meaning out of qualitative research.  One way that you can do that is through things like case studies.  In our case, we have used the term personas, a term that those of you with a background in usability will recognize, because like case studies, personas helped us to find commonalities between our searches, as well as pull out their differences and helped us to get a better picture of how to we move forward with things like instructional opportunities</a:t>
            </a:r>
          </a:p>
          <a:p>
            <a:r>
              <a:rPr lang="en-US" dirty="0"/>
              <a:t>We developed our personas by looking at the demographic or descriptive codes for our participants and seeing what differences there were.  One of the clearest differences was academic standing.  When we divided our participants by lower division undergrads (freshman &amp; </a:t>
            </a:r>
            <a:r>
              <a:rPr lang="en-US" dirty="0" err="1"/>
              <a:t>sophs</a:t>
            </a:r>
            <a:r>
              <a:rPr lang="en-US" dirty="0"/>
              <a:t>) and upper-division undergrads (juniors &amp; seniors), and then looked at some of the search behaviors and analytical codes we had assigned when analyzing the transcripts, we began to see some clear patterns in the way that they approached the search process, the way that they chose particular databases, and the strategies they used to address the task at hand.  Four searcher types emerged from this analysis and in order to help us all visualize these groups better we have given each of these types a persona, or a fictional life, that is based on an amalgamation of the data we gathered about each of the 4 groups but does not directly correlate to one particular individual that we interviewed.</a:t>
            </a:r>
          </a:p>
          <a:p>
            <a:r>
              <a:rPr lang="en-US" dirty="0"/>
              <a:t>Before I show you our four searcher types, I want to emphasize that we are not placing these personas on a continuum (which is what I am trying to illustrate with the mess of arrows on this slide).  While the freshman searcher will be clearly separated out from the upper-division searchers in many of his behaviors, none of these searchers has reached some sort of research process nirvana or demonstrates the only way to go about the research process.  So, let me introduce you to our four fictional searchers.</a:t>
            </a:r>
          </a:p>
          <a:p>
            <a:endParaRPr lang="en-US" baseline="0" dirty="0" smtClean="0"/>
          </a:p>
          <a:p>
            <a:endParaRPr lang="en-US" dirty="0" smtClean="0"/>
          </a:p>
          <a:p>
            <a:r>
              <a:rPr lang="en-US" dirty="0" smtClean="0"/>
              <a:t>http://www.flickr.com/photos/rabi/2760388453/</a:t>
            </a:r>
          </a:p>
          <a:p>
            <a:r>
              <a:rPr lang="en-US" dirty="0" smtClean="0"/>
              <a:t>http://</a:t>
            </a:r>
            <a:r>
              <a:rPr lang="en-US" dirty="0" err="1" smtClean="0"/>
              <a:t>www.flickr.com</a:t>
            </a:r>
            <a:r>
              <a:rPr lang="en-US" dirty="0" smtClean="0"/>
              <a:t>/photos/</a:t>
            </a:r>
            <a:r>
              <a:rPr lang="en-US" dirty="0" err="1" smtClean="0"/>
              <a:t>collylogic</a:t>
            </a:r>
            <a:r>
              <a:rPr lang="en-US" dirty="0" smtClean="0"/>
              <a:t>/3653490189/</a:t>
            </a:r>
          </a:p>
          <a:p>
            <a:r>
              <a:rPr lang="en-US" dirty="0" smtClean="0"/>
              <a:t>http://</a:t>
            </a:r>
            <a:r>
              <a:rPr lang="en-US" dirty="0" err="1" smtClean="0"/>
              <a:t>www.flickr.com</a:t>
            </a:r>
            <a:r>
              <a:rPr lang="en-US" dirty="0" smtClean="0"/>
              <a:t>/photos/</a:t>
            </a:r>
            <a:r>
              <a:rPr lang="en-US" dirty="0" err="1" smtClean="0"/>
              <a:t>naturalkinds</a:t>
            </a:r>
            <a:r>
              <a:rPr lang="en-US" dirty="0" smtClean="0"/>
              <a:t>/1424751281/</a:t>
            </a:r>
          </a:p>
          <a:p>
            <a:r>
              <a:rPr lang="en-US" dirty="0" smtClean="0"/>
              <a:t>http://</a:t>
            </a:r>
            <a:r>
              <a:rPr lang="en-US" dirty="0" err="1" smtClean="0"/>
              <a:t>www.flickr.com</a:t>
            </a:r>
            <a:r>
              <a:rPr lang="en-US" dirty="0" smtClean="0"/>
              <a:t>/photos/</a:t>
            </a:r>
            <a:r>
              <a:rPr lang="en-US" dirty="0" err="1" smtClean="0"/>
              <a:t>hyperbolation</a:t>
            </a:r>
            <a:r>
              <a:rPr lang="en-US" dirty="0" smtClean="0"/>
              <a:t>/310060405/</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26</a:t>
            </a:fld>
            <a:endParaRPr lang="en-US"/>
          </a:p>
        </p:txBody>
      </p:sp>
    </p:spTree>
    <p:extLst>
      <p:ext uri="{BB962C8B-B14F-4D97-AF65-F5344CB8AC3E}">
        <p14:creationId xmlns:p14="http://schemas.microsoft.com/office/powerpoint/2010/main" val="3638094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a:t>
            </a:r>
            <a:r>
              <a:rPr lang="en-US" baseline="0" dirty="0" smtClean="0"/>
              <a:t> represents the novice searcher type.  Novice is only one of the labels we thought of for this searcher who represents the lower division undergrads.  Part of why the term novice for this persona feels a bit misleading is because it is not that Anthony has never searched before or approaches the process in a hesitant manner, in fact he tended to be very confident and had a very exact plan for neatly fitting the research he found into an outline he generated before delving into the search process.  However, in terms of researching at the academic level, Anthony is a novice, he uses Google Scholar because of the brand name of Google, he doesn’t know what peer review means or what looking for that type of article entails, but he has only vague ideas about credibility and authority, and hopes that he won’t have to read anything too scientific.</a:t>
            </a:r>
            <a:endParaRPr lang="en-US" dirty="0" smtClean="0"/>
          </a:p>
        </p:txBody>
      </p:sp>
      <p:sp>
        <p:nvSpPr>
          <p:cNvPr id="4" name="Slide Number Placeholder 3"/>
          <p:cNvSpPr>
            <a:spLocks noGrp="1"/>
          </p:cNvSpPr>
          <p:nvPr>
            <p:ph type="sldNum" sz="quarter" idx="10"/>
          </p:nvPr>
        </p:nvSpPr>
        <p:spPr/>
        <p:txBody>
          <a:bodyPr/>
          <a:lstStyle/>
          <a:p>
            <a:fld id="{DB9925C4-DD90-423E-B28A-3490BB496469}" type="slidenum">
              <a:rPr lang="en-US" smtClean="0"/>
              <a:pPr/>
              <a:t>27</a:t>
            </a:fld>
            <a:endParaRPr lang="en-US"/>
          </a:p>
        </p:txBody>
      </p:sp>
    </p:spTree>
    <p:extLst>
      <p:ext uri="{BB962C8B-B14F-4D97-AF65-F5344CB8AC3E}">
        <p14:creationId xmlns:p14="http://schemas.microsoft.com/office/powerpoint/2010/main" val="274534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 of the three searcher types are all upper-division undergrads.  The first of these personas that I will describe is someone who seeks out the familiar throughout</a:t>
            </a:r>
            <a:r>
              <a:rPr lang="en-US" baseline="0" dirty="0" smtClean="0"/>
              <a:t> her search process.  Megan always goes to a database that she has used before rather than trying something new.  She likes to use 1Search because she has used it before for another class and remembers some of the tips she was given for using this database.  She knows about peer reviewed articles and has a couple of databases up her sleeve that she trusts will give her those types of articles.</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28</a:t>
            </a:fld>
            <a:endParaRPr lang="en-US"/>
          </a:p>
        </p:txBody>
      </p:sp>
    </p:spTree>
    <p:extLst>
      <p:ext uri="{BB962C8B-B14F-4D97-AF65-F5344CB8AC3E}">
        <p14:creationId xmlns:p14="http://schemas.microsoft.com/office/powerpoint/2010/main" val="287052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is similar to Megan in that he likes to try a familiar database first, but then he is willing to switch databases, go</a:t>
            </a:r>
            <a:r>
              <a:rPr lang="en-US" baseline="0" dirty="0" smtClean="0"/>
              <a:t> back and forth or leave a search that isn’t working behind.</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29</a:t>
            </a:fld>
            <a:endParaRPr lang="en-US"/>
          </a:p>
        </p:txBody>
      </p:sp>
    </p:spTree>
    <p:extLst>
      <p:ext uri="{BB962C8B-B14F-4D97-AF65-F5344CB8AC3E}">
        <p14:creationId xmlns:p14="http://schemas.microsoft.com/office/powerpoint/2010/main" val="318080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3</a:t>
            </a:fld>
            <a:endParaRPr lang="en-US"/>
          </a:p>
        </p:txBody>
      </p:sp>
    </p:spTree>
    <p:extLst>
      <p:ext uri="{BB962C8B-B14F-4D97-AF65-F5344CB8AC3E}">
        <p14:creationId xmlns:p14="http://schemas.microsoft.com/office/powerpoint/2010/main" val="3814771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Sophie differs from the other two upper-division undergrads in that she is willing to try something new.  She was not previously aware of the</a:t>
            </a:r>
            <a:r>
              <a:rPr lang="en-US" baseline="0" dirty="0" smtClean="0"/>
              <a:t> Web of Science database, but based on the task at hand and her comfort with her searching abilities she feels that she could try out a different search environment.</a:t>
            </a:r>
          </a:p>
          <a:p>
            <a:endParaRPr lang="en-US" baseline="0" dirty="0" smtClean="0"/>
          </a:p>
          <a:p>
            <a:r>
              <a:rPr lang="en-US" baseline="0" dirty="0" smtClean="0"/>
              <a:t>So I’ve given you this brief overview of these personas because we are now going to go into a bit more depth in our analysis using these four searcher types to see what behaviors they demonstrate throughout the task we gave them.</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30</a:t>
            </a:fld>
            <a:endParaRPr lang="en-US"/>
          </a:p>
        </p:txBody>
      </p:sp>
    </p:spTree>
    <p:extLst>
      <p:ext uri="{BB962C8B-B14F-4D97-AF65-F5344CB8AC3E}">
        <p14:creationId xmlns:p14="http://schemas.microsoft.com/office/powerpoint/2010/main" val="2418105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personas all had different reasons for</a:t>
            </a:r>
            <a:r>
              <a:rPr lang="en-US" baseline="0" dirty="0" smtClean="0"/>
              <a:t> why they selected a specific database so here we are going to investigate their process.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31</a:t>
            </a:fld>
            <a:endParaRPr lang="en-US"/>
          </a:p>
        </p:txBody>
      </p:sp>
    </p:spTree>
    <p:extLst>
      <p:ext uri="{BB962C8B-B14F-4D97-AF65-F5344CB8AC3E}">
        <p14:creationId xmlns:p14="http://schemas.microsoft.com/office/powerpoint/2010/main" val="586831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SAY IT</a:t>
            </a:r>
            <a:r>
              <a:rPr lang="en-US" baseline="0" dirty="0" smtClean="0"/>
              <a:t> WAS FAMILIAR!!!!  HANNAH WILL KILL YOU! </a:t>
            </a:r>
          </a:p>
          <a:p>
            <a:endParaRPr lang="en-US" baseline="0" dirty="0" smtClean="0"/>
          </a:p>
          <a:p>
            <a:r>
              <a:rPr lang="en-US" dirty="0" smtClean="0"/>
              <a:t>For Ryan and Megan</a:t>
            </a:r>
            <a:r>
              <a:rPr lang="en-US" baseline="0" dirty="0" smtClean="0"/>
              <a:t> (our novice and seeks the familiar user), the description does not really play a role. Description is the short one on the screen </a:t>
            </a:r>
          </a:p>
          <a:p>
            <a:r>
              <a:rPr lang="en-US" baseline="0" dirty="0" smtClean="0"/>
              <a:t>Nor does it seem to make them want to try something new. </a:t>
            </a:r>
          </a:p>
          <a:p>
            <a:r>
              <a:rPr lang="en-US" baseline="0" dirty="0" smtClean="0"/>
              <a:t>For the Ryan (who likes to orient himself first) the description (on the screen) does play a small role when he is exploring other options.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experimenter (Sophie) gravitates towards WOS because she sees something in the description makes her think it has the right content.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&lt;screenshot&gt;</a:t>
            </a:r>
          </a:p>
          <a:p>
            <a:r>
              <a:rPr lang="en-US" baseline="0" dirty="0" smtClean="0"/>
              <a:t>The terms science and knowledge in the description of WOS are attractive to Sophie and Ryan. The description of Google Scholar (scholarly literature) is also attractive. Conversely the description of 1Search (OSU’s implementation of Summon) some of our users off. They do not like that it says “books” and “and more”. What does “and more” mean? Nothing in the description clues them in to the type of content Summon has. </a:t>
            </a:r>
          </a:p>
          <a:p>
            <a:endParaRPr lang="en-US" baseline="0" dirty="0" smtClean="0"/>
          </a:p>
          <a:p>
            <a:r>
              <a:rPr lang="en-US" baseline="0" dirty="0" smtClean="0"/>
              <a:t>Since a more detailed description does not appear to play much of a role, it appears that people go for words in title or brief description.</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32</a:t>
            </a:fld>
            <a:endParaRPr lang="en-US"/>
          </a:p>
        </p:txBody>
      </p:sp>
    </p:spTree>
    <p:extLst>
      <p:ext uri="{BB962C8B-B14F-4D97-AF65-F5344CB8AC3E}">
        <p14:creationId xmlns:p14="http://schemas.microsoft.com/office/powerpoint/2010/main" val="19160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For the most part, our personas are </a:t>
            </a:r>
            <a:r>
              <a:rPr lang="en-US" baseline="0" dirty="0" smtClean="0"/>
              <a:t>thinking about </a:t>
            </a:r>
            <a:r>
              <a:rPr lang="en-US" baseline="0" dirty="0" smtClean="0"/>
              <a:t>articles or sources that will </a:t>
            </a:r>
            <a:r>
              <a:rPr lang="en-US" baseline="0" smtClean="0"/>
              <a:t>answer </a:t>
            </a:r>
            <a:r>
              <a:rPr lang="en-US" baseline="0" smtClean="0"/>
              <a:t>their </a:t>
            </a:r>
            <a:r>
              <a:rPr lang="en-US" baseline="0" dirty="0" smtClean="0"/>
              <a:t>question; a few think about it more specifically – will the database get me what I want rather than I know this database and I’m going to hope it works. </a:t>
            </a:r>
          </a:p>
          <a:p>
            <a:pPr defTabSz="931774">
              <a:defRPr/>
            </a:pPr>
            <a:endParaRPr lang="en-US" dirty="0" smtClean="0"/>
          </a:p>
          <a:p>
            <a:r>
              <a:rPr lang="en-US" dirty="0" smtClean="0"/>
              <a:t>Emphasize that this was a few. </a:t>
            </a:r>
          </a:p>
          <a:p>
            <a:endParaRPr lang="en-US" dirty="0" smtClean="0"/>
          </a:p>
          <a:p>
            <a:r>
              <a:rPr lang="en-US" baseline="0" dirty="0" smtClean="0"/>
              <a:t>For Anthony, something that gives him a  broad overview is vital. He is unlikely to think about “appropriate database”</a:t>
            </a:r>
          </a:p>
          <a:p>
            <a:r>
              <a:rPr lang="en-US" baseline="0" dirty="0" smtClean="0"/>
              <a:t>Megan chooses her database specifically because she thinks her topic will work in this database. She is starting to make the connection between database type and content. </a:t>
            </a:r>
          </a:p>
          <a:p>
            <a:r>
              <a:rPr lang="en-US" baseline="0" dirty="0" smtClean="0"/>
              <a:t>Content plays bigger role with Sophie and Ryan than with others. In other words, Sophie and Ryan’s database selection is about what they know or think a database will contain.</a:t>
            </a:r>
          </a:p>
          <a:p>
            <a:r>
              <a:rPr lang="en-US" baseline="0" dirty="0" smtClean="0"/>
              <a:t>Most of the topics we gave them were somewhat science related (urban woodlands, solar development) which may have drawn them to that in the title.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33</a:t>
            </a:fld>
            <a:endParaRPr lang="en-US"/>
          </a:p>
        </p:txBody>
      </p:sp>
    </p:spTree>
    <p:extLst>
      <p:ext uri="{BB962C8B-B14F-4D97-AF65-F5344CB8AC3E}">
        <p14:creationId xmlns:p14="http://schemas.microsoft.com/office/powerpoint/2010/main" val="1519163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Satisfaction with database based on four</a:t>
            </a:r>
            <a:r>
              <a:rPr lang="en-US" baseline="0" dirty="0" smtClean="0"/>
              <a:t> things – access, guidance, content, credibility.</a:t>
            </a:r>
            <a:endParaRPr lang="en-US" dirty="0" smtClean="0"/>
          </a:p>
          <a:p>
            <a:r>
              <a:rPr lang="en-US" dirty="0" smtClean="0"/>
              <a:t>All of these things are important</a:t>
            </a:r>
            <a:r>
              <a:rPr lang="en-US" baseline="0" dirty="0" smtClean="0"/>
              <a:t> to some degree for all of our personas</a:t>
            </a:r>
            <a:r>
              <a:rPr lang="en-US" dirty="0" smtClean="0"/>
              <a:t> </a:t>
            </a:r>
          </a:p>
          <a:p>
            <a:r>
              <a:rPr lang="en-US" dirty="0" smtClean="0"/>
              <a:t>For  novice like Anthony, seeing snippets or abstracts, is really important and helpful</a:t>
            </a:r>
          </a:p>
          <a:p>
            <a:r>
              <a:rPr lang="en-US" dirty="0" smtClean="0"/>
              <a:t>Mega</a:t>
            </a:r>
            <a:r>
              <a:rPr lang="en-US" baseline="0" dirty="0" smtClean="0"/>
              <a:t> likes the guidance the database gives her – tags or subject headings, highlighting key terms</a:t>
            </a:r>
          </a:p>
          <a:p>
            <a:r>
              <a:rPr lang="en-US" baseline="0" dirty="0" smtClean="0"/>
              <a:t>Ryan is happy when he gets the content he wants whereas Sophie is satisfied when she finds something credible (that then also meets the assignment criteria).</a:t>
            </a:r>
          </a:p>
          <a:p>
            <a:r>
              <a:rPr lang="en-US" baseline="0" dirty="0" smtClean="0"/>
              <a:t>Again all of these apply in some degree to all of our personas. This is what makes them happy and want to continue to use the database.</a:t>
            </a:r>
            <a:endParaRPr lang="en-US" dirty="0" smtClean="0"/>
          </a:p>
        </p:txBody>
      </p:sp>
      <p:sp>
        <p:nvSpPr>
          <p:cNvPr id="4" name="Slide Number Placeholder 3"/>
          <p:cNvSpPr>
            <a:spLocks noGrp="1"/>
          </p:cNvSpPr>
          <p:nvPr>
            <p:ph type="sldNum" sz="quarter" idx="10"/>
          </p:nvPr>
        </p:nvSpPr>
        <p:spPr/>
        <p:txBody>
          <a:bodyPr/>
          <a:lstStyle/>
          <a:p>
            <a:fld id="{DB9925C4-DD90-423E-B28A-3490BB496469}" type="slidenum">
              <a:rPr lang="en-US" smtClean="0"/>
              <a:pPr/>
              <a:t>34</a:t>
            </a:fld>
            <a:endParaRPr lang="en-US"/>
          </a:p>
        </p:txBody>
      </p:sp>
    </p:spTree>
    <p:extLst>
      <p:ext uri="{BB962C8B-B14F-4D97-AF65-F5344CB8AC3E}">
        <p14:creationId xmlns:p14="http://schemas.microsoft.com/office/powerpoint/2010/main" val="3575757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not make them happy </a:t>
            </a:r>
            <a:r>
              <a:rPr lang="en-US" baseline="0" dirty="0" smtClean="0"/>
              <a:t>is a perceived mismatch between what they want (general, background) and what they are finding (scientific, hard to understand) or they are not seeing the kind of sources they expect to find. Anthony , Megan and even Ryan find it frustrating not to find general articles. They are concerned with quality but are turned off by scientific sounding titles where they don’t know what all the words meant or they don’t see their keywords highlighted in the title. </a:t>
            </a:r>
          </a:p>
          <a:p>
            <a:r>
              <a:rPr lang="en-US" baseline="0" dirty="0" smtClean="0"/>
              <a:t>Ryan and Sophie have a higher tolerance for finding scholarly materials but they can still be easily turned off when the sources they find are too </a:t>
            </a:r>
            <a:r>
              <a:rPr lang="en-US" baseline="0" dirty="0" err="1" smtClean="0"/>
              <a:t>schoallry</a:t>
            </a:r>
            <a:r>
              <a:rPr lang="en-US" baseline="0" dirty="0" smtClean="0"/>
              <a:t> or “</a:t>
            </a:r>
            <a:r>
              <a:rPr lang="en-US" baseline="0" dirty="0" err="1" smtClean="0"/>
              <a:t>duanting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35</a:t>
            </a:fld>
            <a:endParaRPr lang="en-US"/>
          </a:p>
        </p:txBody>
      </p:sp>
    </p:spTree>
    <p:extLst>
      <p:ext uri="{BB962C8B-B14F-4D97-AF65-F5344CB8AC3E}">
        <p14:creationId xmlns:p14="http://schemas.microsoft.com/office/powerpoint/2010/main" val="270648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could use one or more of the databases and could switch at any time. </a:t>
            </a:r>
          </a:p>
          <a:p>
            <a:r>
              <a:rPr lang="en-US" dirty="0" smtClean="0"/>
              <a:t>Speech topics were pretty general and we chose them so they would work in any of these databases. </a:t>
            </a:r>
          </a:p>
          <a:p>
            <a:r>
              <a:rPr lang="en-US" dirty="0" smtClean="0"/>
              <a:t>Anthony  doesn’t really want to switch databases (actually, he’d rather be in Google)</a:t>
            </a:r>
            <a:r>
              <a:rPr lang="en-US" baseline="0" dirty="0" smtClean="0"/>
              <a:t> In our study, it might have been the environment – the students felt like they needed to use the databases whereas in “real life” might have just used Google or Wikipedia otherwise. </a:t>
            </a:r>
          </a:p>
          <a:p>
            <a:r>
              <a:rPr lang="en-US" baseline="0" dirty="0" smtClean="0"/>
              <a:t>Ryan, Megan and Sophie are more willing to switch databases than Anthony. Ryan and Megan prefer to start in a known database before moving on. </a:t>
            </a:r>
          </a:p>
          <a:p>
            <a:r>
              <a:rPr lang="en-US" baseline="0" dirty="0" smtClean="0"/>
              <a:t>Sophie is more prepared to move around and try different things.</a:t>
            </a:r>
          </a:p>
        </p:txBody>
      </p:sp>
      <p:sp>
        <p:nvSpPr>
          <p:cNvPr id="4" name="Slide Number Placeholder 3"/>
          <p:cNvSpPr>
            <a:spLocks noGrp="1"/>
          </p:cNvSpPr>
          <p:nvPr>
            <p:ph type="sldNum" sz="quarter" idx="10"/>
          </p:nvPr>
        </p:nvSpPr>
        <p:spPr/>
        <p:txBody>
          <a:bodyPr/>
          <a:lstStyle/>
          <a:p>
            <a:fld id="{DB9925C4-DD90-423E-B28A-3490BB496469}" type="slidenum">
              <a:rPr lang="en-US" smtClean="0"/>
              <a:pPr/>
              <a:t>36</a:t>
            </a:fld>
            <a:endParaRPr lang="en-US"/>
          </a:p>
        </p:txBody>
      </p:sp>
    </p:spTree>
    <p:extLst>
      <p:ext uri="{BB962C8B-B14F-4D97-AF65-F5344CB8AC3E}">
        <p14:creationId xmlns:p14="http://schemas.microsoft.com/office/powerpoint/2010/main" val="3786189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Given that the assignment did not ask them to look for peer-reviewed journal articles but just sources appropriate</a:t>
            </a:r>
            <a:r>
              <a:rPr lang="en-US" baseline="0" dirty="0" smtClean="0"/>
              <a:t> to an academic audience, </a:t>
            </a:r>
            <a:r>
              <a:rPr lang="en-US" dirty="0" smtClean="0"/>
              <a:t>we wanted to know if their process would have changed any had they been told to use peer-reviewed sources. </a:t>
            </a:r>
          </a:p>
          <a:p>
            <a:r>
              <a:rPr lang="en-US" dirty="0" smtClean="0"/>
              <a:t>About 1/3</a:t>
            </a:r>
            <a:r>
              <a:rPr lang="en-US" baseline="0" dirty="0" smtClean="0"/>
              <a:t> of our participants did not know what PR means. </a:t>
            </a:r>
          </a:p>
          <a:p>
            <a:r>
              <a:rPr lang="en-US" baseline="0" dirty="0" smtClean="0"/>
              <a:t>The rest divided between changing the process/tool they would use and being satisfied that their process met the criteria.</a:t>
            </a:r>
          </a:p>
          <a:p>
            <a:endParaRPr lang="en-US" baseline="0" dirty="0" smtClean="0"/>
          </a:p>
          <a:p>
            <a:r>
              <a:rPr lang="en-US" baseline="0" dirty="0" smtClean="0"/>
              <a:t>Interesting to note that of those who used 1Search, none used the checkbox to limit to PR. Not an option in other 2 databases.</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37</a:t>
            </a:fld>
            <a:endParaRPr lang="en-US"/>
          </a:p>
        </p:txBody>
      </p:sp>
    </p:spTree>
    <p:extLst>
      <p:ext uri="{BB962C8B-B14F-4D97-AF65-F5344CB8AC3E}">
        <p14:creationId xmlns:p14="http://schemas.microsoft.com/office/powerpoint/2010/main" val="3408349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who said they would change their process</a:t>
            </a:r>
          </a:p>
          <a:p>
            <a:r>
              <a:rPr lang="en-US" baseline="0" dirty="0" smtClean="0"/>
              <a:t>Anthony is one of those with a vague understanding of peer-review. He has to figure out what </a:t>
            </a:r>
            <a:r>
              <a:rPr lang="en-US" baseline="0" dirty="0" err="1" smtClean="0"/>
              <a:t>p.r.</a:t>
            </a:r>
            <a:r>
              <a:rPr lang="en-US" baseline="0" dirty="0" smtClean="0"/>
              <a:t> is before deciding if he wants to change his process. </a:t>
            </a:r>
          </a:p>
          <a:p>
            <a:r>
              <a:rPr lang="en-US" baseline="0" dirty="0" smtClean="0"/>
              <a:t>Megan will probably choose a different tool, one that she knows. She specifically likes EBSCO. (Several participants mentioned EBSCO but only one mentioned using the peer-review checkbox).</a:t>
            </a:r>
          </a:p>
          <a:p>
            <a:r>
              <a:rPr lang="en-US" baseline="0" dirty="0" smtClean="0"/>
              <a:t>Ryan might take more time evaluating what he finds in whatever database he is using. He might try different terms. </a:t>
            </a:r>
          </a:p>
          <a:p>
            <a:r>
              <a:rPr lang="en-US" baseline="0" dirty="0" smtClean="0"/>
              <a:t>Sophie, who is likely to use WOS, also feels confident that what she is finding is peer-reviewed or at least scholarly although if you asked her ask she might say “I assume that these are </a:t>
            </a:r>
            <a:r>
              <a:rPr lang="en-US" baseline="0" dirty="0" err="1" smtClean="0"/>
              <a:t>p.r.</a:t>
            </a:r>
            <a:r>
              <a:rPr lang="en-US" baseline="0" dirty="0" smtClean="0"/>
              <a:t> but honestly I’m not sure.” </a:t>
            </a:r>
          </a:p>
          <a:p>
            <a:r>
              <a:rPr lang="en-US" baseline="0" dirty="0" smtClean="0"/>
              <a:t>All of our personas have  a similar attitude that “since these are library databases, content must be acceptable.” No one in our study actually checked to see if what they were finding is peer-reviewed.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38</a:t>
            </a:fld>
            <a:endParaRPr lang="en-US"/>
          </a:p>
        </p:txBody>
      </p:sp>
    </p:spTree>
    <p:extLst>
      <p:ext uri="{BB962C8B-B14F-4D97-AF65-F5344CB8AC3E}">
        <p14:creationId xmlns:p14="http://schemas.microsoft.com/office/powerpoint/2010/main" val="3598510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Stefanie told you about what our searchers</a:t>
            </a:r>
            <a:r>
              <a:rPr lang="en-US" baseline="0" dirty="0" smtClean="0"/>
              <a:t> actually did in terms of selecting tools.  I’m going to talk a little bit about some potential reasons for why they did what they did.  </a:t>
            </a:r>
            <a:r>
              <a:rPr lang="en-US" dirty="0" smtClean="0"/>
              <a:t>In analyzing</a:t>
            </a:r>
            <a:r>
              <a:rPr lang="en-US" baseline="0" dirty="0" smtClean="0"/>
              <a:t> our participants’ comments it became apparent that their past searching experiences played a large role in how they approached a variety of elements of this searching task.  This of course makes a lot of sense because our past experiences establish our habits as well as our willingness or ability to try new things.</a:t>
            </a:r>
          </a:p>
          <a:p>
            <a:endParaRPr lang="en-US" baseline="0" dirty="0" smtClean="0"/>
          </a:p>
          <a:p>
            <a:r>
              <a:rPr lang="en-US" dirty="0" smtClean="0"/>
              <a:t>http://www.flickr.com/photos/roncaglia/2482651036/sizes/z/in/photostream/</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39</a:t>
            </a:fld>
            <a:endParaRPr lang="en-US"/>
          </a:p>
        </p:txBody>
      </p:sp>
    </p:spTree>
    <p:extLst>
      <p:ext uri="{BB962C8B-B14F-4D97-AF65-F5344CB8AC3E}">
        <p14:creationId xmlns:p14="http://schemas.microsoft.com/office/powerpoint/2010/main" val="378597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4</a:t>
            </a:fld>
            <a:endParaRPr lang="en-US"/>
          </a:p>
        </p:txBody>
      </p:sp>
    </p:spTree>
    <p:extLst>
      <p:ext uri="{BB962C8B-B14F-4D97-AF65-F5344CB8AC3E}">
        <p14:creationId xmlns:p14="http://schemas.microsoft.com/office/powerpoint/2010/main" val="2813675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 ways that emerged from our data</a:t>
            </a:r>
            <a:r>
              <a:rPr lang="en-US" baseline="0" dirty="0" smtClean="0"/>
              <a:t> in which past experiences created a context for these researchers were:  the impacts their past experiences had on the databases they selected, where they perceived academic authority coming from, how flexible they were, and what tools they had in their searching toolbox.  Let me walk through how our personas approached these four elements of the research process.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40</a:t>
            </a:fld>
            <a:endParaRPr lang="en-US"/>
          </a:p>
        </p:txBody>
      </p:sp>
    </p:spTree>
    <p:extLst>
      <p:ext uri="{BB962C8B-B14F-4D97-AF65-F5344CB8AC3E}">
        <p14:creationId xmlns:p14="http://schemas.microsoft.com/office/powerpoint/2010/main" val="2674770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Stefanie covered several aspects of how our</a:t>
            </a:r>
            <a:r>
              <a:rPr lang="en-US" baseline="0" dirty="0" smtClean="0"/>
              <a:t> personas approached database selection.  I just want to tease out the part of the database selection process that was impacted by their past experiences.  The defining thing here is the e</a:t>
            </a:r>
            <a:r>
              <a:rPr lang="en-US" dirty="0" smtClean="0"/>
              <a:t>mphasis on the familiar.  Anthony, our novice, lacks familiarity with any of the database tools</a:t>
            </a:r>
            <a:r>
              <a:rPr lang="en-US" baseline="0" dirty="0" smtClean="0"/>
              <a:t> or this style of academic research, and so chooses Google Scholar as a result of his past experiences with Google.  Both Megan, who seeks the familiar, and Ryan who orients first, needs to start with a known database in order to settle into their searching routine.  Megan feels most comfortable staying with a known database for the whole search process.  Ryan, the </a:t>
            </a:r>
            <a:r>
              <a:rPr lang="en-US" baseline="0" dirty="0" err="1" smtClean="0"/>
              <a:t>orienter</a:t>
            </a:r>
            <a:r>
              <a:rPr lang="en-US" baseline="0" dirty="0" smtClean="0"/>
              <a:t>, is open to moving on, either as a part of a </a:t>
            </a:r>
            <a:r>
              <a:rPr lang="en-US" baseline="0" dirty="0" err="1" smtClean="0"/>
              <a:t>fall-back</a:t>
            </a:r>
            <a:r>
              <a:rPr lang="en-US" baseline="0" dirty="0" smtClean="0"/>
              <a:t> plan or because he had a sense that he can’t expect to find success with just one database.  Sophie, our experimenter, gains her title primarily because of her willingness to try a brand-new database, in part because as a science major, she sees benefits to using a database that seems to match pretty well with her intended topic, but also because she demonstrates that she knows enough about searching from previous database experiences that she can transfer those skills to a new environment.</a:t>
            </a:r>
            <a:r>
              <a:rPr lang="en-US" dirty="0" smtClean="0"/>
              <a:t>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Stefanie talked about our personas’ knowledge of the peer review process.  Another angle on that</a:t>
            </a:r>
            <a:r>
              <a:rPr lang="en-US" baseline="0" dirty="0" smtClean="0"/>
              <a:t> question appeared when examining where these personas saw the authority or quality of a source coming from, particularly within the context of searching for sources appropriate for an academic audience.</a:t>
            </a:r>
          </a:p>
          <a:p>
            <a:r>
              <a:rPr lang="en-US" baseline="0" dirty="0" smtClean="0"/>
              <a:t>Anthony, our novice searcher, stands in stark contrast to the other searchers in that he sees authority as coming from two types of sources – books and reference sources.  Much of this authority comes from the print nature of these sources and Anthony’s perception that print is more authoritative.  (Although he does use online reference sources).  The library also bestows a lot of this authority – surely the library would only collect resources that were always appropriate for an academic audience.</a:t>
            </a:r>
          </a:p>
          <a:p>
            <a:r>
              <a:rPr lang="en-US" baseline="0" dirty="0" smtClean="0"/>
              <a:t>For the upper-division personas, authority was provided for all three of these searchers at the database level.  These searchers understand what the peer-review requirement means, and feel that the most reliable way to make sure they get to the right types of sources is by using specific databases they have learned about that provide either a peer-review checkbox or simply that overall stamp of quality.  Just a brief side note – I think that even these upper-division folks weren’t always comfortable with deciding if an article or journal itself was peer-reviewed and so were still more comfortable passing that decision off to the database.</a:t>
            </a:r>
          </a:p>
          <a:p>
            <a:endParaRPr lang="en-US" dirty="0" smtClean="0"/>
          </a:p>
        </p:txBody>
      </p:sp>
      <p:sp>
        <p:nvSpPr>
          <p:cNvPr id="4" name="Slide Number Placeholder 3"/>
          <p:cNvSpPr>
            <a:spLocks noGrp="1"/>
          </p:cNvSpPr>
          <p:nvPr>
            <p:ph type="sldNum" sz="quarter" idx="10"/>
          </p:nvPr>
        </p:nvSpPr>
        <p:spPr/>
        <p:txBody>
          <a:bodyPr/>
          <a:lstStyle/>
          <a:p>
            <a:fld id="{DB9925C4-DD90-423E-B28A-3490BB49646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ability to adjust their approach to a task or process - their ability to try new things pointed to some differences in our personas sense of flexibility.  Anthony, our novice searcher, has arrived from his high school experience with a solid set of rules and procedures for completing tasks like researching for a speech.  These procedures have served him well, and he makes no attempts to try new tools or look beyond the outline first-fill in with sources later approach that has worked for him before.</a:t>
            </a:r>
          </a:p>
          <a:p>
            <a:r>
              <a:rPr lang="en-US" baseline="0" dirty="0" smtClean="0"/>
              <a:t>Megan, who seeks the familiar, is similar in this regard in that she is also comfortable with known processes.  Even though she has been in college for awhile, she still remembers some of the guidelines she learned in high school and refers back to them when approaching a familiar task.</a:t>
            </a:r>
          </a:p>
          <a:p>
            <a:r>
              <a:rPr lang="en-US" baseline="0" dirty="0" smtClean="0"/>
              <a:t>These two searchers are in contrast to Ryan and Sophie who are highly flexible and are open to trying new databases and adjusting their ideas about their topic along the way.</a:t>
            </a:r>
            <a:endParaRPr lang="en-US" dirty="0" smtClean="0"/>
          </a:p>
        </p:txBody>
      </p:sp>
      <p:sp>
        <p:nvSpPr>
          <p:cNvPr id="4" name="Slide Number Placeholder 3"/>
          <p:cNvSpPr>
            <a:spLocks noGrp="1"/>
          </p:cNvSpPr>
          <p:nvPr>
            <p:ph type="sldNum" sz="quarter" idx="10"/>
          </p:nvPr>
        </p:nvSpPr>
        <p:spPr/>
        <p:txBody>
          <a:bodyPr/>
          <a:lstStyle/>
          <a:p>
            <a:fld id="{DB9925C4-DD90-423E-B28A-3490BB49646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delete?</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were three types</a:t>
            </a:r>
            <a:r>
              <a:rPr lang="en-US" baseline="0" dirty="0" smtClean="0"/>
              <a:t> of tools that I considered these personas to have in their toolboxes (in varying amounts).  The first was their familiarity with the OSU Libraries.  Anthony, our n</a:t>
            </a:r>
            <a:r>
              <a:rPr lang="en-US" dirty="0" smtClean="0"/>
              <a:t>ovice,</a:t>
            </a:r>
            <a:r>
              <a:rPr lang="en-US" baseline="0" dirty="0" smtClean="0"/>
              <a:t> of course had </a:t>
            </a:r>
            <a:r>
              <a:rPr lang="en-US" dirty="0" smtClean="0"/>
              <a:t>little to no orientation to OSUL yet.  It was</a:t>
            </a:r>
            <a:r>
              <a:rPr lang="en-US" baseline="0" dirty="0" smtClean="0"/>
              <a:t> the beginning of the term and he didn’t know much about our web space, how to find things that may have been familiar to him, or who to ask for help.</a:t>
            </a:r>
            <a:endParaRPr lang="en-US" dirty="0" smtClean="0"/>
          </a:p>
          <a:p>
            <a:r>
              <a:rPr lang="en-US" dirty="0" smtClean="0"/>
              <a:t>The upper-division searches</a:t>
            </a:r>
            <a:r>
              <a:rPr lang="en-US" baseline="0" dirty="0" smtClean="0"/>
              <a:t> varied in their level of familiarity with the OSUL.</a:t>
            </a:r>
          </a:p>
          <a:p>
            <a:r>
              <a:rPr lang="en-US" baseline="0" dirty="0" smtClean="0"/>
              <a:t>Megan, who craved the familiar, </a:t>
            </a:r>
            <a:r>
              <a:rPr lang="en-US" dirty="0" smtClean="0"/>
              <a:t>still refers</a:t>
            </a:r>
            <a:r>
              <a:rPr lang="en-US" baseline="0" dirty="0" smtClean="0"/>
              <a:t> back </a:t>
            </a:r>
            <a:r>
              <a:rPr lang="en-US" dirty="0" smtClean="0"/>
              <a:t>to </a:t>
            </a:r>
            <a:r>
              <a:rPr lang="en-US" dirty="0" err="1" smtClean="0"/>
              <a:t>h.s</a:t>
            </a:r>
            <a:r>
              <a:rPr lang="en-US" dirty="0" smtClean="0"/>
              <a:t>. experiences and uses</a:t>
            </a:r>
            <a:r>
              <a:rPr lang="en-US" baseline="0" dirty="0" smtClean="0"/>
              <a:t> that </a:t>
            </a:r>
            <a:r>
              <a:rPr lang="en-US" baseline="0" dirty="0" err="1" smtClean="0"/>
              <a:t>h.s</a:t>
            </a:r>
            <a:r>
              <a:rPr lang="en-US" baseline="0" dirty="0" smtClean="0"/>
              <a:t>.</a:t>
            </a:r>
            <a:r>
              <a:rPr lang="en-US" dirty="0" smtClean="0"/>
              <a:t> library and doesn’t know how to find things on our website;</a:t>
            </a:r>
          </a:p>
          <a:p>
            <a:r>
              <a:rPr lang="en-US" dirty="0" smtClean="0"/>
              <a:t>Ryan, the </a:t>
            </a:r>
            <a:r>
              <a:rPr lang="en-US" dirty="0" err="1" smtClean="0"/>
              <a:t>Orienter</a:t>
            </a:r>
            <a:r>
              <a:rPr lang="en-US" dirty="0" smtClean="0"/>
              <a:t> – our tool agnostic – hasn’t had great experiences with the library’s website and tools, and</a:t>
            </a:r>
            <a:r>
              <a:rPr lang="en-US" baseline="0" dirty="0" smtClean="0"/>
              <a:t> so as a result he</a:t>
            </a:r>
            <a:r>
              <a:rPr lang="en-US" dirty="0" smtClean="0"/>
              <a:t> jumps around to different tools</a:t>
            </a:r>
            <a:r>
              <a:rPr lang="en-US" baseline="0" dirty="0" smtClean="0"/>
              <a:t>; Sophie, the Experimenter is more deeply familiar with both the libraries tools and spaces and is willing to push the boundaries of what she currently knows to find what she needs.</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tool in their toolbox was a knowledge of</a:t>
            </a:r>
            <a:r>
              <a:rPr lang="en-US" baseline="0" dirty="0" smtClean="0"/>
              <a:t> or demonstration of use of advanced database features.</a:t>
            </a:r>
          </a:p>
          <a:p>
            <a:r>
              <a:rPr lang="en-US" baseline="0" dirty="0" smtClean="0"/>
              <a:t>Anthony, the </a:t>
            </a:r>
            <a:r>
              <a:rPr lang="en-US" dirty="0" smtClean="0"/>
              <a:t>Novice – doesn’t look for any</a:t>
            </a:r>
            <a:r>
              <a:rPr lang="en-US" baseline="0" dirty="0" smtClean="0"/>
              <a:t> advanced tools or try to use them.  In fairness, he primarily uses Google Scholar, which doesn’t have a lot of advanced features available.</a:t>
            </a:r>
          </a:p>
          <a:p>
            <a:r>
              <a:rPr lang="en-US" baseline="0" dirty="0" smtClean="0"/>
              <a:t>The upper-division searchers all have some familiarity with a variety of tools such as tags, subject headings, reference lists, saving features, and limiters and make an effort to use them.</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tool in their tool box goes back to the idea of flexibility,</a:t>
            </a:r>
            <a:r>
              <a:rPr lang="en-US" baseline="0" dirty="0" smtClean="0"/>
              <a:t> but really focuses on their ability to adapt the tools they use to varying tasks.</a:t>
            </a:r>
          </a:p>
          <a:p>
            <a:r>
              <a:rPr lang="en-US" baseline="0" dirty="0" smtClean="0"/>
              <a:t>Anthony, our novice, doesn’t present any strategies for how he might have approach a similar, yet different assignment or what he would do when his keywords weren’t working.  He intends to just keep trying what he knew how to do.</a:t>
            </a:r>
            <a:endParaRPr lang="en-US" dirty="0" smtClean="0"/>
          </a:p>
          <a:p>
            <a:r>
              <a:rPr lang="en-US" dirty="0" smtClean="0"/>
              <a:t>The upper-division searchers are all able to</a:t>
            </a:r>
            <a:r>
              <a:rPr lang="en-US" baseline="0" dirty="0" smtClean="0"/>
              <a:t> either make changes to their keywords, change their topic, switch the tools they would search for different types of assignments, or even adjust the amount of work they would put in based on their interpretation of the value or weight of the assignment.</a:t>
            </a:r>
          </a:p>
        </p:txBody>
      </p:sp>
      <p:sp>
        <p:nvSpPr>
          <p:cNvPr id="4" name="Slide Number Placeholder 3"/>
          <p:cNvSpPr>
            <a:spLocks noGrp="1"/>
          </p:cNvSpPr>
          <p:nvPr>
            <p:ph type="sldNum" sz="quarter" idx="10"/>
          </p:nvPr>
        </p:nvSpPr>
        <p:spPr/>
        <p:txBody>
          <a:bodyPr/>
          <a:lstStyle/>
          <a:p>
            <a:fld id="{DB9925C4-DD90-423E-B28A-3490BB49646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Hannah has talked about</a:t>
            </a:r>
            <a:r>
              <a:rPr lang="en-US" baseline="0" dirty="0" smtClean="0"/>
              <a:t> the role of previous experience and I</a:t>
            </a:r>
            <a:r>
              <a:rPr lang="en-US" dirty="0" smtClean="0"/>
              <a:t> have spent a some time talking about database descriptions</a:t>
            </a:r>
            <a:r>
              <a:rPr lang="en-US" baseline="0" dirty="0" smtClean="0"/>
              <a:t> and the decision-making process. Where do we go from here? </a:t>
            </a:r>
            <a:endParaRPr lang="en-US" dirty="0" smtClean="0"/>
          </a:p>
          <a:p>
            <a:endParaRPr lang="en-US" dirty="0" smtClean="0"/>
          </a:p>
          <a:p>
            <a:r>
              <a:rPr lang="en-US" dirty="0" smtClean="0"/>
              <a:t>http://www.flickr.com/photos/edrost88/6844600823/</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48</a:t>
            </a:fld>
            <a:endParaRPr lang="en-US"/>
          </a:p>
        </p:txBody>
      </p:sp>
    </p:spTree>
    <p:extLst>
      <p:ext uri="{BB962C8B-B14F-4D97-AF65-F5344CB8AC3E}">
        <p14:creationId xmlns:p14="http://schemas.microsoft.com/office/powerpoint/2010/main" val="1114303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useful descriptions.</a:t>
            </a:r>
          </a:p>
          <a:p>
            <a:r>
              <a:rPr lang="en-US" dirty="0" smtClean="0"/>
              <a:t>Examples</a:t>
            </a:r>
            <a:r>
              <a:rPr lang="en-US" baseline="0" dirty="0" smtClean="0"/>
              <a:t> are from other institutions.</a:t>
            </a:r>
            <a:endParaRPr lang="en-US" dirty="0" smtClean="0"/>
          </a:p>
          <a:p>
            <a:r>
              <a:rPr lang="en-US" dirty="0" smtClean="0"/>
              <a:t>Descriptions range</a:t>
            </a:r>
            <a:r>
              <a:rPr lang="en-US" baseline="0" dirty="0" smtClean="0"/>
              <a:t> from very limited (almost none) (ex. 1) to very detailed (ex 3). Too much info may also confuse (why does it not say articles or journal articles). </a:t>
            </a:r>
          </a:p>
          <a:p>
            <a:r>
              <a:rPr lang="en-US" baseline="0" dirty="0" smtClean="0"/>
              <a:t>Google Scholar (3) great description but will anyone actually read it? </a:t>
            </a:r>
          </a:p>
          <a:p>
            <a:r>
              <a:rPr lang="en-US" baseline="0" dirty="0" smtClean="0"/>
              <a:t>2 has some key terms that will probably appeal to students (peer-reviewed, scholarly)</a:t>
            </a:r>
          </a:p>
          <a:p>
            <a:r>
              <a:rPr lang="en-US" baseline="0" dirty="0" smtClean="0"/>
              <a:t>Balance we need to think about.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49</a:t>
            </a:fld>
            <a:endParaRPr lang="en-US"/>
          </a:p>
        </p:txBody>
      </p:sp>
    </p:spTree>
    <p:extLst>
      <p:ext uri="{BB962C8B-B14F-4D97-AF65-F5344CB8AC3E}">
        <p14:creationId xmlns:p14="http://schemas.microsoft.com/office/powerpoint/2010/main" val="149723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5</a:t>
            </a:fld>
            <a:endParaRPr lang="en-US"/>
          </a:p>
        </p:txBody>
      </p:sp>
    </p:spTree>
    <p:extLst>
      <p:ext uri="{BB962C8B-B14F-4D97-AF65-F5344CB8AC3E}">
        <p14:creationId xmlns:p14="http://schemas.microsoft.com/office/powerpoint/2010/main" val="1617211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Libraries</a:t>
            </a:r>
            <a:r>
              <a:rPr lang="en-US" baseline="0" dirty="0" smtClean="0"/>
              <a:t> looking at discovery systems to make things easier. Generally offering very brief descriptions. It’s challenging to come up with a good short description for s a discovery tool but  we found the students didn’t like “and more”  or “library content and beyond” (what does that mean?) These do not give them much information. Not specific enough to tell them if they would find the sources or content they want.</a:t>
            </a:r>
          </a:p>
          <a:p>
            <a:r>
              <a:rPr lang="en-US" baseline="0" dirty="0" smtClean="0"/>
              <a:t>In this example, the 3</a:t>
            </a:r>
            <a:r>
              <a:rPr lang="en-US" baseline="30000" dirty="0" smtClean="0"/>
              <a:t>rd</a:t>
            </a:r>
            <a:r>
              <a:rPr lang="en-US" baseline="0" dirty="0" smtClean="0"/>
              <a:t> choice  at least gives them the option to scope to </a:t>
            </a:r>
            <a:r>
              <a:rPr lang="en-US" baseline="0" dirty="0" err="1" smtClean="0"/>
              <a:t>p.r.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50</a:t>
            </a:fld>
            <a:endParaRPr lang="en-US"/>
          </a:p>
        </p:txBody>
      </p:sp>
    </p:spTree>
    <p:extLst>
      <p:ext uri="{BB962C8B-B14F-4D97-AF65-F5344CB8AC3E}">
        <p14:creationId xmlns:p14="http://schemas.microsoft.com/office/powerpoint/2010/main" val="3996732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examples they have to</a:t>
            </a:r>
            <a:r>
              <a:rPr lang="en-US" baseline="0" dirty="0" smtClean="0"/>
              <a:t> click on a more info to get an explanation of what the database contains. Would they really do this? Second example really says nothing about contents or what a student can expect to find. </a:t>
            </a:r>
          </a:p>
          <a:p>
            <a:r>
              <a:rPr lang="en-US" baseline="0" dirty="0" smtClean="0"/>
              <a:t>Only the third example gives them some keywords to hook them although, again, would they read all of this?</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51</a:t>
            </a:fld>
            <a:endParaRPr lang="en-US"/>
          </a:p>
        </p:txBody>
      </p:sp>
    </p:spTree>
    <p:extLst>
      <p:ext uri="{BB962C8B-B14F-4D97-AF65-F5344CB8AC3E}">
        <p14:creationId xmlns:p14="http://schemas.microsoft.com/office/powerpoint/2010/main" val="3281771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http://www.flickr.com/photos/pleeker/4088100056/</a:t>
            </a:r>
          </a:p>
          <a:p>
            <a:pPr lvl="1"/>
            <a:r>
              <a:rPr lang="en-US" dirty="0" smtClean="0"/>
              <a:t>Helps 3 out of 4 of our personas</a:t>
            </a:r>
          </a:p>
          <a:p>
            <a:pPr lvl="1"/>
            <a:r>
              <a:rPr lang="en-US" dirty="0" err="1" smtClean="0"/>
              <a:t>Disintermediated</a:t>
            </a:r>
            <a:r>
              <a:rPr lang="en-US" dirty="0" smtClean="0"/>
              <a:t> environment (our web sites) more consistent or simple with easy sign posts</a:t>
            </a:r>
          </a:p>
          <a:p>
            <a:pPr lvl="1"/>
            <a:r>
              <a:rPr lang="en-US" dirty="0" smtClean="0"/>
              <a:t>Like this database – try these</a:t>
            </a:r>
          </a:p>
          <a:p>
            <a:pPr lvl="1"/>
            <a:r>
              <a:rPr lang="en-US" dirty="0" smtClean="0"/>
              <a:t>Gale &amp; </a:t>
            </a:r>
            <a:r>
              <a:rPr lang="en-US" dirty="0" err="1" smtClean="0"/>
              <a:t>EbscoHost</a:t>
            </a:r>
            <a:endParaRPr lang="en-US" dirty="0" smtClean="0"/>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we offer them more guidance? If you liked this one, why don’t you try one</a:t>
            </a:r>
            <a:r>
              <a:rPr lang="en-US" baseline="0" dirty="0" smtClean="0"/>
              <a:t> of these? </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53</a:t>
            </a:fld>
            <a:endParaRPr lang="en-US"/>
          </a:p>
        </p:txBody>
      </p:sp>
    </p:spTree>
    <p:extLst>
      <p:ext uri="{BB962C8B-B14F-4D97-AF65-F5344CB8AC3E}">
        <p14:creationId xmlns:p14="http://schemas.microsoft.com/office/powerpoint/2010/main" val="2681186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we’ve talked about how we can value</a:t>
            </a:r>
            <a:r>
              <a:rPr lang="en-US" baseline="0" dirty="0" smtClean="0"/>
              <a:t> what students already know and bring with them, but h</a:t>
            </a:r>
            <a:r>
              <a:rPr lang="en-US" dirty="0" smtClean="0"/>
              <a:t>ow can we push them beyond what they know?</a:t>
            </a:r>
            <a:r>
              <a:rPr lang="en-US" baseline="0" dirty="0" smtClean="0"/>
              <a:t>  </a:t>
            </a:r>
            <a:r>
              <a:rPr lang="en-US" dirty="0" smtClean="0"/>
              <a:t>This can be done through</a:t>
            </a:r>
            <a:r>
              <a:rPr lang="en-US" baseline="0" dirty="0" smtClean="0"/>
              <a:t> guided i</a:t>
            </a:r>
            <a:r>
              <a:rPr lang="en-US" dirty="0" smtClean="0"/>
              <a:t>nstructional opportunities </a:t>
            </a:r>
            <a:r>
              <a:rPr lang="en-US" baseline="0" dirty="0" smtClean="0"/>
              <a:t>both </a:t>
            </a:r>
            <a:r>
              <a:rPr lang="en-US" dirty="0" smtClean="0"/>
              <a:t>online &amp; in-person.</a:t>
            </a:r>
            <a:r>
              <a:rPr lang="en-US" baseline="0" dirty="0" smtClean="0"/>
              <a:t>  Which of course, those of us in library instruction land are already big proponents of.  But within those instructional opportunities we can begin by situating students in the familiar.  We should not assume that they know more than they do, and we should take steps through either more formal pre-tests or less formal show of hands polling to establish what they do know and then move from there.  For the Experimenter persona, one thing that seemed to point to her willingness to try new things and that had had a big impact on how much she knew about advanced search features and processes came from direct interactions and meetings with mentors, advisors or instructors.  Occasionally that experience had come from an interaction with a librarian.  While it is difficult to scale those types of interactions, and librarians are not always involved in students’ research activities, perhaps we can be more involved in outreach efforts to advisors and mentor type faculty groups to help emphasize the types of tools and research thought processes they could be sharing with their students.</a:t>
            </a:r>
          </a:p>
          <a:p>
            <a:pPr lvl="1"/>
            <a:endParaRPr lang="en-US" dirty="0" smtClean="0"/>
          </a:p>
          <a:p>
            <a:pPr defTabSz="931774"/>
            <a:r>
              <a:rPr lang="en-US" dirty="0" smtClean="0"/>
              <a:t>http://www.flickr.com/photos/stevensnodgrass/6117660537/</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barriers are there to moving beyond what they know?</a:t>
            </a:r>
          </a:p>
          <a:p>
            <a:r>
              <a:rPr lang="en-US" dirty="0" smtClean="0"/>
              <a:t>Several</a:t>
            </a:r>
            <a:r>
              <a:rPr lang="en-US" baseline="0" dirty="0" smtClean="0"/>
              <a:t> barriers stood out to us – previous experiences as you have probably realized can create barriers.  Students who remain tied to a particular tool or process and are unwilling to try new things miss out on opportunities to expand what they know.  One student repeatedly kept going back to her high school website for resources and didn’t even consider seeing what the OSU Libraries might have to offer.  Another variant of a barrier that past experiences that can create barriers are misunderstandings or just bad advice from classroom settings – one of our participants had the classic misconception that only print items were appropriate for an academic audience and I don’t think she would have been easily steered away from that idea.</a:t>
            </a:r>
          </a:p>
          <a:p>
            <a:endParaRPr lang="en-US" baseline="0" dirty="0" smtClean="0"/>
          </a:p>
          <a:p>
            <a:r>
              <a:rPr lang="en-US" baseline="0" dirty="0" smtClean="0"/>
              <a:t>The type of assignment given is another example of a barrier.  Much has been written recently about the place of the research paper in the college writing experience, particularly for first-year students.  And it might be worth continuing to discuss what role assignments involving scholarly journal articles should play for undergrads.  Finally, students frustrations with finding search tools, using search tools, and getting access to articles from within those tools continues to be a barrier even within our disintermediated environments that are intended to remove those barriers.</a:t>
            </a:r>
            <a:endParaRPr lang="en-US" dirty="0" smtClean="0"/>
          </a:p>
          <a:p>
            <a:endParaRPr lang="en-US" dirty="0" smtClean="0"/>
          </a:p>
          <a:p>
            <a:pPr defTabSz="931774"/>
            <a:r>
              <a:rPr lang="en-US" dirty="0" smtClean="0"/>
              <a:t>http://www.flickr.com/photos/chucknado/4759227272/</a:t>
            </a:r>
          </a:p>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56</a:t>
            </a:fld>
            <a:endParaRPr lang="en-US"/>
          </a:p>
        </p:txBody>
      </p:sp>
    </p:spTree>
    <p:extLst>
      <p:ext uri="{BB962C8B-B14F-4D97-AF65-F5344CB8AC3E}">
        <p14:creationId xmlns:p14="http://schemas.microsoft.com/office/powerpoint/2010/main" val="26447977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57</a:t>
            </a:fld>
            <a:endParaRPr lang="en-US"/>
          </a:p>
        </p:txBody>
      </p:sp>
    </p:spTree>
    <p:extLst>
      <p:ext uri="{BB962C8B-B14F-4D97-AF65-F5344CB8AC3E}">
        <p14:creationId xmlns:p14="http://schemas.microsoft.com/office/powerpoint/2010/main" val="406017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9925C4-DD90-423E-B28A-3490BB496469}" type="slidenum">
              <a:rPr lang="en-US" smtClean="0"/>
              <a:pPr/>
              <a:t>6</a:t>
            </a:fld>
            <a:endParaRPr lang="en-US"/>
          </a:p>
        </p:txBody>
      </p:sp>
    </p:spTree>
    <p:extLst>
      <p:ext uri="{BB962C8B-B14F-4D97-AF65-F5344CB8AC3E}">
        <p14:creationId xmlns:p14="http://schemas.microsoft.com/office/powerpoint/2010/main" val="143067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rabi</a:t>
            </a:r>
            <a:r>
              <a:rPr lang="en-US" dirty="0" smtClean="0"/>
              <a:t>/2760388453/</a:t>
            </a:r>
          </a:p>
          <a:p>
            <a:r>
              <a:rPr lang="en-US" dirty="0" smtClean="0"/>
              <a:t>http://</a:t>
            </a:r>
            <a:r>
              <a:rPr lang="en-US" dirty="0" err="1" smtClean="0"/>
              <a:t>www.flickr.com</a:t>
            </a:r>
            <a:r>
              <a:rPr lang="en-US" dirty="0" smtClean="0"/>
              <a:t>/photos/</a:t>
            </a:r>
            <a:r>
              <a:rPr lang="en-US" dirty="0" err="1" smtClean="0"/>
              <a:t>collylogic</a:t>
            </a:r>
            <a:r>
              <a:rPr lang="en-US" dirty="0" smtClean="0"/>
              <a:t>/3653490189/</a:t>
            </a:r>
          </a:p>
          <a:p>
            <a:r>
              <a:rPr lang="en-US" dirty="0" smtClean="0"/>
              <a:t>http://</a:t>
            </a:r>
            <a:r>
              <a:rPr lang="en-US" dirty="0" err="1" smtClean="0"/>
              <a:t>www.flickr.com</a:t>
            </a:r>
            <a:r>
              <a:rPr lang="en-US" dirty="0" smtClean="0"/>
              <a:t>/photos/</a:t>
            </a:r>
            <a:r>
              <a:rPr lang="en-US" dirty="0" err="1" smtClean="0"/>
              <a:t>naturalkinds</a:t>
            </a:r>
            <a:r>
              <a:rPr lang="en-US" dirty="0" smtClean="0"/>
              <a:t>/1424751281/</a:t>
            </a:r>
          </a:p>
          <a:p>
            <a:r>
              <a:rPr lang="en-US" dirty="0" smtClean="0"/>
              <a:t>http://</a:t>
            </a:r>
            <a:r>
              <a:rPr lang="en-US" dirty="0" err="1" smtClean="0"/>
              <a:t>www.flickr.com</a:t>
            </a:r>
            <a:r>
              <a:rPr lang="en-US" dirty="0" smtClean="0"/>
              <a:t>/photos/</a:t>
            </a:r>
            <a:r>
              <a:rPr lang="en-US" dirty="0" err="1" smtClean="0"/>
              <a:t>hyperbolation</a:t>
            </a:r>
            <a:r>
              <a:rPr lang="en-US" dirty="0" smtClean="0"/>
              <a:t>/310060405/</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7</a:t>
            </a:fld>
            <a:endParaRPr lang="en-US"/>
          </a:p>
        </p:txBody>
      </p:sp>
    </p:spTree>
    <p:extLst>
      <p:ext uri="{BB962C8B-B14F-4D97-AF65-F5344CB8AC3E}">
        <p14:creationId xmlns:p14="http://schemas.microsoft.com/office/powerpoint/2010/main" val="363809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killabea</a:t>
            </a:r>
            <a:r>
              <a:rPr lang="en-US" dirty="0" smtClean="0"/>
              <a:t>/3351194990/</a:t>
            </a:r>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8</a:t>
            </a:fld>
            <a:endParaRPr lang="en-US"/>
          </a:p>
        </p:txBody>
      </p:sp>
    </p:spTree>
    <p:extLst>
      <p:ext uri="{BB962C8B-B14F-4D97-AF65-F5344CB8AC3E}">
        <p14:creationId xmlns:p14="http://schemas.microsoft.com/office/powerpoint/2010/main" val="363809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925C4-DD90-423E-B28A-3490BB496469}" type="slidenum">
              <a:rPr lang="en-US" smtClean="0"/>
              <a:pPr/>
              <a:t>9</a:t>
            </a:fld>
            <a:endParaRPr lang="en-US"/>
          </a:p>
        </p:txBody>
      </p:sp>
    </p:spTree>
    <p:extLst>
      <p:ext uri="{BB962C8B-B14F-4D97-AF65-F5344CB8AC3E}">
        <p14:creationId xmlns:p14="http://schemas.microsoft.com/office/powerpoint/2010/main" val="154386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374942-FDB8-452A-9341-430E65F9F642}" type="datetimeFigureOut">
              <a:rPr lang="en-US" smtClean="0"/>
              <a:pPr/>
              <a:t>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145962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374942-FDB8-452A-9341-430E65F9F642}" type="datetimeFigureOut">
              <a:rPr lang="en-US" smtClean="0"/>
              <a:pPr/>
              <a:t>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328181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374942-FDB8-452A-9341-430E65F9F642}" type="datetimeFigureOut">
              <a:rPr lang="en-US" smtClean="0"/>
              <a:pPr/>
              <a:t>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392820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374942-FDB8-452A-9341-430E65F9F642}" type="datetimeFigureOut">
              <a:rPr lang="en-US" smtClean="0"/>
              <a:pPr/>
              <a:t>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3329491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374942-FDB8-452A-9341-430E65F9F642}" type="datetimeFigureOut">
              <a:rPr lang="en-US" smtClean="0"/>
              <a:pPr/>
              <a:t>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371352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374942-FDB8-452A-9341-430E65F9F642}" type="datetimeFigureOut">
              <a:rPr lang="en-US" smtClean="0"/>
              <a:pPr/>
              <a:t>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47052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374942-FDB8-452A-9341-430E65F9F642}" type="datetimeFigureOut">
              <a:rPr lang="en-US" smtClean="0"/>
              <a:pPr/>
              <a:t>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3346244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374942-FDB8-452A-9341-430E65F9F642}" type="datetimeFigureOut">
              <a:rPr lang="en-US" smtClean="0"/>
              <a:pPr/>
              <a:t>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47740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4942-FDB8-452A-9341-430E65F9F642}" type="datetimeFigureOut">
              <a:rPr lang="en-US" smtClean="0"/>
              <a:pPr/>
              <a:t>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266371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74942-FDB8-452A-9341-430E65F9F642}" type="datetimeFigureOut">
              <a:rPr lang="en-US" smtClean="0"/>
              <a:pPr/>
              <a:t>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114798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74942-FDB8-452A-9341-430E65F9F642}" type="datetimeFigureOut">
              <a:rPr lang="en-US" smtClean="0"/>
              <a:pPr/>
              <a:t>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F0FEEF-1406-4125-80DC-0831B89BC768}" type="slidenum">
              <a:rPr lang="en-US" smtClean="0"/>
              <a:pPr/>
              <a:t>‹#›</a:t>
            </a:fld>
            <a:endParaRPr lang="en-US"/>
          </a:p>
        </p:txBody>
      </p:sp>
    </p:spTree>
    <p:extLst>
      <p:ext uri="{BB962C8B-B14F-4D97-AF65-F5344CB8AC3E}">
        <p14:creationId xmlns:p14="http://schemas.microsoft.com/office/powerpoint/2010/main" val="80477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4942-FDB8-452A-9341-430E65F9F642}" type="datetimeFigureOut">
              <a:rPr lang="en-US" smtClean="0"/>
              <a:pPr/>
              <a:t>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0FEEF-1406-4125-80DC-0831B89BC768}" type="slidenum">
              <a:rPr lang="en-US" smtClean="0"/>
              <a:pPr/>
              <a:t>‹#›</a:t>
            </a:fld>
            <a:endParaRPr lang="en-US"/>
          </a:p>
        </p:txBody>
      </p:sp>
    </p:spTree>
    <p:extLst>
      <p:ext uri="{BB962C8B-B14F-4D97-AF65-F5344CB8AC3E}">
        <p14:creationId xmlns:p14="http://schemas.microsoft.com/office/powerpoint/2010/main" val="2990222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ss.oregonstate.edu@SSL\DavWWWRoot\cn\services\mycn\Library\R&amp;I\Instruction\Peer_Review_and_Search\ONW Prez\Fishing wom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335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5695949"/>
            <a:ext cx="4800600" cy="1162051"/>
          </a:xfrm>
        </p:spPr>
        <p:txBody>
          <a:bodyPr>
            <a:normAutofit fontScale="90000"/>
          </a:bodyPr>
          <a:lstStyle/>
          <a:p>
            <a:pPr algn="l"/>
            <a:r>
              <a:rPr lang="en-US" sz="3200" dirty="0"/>
              <a:t>Old Habits Are Hard to Break: </a:t>
            </a:r>
            <a:r>
              <a:rPr lang="en-US" sz="3200" dirty="0" smtClean="0"/>
              <a:t/>
            </a:r>
            <a:br>
              <a:rPr lang="en-US" sz="3200" dirty="0" smtClean="0"/>
            </a:br>
            <a:r>
              <a:rPr lang="en-US" sz="3200" dirty="0" smtClean="0"/>
              <a:t>Lessons </a:t>
            </a:r>
            <a:r>
              <a:rPr lang="en-US" sz="3200" dirty="0"/>
              <a:t>Learned from a </a:t>
            </a:r>
            <a:r>
              <a:rPr lang="en-US" sz="3200" dirty="0" smtClean="0"/>
              <a:t/>
            </a:r>
            <a:br>
              <a:rPr lang="en-US" sz="3200" dirty="0" smtClean="0"/>
            </a:br>
            <a:r>
              <a:rPr lang="en-US" sz="3200" dirty="0" smtClean="0"/>
              <a:t>Qualitative </a:t>
            </a:r>
            <a:r>
              <a:rPr lang="en-US" sz="3200" dirty="0"/>
              <a:t>Research Study</a:t>
            </a:r>
            <a:r>
              <a:rPr lang="en-US" sz="3200" dirty="0" smtClean="0">
                <a:effectLst/>
              </a:rPr>
              <a:t/>
            </a:r>
            <a:br>
              <a:rPr lang="en-US" sz="3200" dirty="0" smtClean="0">
                <a:effectLst/>
              </a:rPr>
            </a:br>
            <a:endParaRPr lang="en-US" sz="3200" dirty="0"/>
          </a:p>
        </p:txBody>
      </p:sp>
      <p:sp>
        <p:nvSpPr>
          <p:cNvPr id="3" name="Subtitle 2"/>
          <p:cNvSpPr>
            <a:spLocks noGrp="1"/>
          </p:cNvSpPr>
          <p:nvPr>
            <p:ph type="subTitle" idx="1"/>
          </p:nvPr>
        </p:nvSpPr>
        <p:spPr>
          <a:xfrm>
            <a:off x="5732631" y="5410200"/>
            <a:ext cx="3411369" cy="1524000"/>
          </a:xfrm>
        </p:spPr>
        <p:txBody>
          <a:bodyPr>
            <a:normAutofit lnSpcReduction="10000"/>
          </a:bodyPr>
          <a:lstStyle/>
          <a:p>
            <a:pPr algn="r">
              <a:lnSpc>
                <a:spcPct val="80000"/>
              </a:lnSpc>
            </a:pPr>
            <a:r>
              <a:rPr lang="en-US" sz="2400" dirty="0" smtClean="0">
                <a:solidFill>
                  <a:srgbClr val="000000"/>
                </a:solidFill>
              </a:rPr>
              <a:t>Stefanie Buck</a:t>
            </a:r>
          </a:p>
          <a:p>
            <a:pPr algn="r">
              <a:lnSpc>
                <a:spcPct val="80000"/>
              </a:lnSpc>
            </a:pPr>
            <a:r>
              <a:rPr lang="en-US" sz="2400" dirty="0" smtClean="0">
                <a:solidFill>
                  <a:srgbClr val="000000"/>
                </a:solidFill>
              </a:rPr>
              <a:t>Anne-Marie Deitering</a:t>
            </a:r>
          </a:p>
          <a:p>
            <a:pPr algn="r">
              <a:lnSpc>
                <a:spcPct val="80000"/>
              </a:lnSpc>
            </a:pPr>
            <a:r>
              <a:rPr lang="en-US" sz="2400" dirty="0" smtClean="0">
                <a:solidFill>
                  <a:srgbClr val="000000"/>
                </a:solidFill>
              </a:rPr>
              <a:t> Hannah </a:t>
            </a:r>
            <a:r>
              <a:rPr lang="en-US" sz="2400" dirty="0" err="1" smtClean="0">
                <a:solidFill>
                  <a:srgbClr val="000000"/>
                </a:solidFill>
              </a:rPr>
              <a:t>Gascho</a:t>
            </a:r>
            <a:r>
              <a:rPr lang="en-US" sz="2400" dirty="0" smtClean="0">
                <a:solidFill>
                  <a:srgbClr val="000000"/>
                </a:solidFill>
              </a:rPr>
              <a:t> </a:t>
            </a:r>
            <a:r>
              <a:rPr lang="en-US" sz="2400" dirty="0" err="1" smtClean="0">
                <a:solidFill>
                  <a:srgbClr val="000000"/>
                </a:solidFill>
              </a:rPr>
              <a:t>Rempel</a:t>
            </a:r>
            <a:endParaRPr lang="en-US" sz="2400" dirty="0" smtClean="0">
              <a:solidFill>
                <a:srgbClr val="000000"/>
              </a:solidFill>
            </a:endParaRPr>
          </a:p>
          <a:p>
            <a:pPr algn="r"/>
            <a:r>
              <a:rPr lang="en-US" sz="2400" dirty="0" smtClean="0">
                <a:solidFill>
                  <a:srgbClr val="000000"/>
                </a:solidFill>
              </a:rPr>
              <a:t>Online NW 2012</a:t>
            </a:r>
            <a:endParaRPr lang="en-US" sz="2400" dirty="0">
              <a:solidFill>
                <a:srgbClr val="000000"/>
              </a:solidFill>
            </a:endParaRPr>
          </a:p>
        </p:txBody>
      </p:sp>
    </p:spTree>
    <p:extLst>
      <p:ext uri="{BB962C8B-B14F-4D97-AF65-F5344CB8AC3E}">
        <p14:creationId xmlns:p14="http://schemas.microsoft.com/office/powerpoint/2010/main" val="1972961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a:t>
            </a:r>
            <a:endParaRPr lang="en-US" dirty="0"/>
          </a:p>
        </p:txBody>
      </p:sp>
      <p:sp>
        <p:nvSpPr>
          <p:cNvPr id="3" name="Content Placeholder 2"/>
          <p:cNvSpPr>
            <a:spLocks noGrp="1"/>
          </p:cNvSpPr>
          <p:nvPr>
            <p:ph idx="1"/>
          </p:nvPr>
        </p:nvSpPr>
        <p:spPr>
          <a:xfrm>
            <a:off x="533400" y="1295400"/>
            <a:ext cx="8153400" cy="4830763"/>
          </a:xfrm>
          <a:solidFill>
            <a:schemeClr val="accent1">
              <a:lumMod val="20000"/>
              <a:lumOff val="80000"/>
            </a:schemeClr>
          </a:solidFill>
          <a:ln>
            <a:solidFill>
              <a:schemeClr val="accent1"/>
            </a:solidFill>
          </a:ln>
          <a:effectLst>
            <a:glow rad="63500">
              <a:schemeClr val="accent1">
                <a:satMod val="175000"/>
                <a:alpha val="40000"/>
              </a:schemeClr>
            </a:glow>
          </a:effectLst>
        </p:spPr>
        <p:txBody>
          <a:bodyPr>
            <a:normAutofit fontScale="62500" lnSpcReduction="20000"/>
          </a:bodyPr>
          <a:lstStyle/>
          <a:p>
            <a:pPr marL="0" indent="0">
              <a:buNone/>
            </a:pPr>
            <a:r>
              <a:rPr lang="en-US" dirty="0"/>
              <a:t> </a:t>
            </a:r>
          </a:p>
          <a:p>
            <a:pPr marL="0" indent="0">
              <a:buNone/>
            </a:pPr>
            <a:r>
              <a:rPr lang="en-US" dirty="0"/>
              <a:t>You are an OSU student, enrolled in COMM 111.  You have two weeks to prepare a speech that meets the following requirements:</a:t>
            </a:r>
          </a:p>
          <a:p>
            <a:pPr marL="0" indent="0">
              <a:buNone/>
            </a:pPr>
            <a:r>
              <a:rPr lang="en-US" dirty="0"/>
              <a:t> </a:t>
            </a:r>
          </a:p>
          <a:p>
            <a:pPr marL="514350" lvl="0" indent="-514350">
              <a:buFont typeface="+mj-lt"/>
              <a:buAutoNum type="arabicPeriod"/>
            </a:pPr>
            <a:r>
              <a:rPr lang="en-US" dirty="0"/>
              <a:t>You must use evidence from outside sources in your speech.</a:t>
            </a:r>
          </a:p>
          <a:p>
            <a:pPr marL="514350" lvl="0" indent="-514350">
              <a:buFont typeface="+mj-lt"/>
              <a:buAutoNum type="arabicPeriod"/>
            </a:pPr>
            <a:r>
              <a:rPr lang="en-US" dirty="0"/>
              <a:t>You should use sources that an academic audience would find convincing and authoritative.</a:t>
            </a:r>
          </a:p>
          <a:p>
            <a:pPr marL="514350" lvl="0" indent="-514350">
              <a:buFont typeface="+mj-lt"/>
              <a:buAutoNum type="arabicPeriod"/>
            </a:pPr>
            <a:r>
              <a:rPr lang="en-US" dirty="0"/>
              <a:t>You must use at least 3 different sources.</a:t>
            </a:r>
          </a:p>
          <a:p>
            <a:pPr marL="0" indent="0">
              <a:buNone/>
            </a:pPr>
            <a:r>
              <a:rPr lang="en-US" dirty="0"/>
              <a:t> </a:t>
            </a:r>
          </a:p>
          <a:p>
            <a:pPr marL="0" indent="0">
              <a:buNone/>
            </a:pPr>
            <a:r>
              <a:rPr lang="en-US" dirty="0"/>
              <a:t>You may choose one of these 5 topics:</a:t>
            </a:r>
          </a:p>
          <a:p>
            <a:pPr lvl="0">
              <a:buFont typeface="Wingdings" pitchFamily="2" charset="2"/>
              <a:buChar char="Ø"/>
            </a:pPr>
            <a:r>
              <a:rPr lang="en-US" dirty="0"/>
              <a:t>Tsunami early warning</a:t>
            </a:r>
          </a:p>
          <a:p>
            <a:pPr lvl="0">
              <a:buFont typeface="Wingdings" pitchFamily="2" charset="2"/>
              <a:buChar char="Ø"/>
            </a:pPr>
            <a:r>
              <a:rPr lang="en-US" dirty="0"/>
              <a:t>Medical school admissions</a:t>
            </a:r>
          </a:p>
          <a:p>
            <a:pPr lvl="0">
              <a:buFont typeface="Wingdings" pitchFamily="2" charset="2"/>
              <a:buChar char="Ø"/>
            </a:pPr>
            <a:r>
              <a:rPr lang="en-US" dirty="0"/>
              <a:t>Solar development</a:t>
            </a:r>
          </a:p>
          <a:p>
            <a:pPr lvl="0">
              <a:buFont typeface="Wingdings" pitchFamily="2" charset="2"/>
              <a:buChar char="Ø"/>
            </a:pPr>
            <a:r>
              <a:rPr lang="en-US" dirty="0"/>
              <a:t>Traffic congestion</a:t>
            </a:r>
          </a:p>
          <a:p>
            <a:pPr lvl="0">
              <a:buFont typeface="Wingdings" pitchFamily="2" charset="2"/>
              <a:buChar char="Ø"/>
            </a:pPr>
            <a:r>
              <a:rPr lang="en-US" dirty="0"/>
              <a:t>Urban woodlands</a:t>
            </a:r>
          </a:p>
          <a:p>
            <a:endParaRPr lang="en-US" dirty="0"/>
          </a:p>
        </p:txBody>
      </p:sp>
    </p:spTree>
    <p:extLst>
      <p:ext uri="{BB962C8B-B14F-4D97-AF65-F5344CB8AC3E}">
        <p14:creationId xmlns:p14="http://schemas.microsoft.com/office/powerpoint/2010/main" val="1248669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25" t="8413" r="24415" b="12434"/>
          <a:stretch/>
        </p:blipFill>
        <p:spPr bwMode="auto">
          <a:xfrm>
            <a:off x="-1" y="0"/>
            <a:ext cx="9144001" cy="676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841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20208_12484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3600" y="863600"/>
            <a:ext cx="6908800" cy="5181600"/>
          </a:xfrm>
          <a:prstGeom prst="rect">
            <a:avLst/>
          </a:prstGeom>
        </p:spPr>
      </p:pic>
      <p:sp>
        <p:nvSpPr>
          <p:cNvPr id="4" name="Title 1"/>
          <p:cNvSpPr txBox="1">
            <a:spLocks/>
          </p:cNvSpPr>
          <p:nvPr/>
        </p:nvSpPr>
        <p:spPr>
          <a:xfrm>
            <a:off x="5562600" y="2286000"/>
            <a:ext cx="2819400" cy="27432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dirty="0" smtClean="0"/>
              <a:t>Don’t </a:t>
            </a:r>
          </a:p>
          <a:p>
            <a:r>
              <a:rPr lang="en-US" dirty="0" smtClean="0"/>
              <a:t>fish here</a:t>
            </a:r>
            <a:endParaRPr lang="en-US" dirty="0"/>
          </a:p>
        </p:txBody>
      </p:sp>
    </p:spTree>
    <p:extLst>
      <p:ext uri="{BB962C8B-B14F-4D97-AF65-F5344CB8AC3E}">
        <p14:creationId xmlns:p14="http://schemas.microsoft.com/office/powerpoint/2010/main" val="77774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495800"/>
            <a:ext cx="2057400" cy="927100"/>
          </a:xfrm>
        </p:spPr>
        <p:txBody>
          <a:bodyPr>
            <a:normAutofit/>
          </a:bodyPr>
          <a:lstStyle/>
          <a:p>
            <a:r>
              <a:rPr lang="en-US" dirty="0" smtClean="0"/>
              <a:t>Or here</a:t>
            </a:r>
            <a:endParaRPr lang="en-US" dirty="0"/>
          </a:p>
        </p:txBody>
      </p:sp>
      <p:pic>
        <p:nvPicPr>
          <p:cNvPr id="3" name="Picture 2" descr="20120208_1243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98800" y="863600"/>
            <a:ext cx="6908800" cy="5181600"/>
          </a:xfrm>
          <a:prstGeom prst="rect">
            <a:avLst/>
          </a:prstGeom>
        </p:spPr>
      </p:pic>
    </p:spTree>
    <p:extLst>
      <p:ext uri="{BB962C8B-B14F-4D97-AF65-F5344CB8AC3E}">
        <p14:creationId xmlns:p14="http://schemas.microsoft.com/office/powerpoint/2010/main" val="77774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ss.oregonstate.edu@SSL\DavWWWRoot\cn\services\mycn\Library\R&amp;I\Instruction\Peer_Review_and_Search\ONW Prez\IMG_25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3" r="3707"/>
          <a:stretch/>
        </p:blipFill>
        <p:spPr bwMode="auto">
          <a:xfrm rot="5400000">
            <a:off x="121863" y="563937"/>
            <a:ext cx="6858001" cy="5730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05600" y="2743200"/>
            <a:ext cx="1981200" cy="1323439"/>
          </a:xfrm>
          <a:prstGeom prst="rect">
            <a:avLst/>
          </a:prstGeom>
          <a:noFill/>
        </p:spPr>
        <p:txBody>
          <a:bodyPr wrap="square" rtlCol="0">
            <a:spAutoFit/>
          </a:bodyPr>
          <a:lstStyle/>
          <a:p>
            <a:r>
              <a:rPr lang="en-US" sz="4000" b="1" dirty="0" smtClean="0"/>
              <a:t>Fish HERE</a:t>
            </a:r>
            <a:endParaRPr lang="en-US" sz="4000" b="1" dirty="0"/>
          </a:p>
        </p:txBody>
      </p:sp>
    </p:spTree>
    <p:extLst>
      <p:ext uri="{BB962C8B-B14F-4D97-AF65-F5344CB8AC3E}">
        <p14:creationId xmlns:p14="http://schemas.microsoft.com/office/powerpoint/2010/main" val="544453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ss.oregonstate.edu@SSL\DavWWWRoot\cn\services\mycn\Library\R&amp;I\Instruction\Peer_Review_and_Search\ONW Prez\IMG_25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32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935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 Undergrads: Gender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0654622"/>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5643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Academic Standing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1579751"/>
              </p:ext>
            </p:extLst>
          </p:nvPr>
        </p:nvGraphicFramePr>
        <p:xfrm>
          <a:off x="457200" y="1295400"/>
          <a:ext cx="8229600" cy="48307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7229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College Affiliation*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033216949"/>
              </p:ext>
            </p:extLst>
          </p:nvPr>
        </p:nvGraphicFramePr>
        <p:xfrm>
          <a:off x="381000" y="1295400"/>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85800" y="6400800"/>
            <a:ext cx="7467600" cy="381000"/>
          </a:xfrm>
          <a:prstGeom prst="rect">
            <a:avLst/>
          </a:prstGeom>
          <a:noFill/>
        </p:spPr>
        <p:txBody>
          <a:bodyPr wrap="square" rtlCol="0">
            <a:spAutoFit/>
          </a:bodyPr>
          <a:lstStyle/>
          <a:p>
            <a:r>
              <a:rPr lang="en-US" dirty="0" smtClean="0"/>
              <a:t>*Some participants belonged to more than one college.</a:t>
            </a:r>
            <a:endParaRPr lang="en-US" dirty="0"/>
          </a:p>
        </p:txBody>
      </p:sp>
    </p:spTree>
    <p:extLst>
      <p:ext uri="{BB962C8B-B14F-4D97-AF65-F5344CB8AC3E}">
        <p14:creationId xmlns:p14="http://schemas.microsoft.com/office/powerpoint/2010/main" val="4145643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63" t="28936" r="24494" b="13837"/>
          <a:stretch/>
        </p:blipFill>
        <p:spPr bwMode="auto">
          <a:xfrm rot="1200000">
            <a:off x="4412749" y="585376"/>
            <a:ext cx="5635080" cy="4963846"/>
          </a:xfrm>
          <a:prstGeom prst="rect">
            <a:avLst/>
          </a:prstGeom>
          <a:noFill/>
          <a:ln w="222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83" t="23924" r="51596" b="9125"/>
          <a:stretch/>
        </p:blipFill>
        <p:spPr bwMode="auto">
          <a:xfrm rot="19985808">
            <a:off x="-241681" y="417276"/>
            <a:ext cx="5553166" cy="5648910"/>
          </a:xfrm>
          <a:prstGeom prst="rect">
            <a:avLst/>
          </a:prstGeom>
          <a:noFill/>
          <a:ln w="19050">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62" t="21560" r="40426" b="23405"/>
          <a:stretch/>
        </p:blipFill>
        <p:spPr bwMode="auto">
          <a:xfrm>
            <a:off x="1371600" y="914400"/>
            <a:ext cx="6126637" cy="5029200"/>
          </a:xfrm>
          <a:prstGeom prst="rect">
            <a:avLst/>
          </a:prstGeom>
          <a:noFill/>
          <a:ln w="19050">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814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667000"/>
            <a:ext cx="3468687" cy="1362075"/>
          </a:xfrm>
        </p:spPr>
        <p:txBody>
          <a:bodyPr>
            <a:normAutofit fontScale="90000"/>
          </a:bodyPr>
          <a:lstStyle/>
          <a:p>
            <a:r>
              <a:rPr lang="en-US" dirty="0" smtClean="0"/>
              <a:t>Background </a:t>
            </a:r>
            <a:br>
              <a:rPr lang="en-US" dirty="0" smtClean="0"/>
            </a:br>
            <a:r>
              <a:rPr lang="en-US" dirty="0" smtClean="0"/>
              <a:t>&amp; </a:t>
            </a:r>
            <a:br>
              <a:rPr lang="en-US" dirty="0" smtClean="0"/>
            </a:br>
            <a:r>
              <a:rPr lang="en-US" dirty="0" smtClean="0"/>
              <a:t>Rationale</a:t>
            </a:r>
            <a:endParaRPr lang="en-US" dirty="0"/>
          </a:p>
        </p:txBody>
      </p:sp>
      <p:pic>
        <p:nvPicPr>
          <p:cNvPr id="7" name="Picture 6" descr="junior scholasti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609600"/>
            <a:ext cx="4317207" cy="563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524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979" b="49031"/>
          <a:stretch/>
        </p:blipFill>
        <p:spPr bwMode="auto">
          <a:xfrm>
            <a:off x="0" y="1"/>
            <a:ext cx="8550233"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72" t="3956" r="32713" b="39023"/>
          <a:stretch/>
        </p:blipFill>
        <p:spPr bwMode="auto">
          <a:xfrm>
            <a:off x="990600" y="1898517"/>
            <a:ext cx="8153400" cy="4594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070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3657600"/>
            <a:ext cx="2743200" cy="2759242"/>
          </a:xfrm>
        </p:spPr>
        <p:txBody>
          <a:bodyPr>
            <a:normAutofit/>
          </a:bodyPr>
          <a:lstStyle/>
          <a:p>
            <a:r>
              <a:rPr lang="en-US" dirty="0" smtClean="0"/>
              <a:t>What Databases did they use?</a:t>
            </a:r>
            <a:endParaRPr lang="en-U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8187" t="10001" r="18714" b="37040"/>
          <a:stretch/>
        </p:blipFill>
        <p:spPr bwMode="auto">
          <a:xfrm>
            <a:off x="0" y="228600"/>
            <a:ext cx="5217086" cy="37378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725" t="13848" r="13100" b="52842"/>
          <a:stretch/>
        </p:blipFill>
        <p:spPr bwMode="auto">
          <a:xfrm>
            <a:off x="3457074" y="762000"/>
            <a:ext cx="5534526" cy="28554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0409" t="10000" r="30526" b="57812"/>
          <a:stretch/>
        </p:blipFill>
        <p:spPr bwMode="auto">
          <a:xfrm>
            <a:off x="409073" y="3505200"/>
            <a:ext cx="5229727" cy="27592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081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25" t="8413" r="24415" b="12434"/>
          <a:stretch/>
        </p:blipFill>
        <p:spPr bwMode="auto">
          <a:xfrm>
            <a:off x="-1" y="0"/>
            <a:ext cx="9144001" cy="676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772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smtClean="0"/>
              <a:t>What Did We Learn About </a:t>
            </a:r>
            <a:br>
              <a:rPr lang="en-US" dirty="0" smtClean="0"/>
            </a:br>
            <a:r>
              <a:rPr lang="en-US" dirty="0" smtClean="0"/>
              <a:t>Database Selection?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645718586"/>
              </p:ext>
            </p:extLst>
          </p:nvPr>
        </p:nvGraphicFramePr>
        <p:xfrm>
          <a:off x="228600" y="1447800"/>
          <a:ext cx="8763000"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8743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Did We Learn About </a:t>
            </a:r>
            <a:br>
              <a:rPr lang="en-US" dirty="0"/>
            </a:br>
            <a:r>
              <a:rPr lang="en-US" dirty="0"/>
              <a:t>Database Selection?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630408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5067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Did We Learn About </a:t>
            </a:r>
            <a:br>
              <a:rPr lang="en-US" dirty="0"/>
            </a:br>
            <a:r>
              <a:rPr lang="en-US" dirty="0"/>
              <a:t>Database Selection?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4504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263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5791200"/>
            <a:ext cx="6400800" cy="774700"/>
          </a:xfrm>
        </p:spPr>
        <p:txBody>
          <a:bodyPr>
            <a:normAutofit/>
          </a:bodyPr>
          <a:lstStyle/>
          <a:p>
            <a:r>
              <a:rPr lang="en-US" dirty="0" smtClean="0"/>
              <a:t>Analysis using personas</a:t>
            </a:r>
            <a:endParaRPr lang="en-US" dirty="0"/>
          </a:p>
        </p:txBody>
      </p:sp>
      <p:sp>
        <p:nvSpPr>
          <p:cNvPr id="4" name="Oval 3"/>
          <p:cNvSpPr/>
          <p:nvPr/>
        </p:nvSpPr>
        <p:spPr>
          <a:xfrm>
            <a:off x="533400" y="762000"/>
            <a:ext cx="2133600" cy="1752600"/>
          </a:xfrm>
          <a:prstGeom prst="ellipse">
            <a:avLst/>
          </a:prstGeom>
          <a:blipFill rotWithShape="1">
            <a:blip r:embed="rId3"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419600" y="685800"/>
            <a:ext cx="1676400" cy="2209800"/>
          </a:xfrm>
          <a:prstGeom prst="ellipse">
            <a:avLst/>
          </a:prstGeom>
          <a:blipFill rotWithShape="1">
            <a:blip r:embed="rId4"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791200" y="3581400"/>
            <a:ext cx="2133600" cy="1752600"/>
          </a:xfrm>
          <a:prstGeom prst="ellipse">
            <a:avLst/>
          </a:prstGeom>
          <a:blipFill rotWithShape="1">
            <a:blip r:embed="rId5"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209800" y="3581400"/>
            <a:ext cx="1600200" cy="1752600"/>
          </a:xfrm>
          <a:prstGeom prst="ellipse">
            <a:avLst/>
          </a:prstGeom>
          <a:blipFill rotWithShape="1">
            <a:blip r:embed="rId6"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962400" y="3048000"/>
            <a:ext cx="1066800" cy="914400"/>
          </a:xfrm>
          <a:prstGeom prst="straightConnector1">
            <a:avLst/>
          </a:prstGeom>
          <a:ln w="76200" cap="flat"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667000" y="2209800"/>
            <a:ext cx="3124200" cy="1752600"/>
          </a:xfrm>
          <a:prstGeom prst="straightConnector1">
            <a:avLst/>
          </a:prstGeom>
          <a:ln w="76200" cap="flat"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905000" y="2667000"/>
            <a:ext cx="609600" cy="91440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96000" y="2546684"/>
            <a:ext cx="609600" cy="91440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93958" y="4876800"/>
            <a:ext cx="205740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743200" y="1580147"/>
            <a:ext cx="156210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274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lstStyle/>
          <a:p>
            <a:r>
              <a:rPr lang="en-US" dirty="0" smtClean="0">
                <a:solidFill>
                  <a:schemeClr val="bg1"/>
                </a:solidFill>
              </a:rPr>
              <a:t>Novice</a:t>
            </a:r>
            <a:endParaRPr lang="en-US" dirty="0">
              <a:solidFill>
                <a:schemeClr val="bg1"/>
              </a:solidFill>
            </a:endParaRPr>
          </a:p>
        </p:txBody>
      </p:sp>
      <p:sp>
        <p:nvSpPr>
          <p:cNvPr id="4" name="Content Placeholder 3"/>
          <p:cNvSpPr>
            <a:spLocks noGrp="1"/>
          </p:cNvSpPr>
          <p:nvPr>
            <p:ph sz="half" idx="2"/>
          </p:nvPr>
        </p:nvSpPr>
        <p:spPr>
          <a:xfrm>
            <a:off x="4876800" y="1600200"/>
            <a:ext cx="4038600" cy="4525963"/>
          </a:xfrm>
        </p:spPr>
        <p:txBody>
          <a:bodyPr/>
          <a:lstStyle/>
          <a:p>
            <a:pPr>
              <a:buFont typeface="Wingdings" pitchFamily="2" charset="2"/>
              <a:buChar char="Ø"/>
            </a:pPr>
            <a:r>
              <a:rPr lang="en-US" dirty="0" smtClean="0"/>
              <a:t>Anthony</a:t>
            </a:r>
          </a:p>
          <a:p>
            <a:pPr>
              <a:buFont typeface="Wingdings" pitchFamily="2" charset="2"/>
              <a:buChar char="Ø"/>
            </a:pPr>
            <a:r>
              <a:rPr lang="en-US" dirty="0" smtClean="0"/>
              <a:t>Freshman</a:t>
            </a:r>
          </a:p>
          <a:p>
            <a:pPr>
              <a:buFont typeface="Wingdings" pitchFamily="2" charset="2"/>
              <a:buChar char="Ø"/>
            </a:pPr>
            <a:r>
              <a:rPr lang="en-US" dirty="0" smtClean="0"/>
              <a:t>Engineering major</a:t>
            </a:r>
          </a:p>
          <a:p>
            <a:pPr>
              <a:buFont typeface="Wingdings" pitchFamily="2" charset="2"/>
              <a:buChar char="Ø"/>
            </a:pPr>
            <a:r>
              <a:rPr lang="en-US" dirty="0" smtClean="0"/>
              <a:t>Google Scholar</a:t>
            </a:r>
          </a:p>
          <a:p>
            <a:pPr>
              <a:buFont typeface="Wingdings" pitchFamily="2" charset="2"/>
              <a:buChar char="Ø"/>
            </a:pPr>
            <a:r>
              <a:rPr lang="en-US" dirty="0" smtClean="0"/>
              <a:t>Doesn’t know what peer review is</a:t>
            </a:r>
          </a:p>
          <a:p>
            <a:pPr>
              <a:buFont typeface="Wingdings" pitchFamily="2" charset="2"/>
              <a:buChar char="Ø"/>
            </a:pPr>
            <a:r>
              <a:rPr lang="en-US" dirty="0" smtClean="0"/>
              <a:t>Wants credible sources, but nothing too scientific</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593386" y="1752600"/>
            <a:ext cx="3826213"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059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478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Seeks the Familiar</a:t>
            </a:r>
            <a:endParaRPr lang="en-US" dirty="0">
              <a:solidFill>
                <a:schemeClr val="bg1"/>
              </a:solidFill>
            </a:endParaRPr>
          </a:p>
        </p:txBody>
      </p:sp>
      <p:sp>
        <p:nvSpPr>
          <p:cNvPr id="4" name="Content Placeholder 3"/>
          <p:cNvSpPr>
            <a:spLocks noGrp="1"/>
          </p:cNvSpPr>
          <p:nvPr>
            <p:ph sz="half" idx="2"/>
          </p:nvPr>
        </p:nvSpPr>
        <p:spPr/>
        <p:txBody>
          <a:bodyPr>
            <a:normAutofit fontScale="92500" lnSpcReduction="20000"/>
          </a:bodyPr>
          <a:lstStyle/>
          <a:p>
            <a:pPr>
              <a:buFont typeface="Wingdings" pitchFamily="2" charset="2"/>
              <a:buChar char="Ø"/>
            </a:pPr>
            <a:r>
              <a:rPr lang="en-US" dirty="0" smtClean="0"/>
              <a:t>Megan</a:t>
            </a:r>
          </a:p>
          <a:p>
            <a:pPr>
              <a:buFont typeface="Wingdings" pitchFamily="2" charset="2"/>
              <a:buChar char="Ø"/>
            </a:pPr>
            <a:r>
              <a:rPr lang="en-US" dirty="0" smtClean="0"/>
              <a:t>Junior</a:t>
            </a:r>
          </a:p>
          <a:p>
            <a:pPr>
              <a:buFont typeface="Wingdings" pitchFamily="2" charset="2"/>
              <a:buChar char="Ø"/>
            </a:pPr>
            <a:r>
              <a:rPr lang="en-US" dirty="0" smtClean="0"/>
              <a:t>Sociology major</a:t>
            </a:r>
          </a:p>
          <a:p>
            <a:pPr>
              <a:buFont typeface="Wingdings" pitchFamily="2" charset="2"/>
              <a:buChar char="Ø"/>
            </a:pPr>
            <a:r>
              <a:rPr lang="en-US" dirty="0" smtClean="0"/>
              <a:t>1Search</a:t>
            </a:r>
          </a:p>
          <a:p>
            <a:pPr>
              <a:buFont typeface="Wingdings" pitchFamily="2" charset="2"/>
              <a:buChar char="Ø"/>
            </a:pPr>
            <a:r>
              <a:rPr lang="en-US" dirty="0" smtClean="0"/>
              <a:t>Chooses known databases (from H.S. or college classes) finding peer reviewed articles</a:t>
            </a:r>
          </a:p>
          <a:p>
            <a:pPr>
              <a:buFont typeface="Wingdings" pitchFamily="2" charset="2"/>
              <a:buChar char="Ø"/>
            </a:pPr>
            <a:r>
              <a:rPr lang="en-US" dirty="0" smtClean="0"/>
              <a:t>Moderately important to find scholarly articles, but other access issues are more important</a:t>
            </a:r>
          </a:p>
          <a:p>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17" r="41144"/>
          <a:stretch/>
        </p:blipFill>
        <p:spPr bwMode="auto">
          <a:xfrm>
            <a:off x="380999" y="1676400"/>
            <a:ext cx="4124029" cy="435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680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Orients First</a:t>
            </a:r>
            <a:endParaRPr lang="en-US" dirty="0">
              <a:solidFill>
                <a:schemeClr val="bg1"/>
              </a:solidFill>
            </a:endParaRPr>
          </a:p>
        </p:txBody>
      </p:sp>
      <p:sp>
        <p:nvSpPr>
          <p:cNvPr id="4" name="Content Placeholder 3"/>
          <p:cNvSpPr>
            <a:spLocks noGrp="1"/>
          </p:cNvSpPr>
          <p:nvPr>
            <p:ph sz="half" idx="2"/>
          </p:nvPr>
        </p:nvSpPr>
        <p:spPr>
          <a:xfrm>
            <a:off x="4648200" y="1600200"/>
            <a:ext cx="4038600" cy="4814248"/>
          </a:xfrm>
        </p:spPr>
        <p:txBody>
          <a:bodyPr>
            <a:normAutofit lnSpcReduction="10000"/>
          </a:bodyPr>
          <a:lstStyle/>
          <a:p>
            <a:pPr>
              <a:buFont typeface="Wingdings" pitchFamily="2" charset="2"/>
              <a:buChar char="Ø"/>
            </a:pPr>
            <a:r>
              <a:rPr lang="en-US" dirty="0" smtClean="0"/>
              <a:t>Ryan</a:t>
            </a:r>
          </a:p>
          <a:p>
            <a:pPr>
              <a:buFont typeface="Wingdings" pitchFamily="2" charset="2"/>
              <a:buChar char="Ø"/>
            </a:pPr>
            <a:r>
              <a:rPr lang="en-US" dirty="0" smtClean="0"/>
              <a:t>Senior</a:t>
            </a:r>
          </a:p>
          <a:p>
            <a:pPr>
              <a:buFont typeface="Wingdings" pitchFamily="2" charset="2"/>
              <a:buChar char="Ø"/>
            </a:pPr>
            <a:r>
              <a:rPr lang="en-US" dirty="0" smtClean="0"/>
              <a:t>Economics major</a:t>
            </a:r>
          </a:p>
          <a:p>
            <a:pPr>
              <a:buFont typeface="Wingdings" pitchFamily="2" charset="2"/>
              <a:buChar char="Ø"/>
            </a:pPr>
            <a:r>
              <a:rPr lang="en-US" dirty="0" smtClean="0"/>
              <a:t>Google Scholar</a:t>
            </a:r>
          </a:p>
          <a:p>
            <a:pPr>
              <a:buFont typeface="Wingdings" pitchFamily="2" charset="2"/>
              <a:buChar char="Ø"/>
            </a:pPr>
            <a:r>
              <a:rPr lang="en-US" dirty="0" smtClean="0"/>
              <a:t>Relies on the database to return scholarly articles</a:t>
            </a:r>
          </a:p>
          <a:p>
            <a:pPr>
              <a:buFont typeface="Wingdings" pitchFamily="2" charset="2"/>
              <a:buChar char="Ø"/>
            </a:pPr>
            <a:r>
              <a:rPr lang="en-US" dirty="0" smtClean="0"/>
              <a:t>Tries to be conscientious about selecting scholarly items from the outset</a:t>
            </a:r>
          </a:p>
          <a:p>
            <a:endParaRPr lang="en-US"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49" t="9681" r="4362"/>
          <a:stretch/>
        </p:blipFill>
        <p:spPr bwMode="auto">
          <a:xfrm>
            <a:off x="762000" y="1727698"/>
            <a:ext cx="3634714" cy="435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59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7772400" cy="4524315"/>
          </a:xfrm>
          <a:prstGeom prst="rect">
            <a:avLst/>
          </a:prstGeom>
          <a:noFill/>
        </p:spPr>
        <p:txBody>
          <a:bodyPr wrap="square" rtlCol="0">
            <a:spAutoFit/>
          </a:bodyPr>
          <a:lstStyle/>
          <a:p>
            <a:r>
              <a:rPr lang="en-US" sz="3200" dirty="0" smtClean="0"/>
              <a:t>What do our users expect when they use library databases or the library webpage to search for sources?</a:t>
            </a:r>
          </a:p>
          <a:p>
            <a:endParaRPr lang="en-US" sz="3200" dirty="0" smtClean="0"/>
          </a:p>
          <a:p>
            <a:r>
              <a:rPr lang="en-US" sz="3200" dirty="0" smtClean="0"/>
              <a:t>When given a research assignment, what do our users typically do?  What’s their process?</a:t>
            </a:r>
          </a:p>
          <a:p>
            <a:endParaRPr lang="en-US" sz="3200" dirty="0" smtClean="0"/>
          </a:p>
          <a:p>
            <a:r>
              <a:rPr lang="en-US" sz="3200" dirty="0" smtClean="0"/>
              <a:t>When pushed to use new source types or new research tools, how do our users adjust?</a:t>
            </a:r>
            <a:endParaRPr lang="en-US" sz="3200" dirty="0"/>
          </a:p>
        </p:txBody>
      </p:sp>
    </p:spTree>
    <p:extLst>
      <p:ext uri="{BB962C8B-B14F-4D97-AF65-F5344CB8AC3E}">
        <p14:creationId xmlns:p14="http://schemas.microsoft.com/office/powerpoint/2010/main" val="3819896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Experimenter</a:t>
            </a:r>
            <a:endParaRPr lang="en-US" dirty="0">
              <a:solidFill>
                <a:schemeClr val="bg1"/>
              </a:solidFill>
            </a:endParaRPr>
          </a:p>
        </p:txBody>
      </p:sp>
      <p:sp>
        <p:nvSpPr>
          <p:cNvPr id="4" name="Content Placeholder 3"/>
          <p:cNvSpPr>
            <a:spLocks noGrp="1"/>
          </p:cNvSpPr>
          <p:nvPr>
            <p:ph sz="half" idx="2"/>
          </p:nvPr>
        </p:nvSpPr>
        <p:spPr/>
        <p:txBody>
          <a:bodyPr>
            <a:normAutofit lnSpcReduction="10000"/>
          </a:bodyPr>
          <a:lstStyle/>
          <a:p>
            <a:pPr>
              <a:buFont typeface="Wingdings" pitchFamily="2" charset="2"/>
              <a:buChar char="Ø"/>
            </a:pPr>
            <a:r>
              <a:rPr lang="en-US" dirty="0" smtClean="0"/>
              <a:t>Sophie</a:t>
            </a:r>
          </a:p>
          <a:p>
            <a:pPr>
              <a:buFont typeface="Wingdings" pitchFamily="2" charset="2"/>
              <a:buChar char="Ø"/>
            </a:pPr>
            <a:r>
              <a:rPr lang="en-US" dirty="0" smtClean="0"/>
              <a:t>Junior</a:t>
            </a:r>
          </a:p>
          <a:p>
            <a:pPr>
              <a:buFont typeface="Wingdings" pitchFamily="2" charset="2"/>
              <a:buChar char="Ø"/>
            </a:pPr>
            <a:r>
              <a:rPr lang="en-US" dirty="0" smtClean="0"/>
              <a:t>Biology major</a:t>
            </a:r>
          </a:p>
          <a:p>
            <a:pPr>
              <a:buFont typeface="Wingdings" pitchFamily="2" charset="2"/>
              <a:buChar char="Ø"/>
            </a:pPr>
            <a:r>
              <a:rPr lang="en-US" dirty="0" smtClean="0"/>
              <a:t>Web of Science</a:t>
            </a:r>
          </a:p>
          <a:p>
            <a:pPr>
              <a:buFont typeface="Wingdings" pitchFamily="2" charset="2"/>
              <a:buChar char="Ø"/>
            </a:pPr>
            <a:r>
              <a:rPr lang="en-US" dirty="0" smtClean="0"/>
              <a:t>Wants a database with only peer-reviewed options</a:t>
            </a:r>
          </a:p>
          <a:p>
            <a:pPr>
              <a:buFont typeface="Wingdings" pitchFamily="2" charset="2"/>
              <a:buChar char="Ø"/>
            </a:pPr>
            <a:r>
              <a:rPr lang="en-US" dirty="0" smtClean="0"/>
              <a:t>Will evaluate the articles she finds to see if they are scholarly</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349"/>
          <a:stretch/>
        </p:blipFill>
        <p:spPr bwMode="auto">
          <a:xfrm>
            <a:off x="304800" y="1600201"/>
            <a:ext cx="420234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880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0"/>
            <a:ext cx="8686800" cy="3352800"/>
          </a:xfrm>
        </p:spPr>
        <p:txBody>
          <a:bodyPr>
            <a:normAutofit/>
          </a:bodyPr>
          <a:lstStyle/>
          <a:p>
            <a:pPr algn="ctr"/>
            <a:r>
              <a:rPr lang="en-US" dirty="0"/>
              <a:t>Using Personas to think about Database Selection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272" t="13848" r="17762" b="52842"/>
          <a:stretch/>
        </p:blipFill>
        <p:spPr bwMode="auto">
          <a:xfrm>
            <a:off x="-4011" y="3098949"/>
            <a:ext cx="2823411" cy="2104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349"/>
          <a:stretch/>
        </p:blipFill>
        <p:spPr bwMode="auto">
          <a:xfrm>
            <a:off x="6629400" y="16043"/>
            <a:ext cx="2442770" cy="225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9681" r="4362"/>
          <a:stretch/>
        </p:blipFill>
        <p:spPr bwMode="auto">
          <a:xfrm>
            <a:off x="4648200" y="16042"/>
            <a:ext cx="1883830" cy="225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817" r="41144"/>
          <a:stretch/>
        </p:blipFill>
        <p:spPr bwMode="auto">
          <a:xfrm>
            <a:off x="2362200" y="0"/>
            <a:ext cx="2153753" cy="227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8187" t="10001" r="18714" b="37040"/>
          <a:stretch/>
        </p:blipFill>
        <p:spPr bwMode="auto">
          <a:xfrm>
            <a:off x="2783914" y="2971800"/>
            <a:ext cx="3388286" cy="24275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1142172" y="2286000"/>
            <a:ext cx="381828" cy="81294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2"/>
          </p:cNvCxnSpPr>
          <p:nvPr/>
        </p:nvCxnSpPr>
        <p:spPr>
          <a:xfrm flipH="1">
            <a:off x="3439076" y="2275041"/>
            <a:ext cx="1" cy="77295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057400" y="2285885"/>
            <a:ext cx="3276602" cy="8130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298579" y="2302042"/>
            <a:ext cx="0" cy="66975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234"/>
          <a:stretch/>
        </p:blipFill>
        <p:spPr bwMode="auto">
          <a:xfrm>
            <a:off x="74545" y="0"/>
            <a:ext cx="2135255" cy="227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a:xfrm>
            <a:off x="7845862" y="2315258"/>
            <a:ext cx="535583" cy="102691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0409" t="10000" r="30526" b="57812"/>
          <a:stretch/>
        </p:blipFill>
        <p:spPr bwMode="auto">
          <a:xfrm>
            <a:off x="5986690" y="3312918"/>
            <a:ext cx="3177363" cy="167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842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4805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621932"/>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998396"/>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3249498279"/>
              </p:ext>
            </p:extLst>
          </p:nvPr>
        </p:nvGraphicFramePr>
        <p:xfrm>
          <a:off x="1524000" y="152400"/>
          <a:ext cx="7467600" cy="5867400"/>
        </p:xfrm>
        <a:graphic>
          <a:graphicData uri="http://schemas.openxmlformats.org/drawingml/2006/table">
            <a:tbl>
              <a:tblPr firstRow="1" bandRow="1">
                <a:tableStyleId>{5C22544A-7EE6-4342-B048-85BDC9FD1C3A}</a:tableStyleId>
              </a:tblPr>
              <a:tblGrid>
                <a:gridCol w="7467600"/>
              </a:tblGrid>
              <a:tr h="1087092">
                <a:tc>
                  <a:txBody>
                    <a:bodyPr/>
                    <a:lstStyle/>
                    <a:p>
                      <a:r>
                        <a:rPr lang="en-US" dirty="0" smtClean="0"/>
                        <a:t>Role of Database Descriptions</a:t>
                      </a:r>
                      <a:endParaRPr lang="en-US" dirty="0"/>
                    </a:p>
                  </a:txBody>
                  <a:tcPr/>
                </a:tc>
              </a:tr>
              <a:tr h="1087092">
                <a:tc>
                  <a:txBody>
                    <a:bodyPr/>
                    <a:lstStyle/>
                    <a:p>
                      <a:r>
                        <a:rPr lang="en-US" b="1" baseline="0" dirty="0" smtClean="0"/>
                        <a:t>Description played no role:</a:t>
                      </a:r>
                    </a:p>
                    <a:p>
                      <a:r>
                        <a:rPr lang="en-US" b="1" baseline="0" dirty="0" smtClean="0"/>
                        <a:t>“</a:t>
                      </a:r>
                      <a:r>
                        <a:rPr lang="en-US" sz="1800" b="1" kern="1200" dirty="0" smtClean="0">
                          <a:solidFill>
                            <a:schemeClr val="dk1"/>
                          </a:solidFill>
                          <a:effectLst/>
                          <a:latin typeface="+mn-lt"/>
                          <a:ea typeface="+mn-ea"/>
                          <a:cs typeface="+mn-cs"/>
                        </a:rPr>
                        <a:t>I know Google…I’d stick with Google because I won’t feel comfortable using something I’m not used to using””</a:t>
                      </a:r>
                      <a:endParaRPr lang="en-US" b="1" dirty="0"/>
                    </a:p>
                  </a:txBody>
                  <a:tcPr/>
                </a:tc>
              </a:tr>
              <a:tr h="1087092">
                <a:tc>
                  <a:txBody>
                    <a:bodyPr/>
                    <a:lstStyle/>
                    <a:p>
                      <a:r>
                        <a:rPr lang="en-US" b="1" baseline="0" dirty="0" smtClean="0">
                          <a:solidFill>
                            <a:schemeClr val="accent6">
                              <a:lumMod val="75000"/>
                            </a:schemeClr>
                          </a:solidFill>
                        </a:rPr>
                        <a:t>Description played no role</a:t>
                      </a:r>
                      <a:r>
                        <a:rPr lang="en-US" b="1" dirty="0" smtClean="0">
                          <a:solidFill>
                            <a:schemeClr val="accent6">
                              <a:lumMod val="75000"/>
                            </a:schemeClr>
                          </a:solidFill>
                        </a:rPr>
                        <a:t>:</a:t>
                      </a:r>
                    </a:p>
                    <a:p>
                      <a:r>
                        <a:rPr lang="en-US" b="1" dirty="0" smtClean="0">
                          <a:solidFill>
                            <a:schemeClr val="accent6">
                              <a:lumMod val="75000"/>
                            </a:schemeClr>
                          </a:solidFill>
                        </a:rPr>
                        <a:t>“I’d start with 1Search for the earlier stuff”</a:t>
                      </a:r>
                      <a:endParaRPr lang="en-US" b="1" dirty="0">
                        <a:solidFill>
                          <a:schemeClr val="accent6">
                            <a:lumMod val="75000"/>
                          </a:schemeClr>
                        </a:solidFill>
                      </a:endParaRPr>
                    </a:p>
                  </a:txBody>
                  <a:tcPr/>
                </a:tc>
              </a:tr>
              <a:tr h="1519032">
                <a:tc>
                  <a:txBody>
                    <a:bodyPr/>
                    <a:lstStyle/>
                    <a:p>
                      <a:r>
                        <a:rPr lang="en-US" b="1" dirty="0" smtClean="0">
                          <a:solidFill>
                            <a:schemeClr val="accent2">
                              <a:lumMod val="75000"/>
                            </a:schemeClr>
                          </a:solidFill>
                        </a:rPr>
                        <a:t>Used description to explore</a:t>
                      </a:r>
                      <a:r>
                        <a:rPr lang="en-US" b="1" baseline="0" dirty="0" smtClean="0">
                          <a:solidFill>
                            <a:schemeClr val="accent2">
                              <a:lumMod val="75000"/>
                            </a:schemeClr>
                          </a:solidFill>
                        </a:rPr>
                        <a:t> other territory:</a:t>
                      </a:r>
                    </a:p>
                    <a:p>
                      <a:r>
                        <a:rPr lang="en-US" b="1" baseline="0" dirty="0" smtClean="0">
                          <a:solidFill>
                            <a:schemeClr val="accent2">
                              <a:lumMod val="75000"/>
                            </a:schemeClr>
                          </a:solidFill>
                        </a:rPr>
                        <a:t>“</a:t>
                      </a:r>
                      <a:r>
                        <a:rPr lang="en-US" sz="1800" b="1" i="0" u="none" strike="noStrike" kern="1200" baseline="0" dirty="0" smtClean="0">
                          <a:solidFill>
                            <a:schemeClr val="accent2">
                              <a:lumMod val="75000"/>
                            </a:schemeClr>
                          </a:solidFill>
                          <a:latin typeface="+mn-lt"/>
                          <a:ea typeface="+mn-ea"/>
                          <a:cs typeface="+mn-cs"/>
                        </a:rPr>
                        <a:t>I’ve never actually heard of Google Scholar that seems pretty useful.” </a:t>
                      </a:r>
                    </a:p>
                    <a:p>
                      <a:r>
                        <a:rPr lang="en-US" sz="1800" b="1" i="0" u="none" strike="noStrike" kern="1200" baseline="0" dirty="0" smtClean="0">
                          <a:solidFill>
                            <a:schemeClr val="accent2">
                              <a:lumMod val="75000"/>
                            </a:schemeClr>
                          </a:solidFill>
                          <a:latin typeface="+mn-lt"/>
                          <a:ea typeface="+mn-ea"/>
                          <a:cs typeface="+mn-cs"/>
                        </a:rPr>
                        <a:t>“Web of Science looks nicer than 1Search based on the description.”</a:t>
                      </a:r>
                    </a:p>
                    <a:p>
                      <a:endParaRPr lang="en-US" sz="1800" b="1" i="0" u="none" strike="noStrike" kern="1200" baseline="0" dirty="0" smtClean="0">
                        <a:solidFill>
                          <a:schemeClr val="dk1"/>
                        </a:solidFill>
                        <a:latin typeface="+mn-lt"/>
                        <a:ea typeface="+mn-ea"/>
                        <a:cs typeface="+mn-cs"/>
                      </a:endParaRPr>
                    </a:p>
                  </a:txBody>
                  <a:tcPr/>
                </a:tc>
              </a:tr>
              <a:tr h="1087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3">
                              <a:lumMod val="50000"/>
                            </a:schemeClr>
                          </a:solidFill>
                        </a:rPr>
                        <a:t>Words</a:t>
                      </a:r>
                      <a:r>
                        <a:rPr lang="en-US" b="1" baseline="0" dirty="0" smtClean="0">
                          <a:solidFill>
                            <a:schemeClr val="accent3">
                              <a:lumMod val="50000"/>
                            </a:schemeClr>
                          </a:solidFill>
                        </a:rPr>
                        <a:t> in d</a:t>
                      </a:r>
                      <a:r>
                        <a:rPr lang="en-US" b="1" dirty="0" smtClean="0">
                          <a:solidFill>
                            <a:schemeClr val="accent3">
                              <a:lumMod val="50000"/>
                            </a:schemeClr>
                          </a:solidFill>
                        </a:rPr>
                        <a:t>escription played a role in initial selection:</a:t>
                      </a:r>
                    </a:p>
                    <a:p>
                      <a:r>
                        <a:rPr lang="en-US" b="1" dirty="0" smtClean="0">
                          <a:solidFill>
                            <a:schemeClr val="accent3">
                              <a:lumMod val="50000"/>
                            </a:schemeClr>
                          </a:solidFill>
                        </a:rPr>
                        <a:t>“</a:t>
                      </a:r>
                      <a:r>
                        <a:rPr lang="en-US" sz="1800" b="1" i="0" u="none" strike="noStrike" kern="1200" baseline="0" dirty="0" smtClean="0">
                          <a:solidFill>
                            <a:schemeClr val="accent3">
                              <a:lumMod val="50000"/>
                            </a:schemeClr>
                          </a:solidFill>
                          <a:latin typeface="+mn-lt"/>
                          <a:ea typeface="+mn-ea"/>
                          <a:cs typeface="+mn-cs"/>
                        </a:rPr>
                        <a:t>This one (Web of Science) looks like it would be good.  Because of the web of knowledge. </a:t>
                      </a:r>
                      <a:r>
                        <a:rPr lang="en-US" b="1" dirty="0" smtClean="0">
                          <a:solidFill>
                            <a:schemeClr val="accent3">
                              <a:lumMod val="50000"/>
                            </a:schemeClr>
                          </a:solidFill>
                        </a:rPr>
                        <a:t>“ “</a:t>
                      </a:r>
                      <a:r>
                        <a:rPr lang="en-US" sz="1800" b="1" i="0" u="none" strike="noStrike" kern="1200" baseline="0" dirty="0" smtClean="0">
                          <a:solidFill>
                            <a:schemeClr val="accent3">
                              <a:lumMod val="50000"/>
                            </a:schemeClr>
                          </a:solidFill>
                          <a:latin typeface="+mn-lt"/>
                          <a:ea typeface="+mn-ea"/>
                          <a:cs typeface="+mn-cs"/>
                        </a:rPr>
                        <a:t>I like that [WOS] says articles here from the description”</a:t>
                      </a:r>
                    </a:p>
                  </a:txBody>
                  <a:tcPr/>
                </a:tc>
              </a:tr>
            </a:tbl>
          </a:graphicData>
        </a:graphic>
      </p:graphicFrame>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52400"/>
            <a:ext cx="5343525" cy="604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896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5240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7091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774332"/>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998396"/>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2451338474"/>
              </p:ext>
            </p:extLst>
          </p:nvPr>
        </p:nvGraphicFramePr>
        <p:xfrm>
          <a:off x="1524000" y="152400"/>
          <a:ext cx="7467600" cy="5791200"/>
        </p:xfrm>
        <a:graphic>
          <a:graphicData uri="http://schemas.openxmlformats.org/drawingml/2006/table">
            <a:tbl>
              <a:tblPr firstRow="1" bandRow="1">
                <a:tableStyleId>{5C22544A-7EE6-4342-B048-85BDC9FD1C3A}</a:tableStyleId>
              </a:tblPr>
              <a:tblGrid>
                <a:gridCol w="7467600"/>
              </a:tblGrid>
              <a:tr h="1264215">
                <a:tc>
                  <a:txBody>
                    <a:bodyPr/>
                    <a:lstStyle/>
                    <a:p>
                      <a:r>
                        <a:rPr lang="en-US" dirty="0" smtClean="0"/>
                        <a:t>Criteria for Database Selection Based on Content</a:t>
                      </a:r>
                      <a:endParaRPr lang="en-US" dirty="0"/>
                    </a:p>
                  </a:txBody>
                  <a:tcPr/>
                </a:tc>
              </a:tr>
              <a:tr h="1264215">
                <a:tc>
                  <a:txBody>
                    <a:bodyPr/>
                    <a:lstStyle/>
                    <a:p>
                      <a:r>
                        <a:rPr lang="en-US" b="1" dirty="0" smtClean="0"/>
                        <a:t>Prefers</a:t>
                      </a:r>
                      <a:r>
                        <a:rPr lang="en-US" b="1" baseline="0" dirty="0" smtClean="0"/>
                        <a:t> a broad overview or background experience.  “[I prefer] </a:t>
                      </a:r>
                      <a:r>
                        <a:rPr lang="en-US" sz="1800" b="1" kern="1200" dirty="0" smtClean="0">
                          <a:solidFill>
                            <a:schemeClr val="dk1"/>
                          </a:solidFill>
                          <a:effectLst/>
                          <a:latin typeface="+mn-lt"/>
                          <a:ea typeface="+mn-ea"/>
                          <a:cs typeface="+mn-cs"/>
                        </a:rPr>
                        <a:t>Wikipedia because it has everything.” </a:t>
                      </a:r>
                      <a:endParaRPr lang="en-US" b="1" dirty="0"/>
                    </a:p>
                  </a:txBody>
                  <a:tcPr/>
                </a:tc>
              </a:tr>
              <a:tr h="976770">
                <a:tc>
                  <a:txBody>
                    <a:bodyPr/>
                    <a:lstStyle/>
                    <a:p>
                      <a:r>
                        <a:rPr lang="en-US" b="1" dirty="0" smtClean="0">
                          <a:solidFill>
                            <a:schemeClr val="accent6">
                              <a:lumMod val="75000"/>
                            </a:schemeClr>
                          </a:solidFill>
                        </a:rPr>
                        <a:t>“</a:t>
                      </a:r>
                      <a:r>
                        <a:rPr lang="en-US" sz="1800" b="1" i="0" u="none" strike="noStrike" kern="1200" baseline="0" dirty="0" smtClean="0">
                          <a:solidFill>
                            <a:schemeClr val="accent6">
                              <a:lumMod val="75000"/>
                            </a:schemeClr>
                          </a:solidFill>
                          <a:latin typeface="+mn-lt"/>
                          <a:ea typeface="+mn-ea"/>
                          <a:cs typeface="+mn-cs"/>
                        </a:rPr>
                        <a:t>I chose solar development because it sounds doable with databases like these.”</a:t>
                      </a:r>
                    </a:p>
                  </a:txBody>
                  <a:tcPr/>
                </a:tc>
              </a:tr>
              <a:tr h="1922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chemeClr val="accent2">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2">
                              <a:lumMod val="75000"/>
                            </a:schemeClr>
                          </a:solidFill>
                        </a:rPr>
                        <a:t>“</a:t>
                      </a:r>
                      <a:r>
                        <a:rPr lang="en-US" sz="1800" b="1" i="0" u="none" strike="noStrike" kern="1200" baseline="0" dirty="0" smtClean="0">
                          <a:solidFill>
                            <a:schemeClr val="accent2">
                              <a:lumMod val="75000"/>
                            </a:schemeClr>
                          </a:solidFill>
                          <a:latin typeface="+mn-lt"/>
                          <a:ea typeface="+mn-ea"/>
                          <a:cs typeface="+mn-cs"/>
                        </a:rPr>
                        <a:t>[Web of Science] seems a little bit more – mostly articles, a lot of teachers require more scholarly based articles.”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2">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2">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3">
                              <a:lumMod val="50000"/>
                            </a:schemeClr>
                          </a:solidFill>
                        </a:rPr>
                        <a:t>“</a:t>
                      </a:r>
                      <a:r>
                        <a:rPr lang="en-US" sz="1800" b="1" i="0" u="none" strike="noStrike" kern="1200" baseline="0" dirty="0" smtClean="0">
                          <a:solidFill>
                            <a:schemeClr val="accent3">
                              <a:lumMod val="50000"/>
                            </a:schemeClr>
                          </a:solidFill>
                          <a:latin typeface="+mn-lt"/>
                          <a:ea typeface="+mn-ea"/>
                          <a:cs typeface="+mn-cs"/>
                        </a:rPr>
                        <a:t>I’d most likely choose Web of Science, because it’s scientific in nature, so I’d use Web of Science first.”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2">
                            <a:lumMod val="75000"/>
                          </a:schemeClr>
                        </a:solidFill>
                        <a:latin typeface="+mn-lt"/>
                        <a:ea typeface="+mn-ea"/>
                        <a:cs typeface="+mn-cs"/>
                      </a:endParaRPr>
                    </a:p>
                  </a:txBody>
                  <a:tcPr/>
                </a:tc>
              </a:tr>
            </a:tbl>
          </a:graphicData>
        </a:graphic>
      </p:graphicFrame>
      <p:sp>
        <p:nvSpPr>
          <p:cNvPr id="2" name="TextBox 1"/>
          <p:cNvSpPr txBox="1"/>
          <p:nvPr/>
        </p:nvSpPr>
        <p:spPr>
          <a:xfrm>
            <a:off x="1600200" y="1673185"/>
            <a:ext cx="6705600" cy="3816429"/>
          </a:xfrm>
          <a:prstGeom prst="rect">
            <a:avLst/>
          </a:prstGeom>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solidFill>
                  <a:schemeClr val="accent1">
                    <a:lumMod val="75000"/>
                  </a:schemeClr>
                </a:solidFill>
              </a:rPr>
              <a:t>You may choose one of these 5 topics</a:t>
            </a:r>
            <a:r>
              <a:rPr lang="en-US" sz="3200" dirty="0" smtClean="0">
                <a:solidFill>
                  <a:schemeClr val="accent1">
                    <a:lumMod val="75000"/>
                  </a:schemeClr>
                </a:solidFill>
              </a:rPr>
              <a:t>:</a:t>
            </a:r>
            <a:br>
              <a:rPr lang="en-US" sz="3200" dirty="0" smtClean="0">
                <a:solidFill>
                  <a:schemeClr val="accent1">
                    <a:lumMod val="75000"/>
                  </a:schemeClr>
                </a:solidFill>
              </a:rPr>
            </a:br>
            <a:endParaRPr lang="en-US" sz="3200" dirty="0">
              <a:solidFill>
                <a:schemeClr val="accent1">
                  <a:lumMod val="75000"/>
                </a:schemeClr>
              </a:solidFill>
            </a:endParaRPr>
          </a:p>
          <a:p>
            <a:pPr marL="914400" lvl="1" indent="-457200">
              <a:buFont typeface="Arial" pitchFamily="34" charset="0"/>
              <a:buChar char="•"/>
            </a:pPr>
            <a:r>
              <a:rPr lang="en-US" sz="3200" dirty="0">
                <a:solidFill>
                  <a:schemeClr val="accent1">
                    <a:lumMod val="75000"/>
                  </a:schemeClr>
                </a:solidFill>
              </a:rPr>
              <a:t>Tsunami early warning</a:t>
            </a:r>
          </a:p>
          <a:p>
            <a:pPr marL="914400" lvl="1" indent="-457200">
              <a:buFont typeface="Arial" pitchFamily="34" charset="0"/>
              <a:buChar char="•"/>
            </a:pPr>
            <a:r>
              <a:rPr lang="en-US" sz="3200" dirty="0">
                <a:solidFill>
                  <a:schemeClr val="accent1">
                    <a:lumMod val="75000"/>
                  </a:schemeClr>
                </a:solidFill>
              </a:rPr>
              <a:t>Medical school admissions</a:t>
            </a:r>
          </a:p>
          <a:p>
            <a:pPr marL="914400" lvl="1" indent="-457200">
              <a:buFont typeface="Arial" pitchFamily="34" charset="0"/>
              <a:buChar char="•"/>
            </a:pPr>
            <a:r>
              <a:rPr lang="en-US" sz="3200" dirty="0">
                <a:solidFill>
                  <a:schemeClr val="accent1">
                    <a:lumMod val="75000"/>
                  </a:schemeClr>
                </a:solidFill>
              </a:rPr>
              <a:t>Solar development</a:t>
            </a:r>
          </a:p>
          <a:p>
            <a:pPr marL="914400" lvl="1" indent="-457200">
              <a:buFont typeface="Arial" pitchFamily="34" charset="0"/>
              <a:buChar char="•"/>
            </a:pPr>
            <a:r>
              <a:rPr lang="en-US" sz="3200" dirty="0">
                <a:solidFill>
                  <a:schemeClr val="accent1">
                    <a:lumMod val="75000"/>
                  </a:schemeClr>
                </a:solidFill>
              </a:rPr>
              <a:t>Traffic congestion</a:t>
            </a:r>
          </a:p>
          <a:p>
            <a:pPr marL="914400" lvl="1" indent="-457200">
              <a:buFont typeface="Arial" pitchFamily="34" charset="0"/>
              <a:buChar char="•"/>
            </a:pPr>
            <a:r>
              <a:rPr lang="en-US" sz="3200" dirty="0">
                <a:solidFill>
                  <a:schemeClr val="accent1">
                    <a:lumMod val="75000"/>
                  </a:schemeClr>
                </a:solidFill>
              </a:rPr>
              <a:t>Urban woodlands</a:t>
            </a:r>
          </a:p>
          <a:p>
            <a:endParaRPr lang="en-US" dirty="0">
              <a:solidFill>
                <a:schemeClr val="accent1">
                  <a:lumMod val="75000"/>
                </a:schemeClr>
              </a:solidFill>
            </a:endParaRPr>
          </a:p>
        </p:txBody>
      </p:sp>
    </p:spTree>
    <p:extLst>
      <p:ext uri="{BB962C8B-B14F-4D97-AF65-F5344CB8AC3E}">
        <p14:creationId xmlns:p14="http://schemas.microsoft.com/office/powerpoint/2010/main" val="5097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4043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77122" y="37338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77122" y="4876800"/>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1887497912"/>
              </p:ext>
            </p:extLst>
          </p:nvPr>
        </p:nvGraphicFramePr>
        <p:xfrm>
          <a:off x="1524000" y="152400"/>
          <a:ext cx="7467600" cy="5651124"/>
        </p:xfrm>
        <a:graphic>
          <a:graphicData uri="http://schemas.openxmlformats.org/drawingml/2006/table">
            <a:tbl>
              <a:tblPr firstRow="1" bandRow="1">
                <a:tableStyleId>{5C22544A-7EE6-4342-B048-85BDC9FD1C3A}</a:tableStyleId>
              </a:tblPr>
              <a:tblGrid>
                <a:gridCol w="7467600"/>
              </a:tblGrid>
              <a:tr h="1047021">
                <a:tc>
                  <a:txBody>
                    <a:bodyPr/>
                    <a:lstStyle/>
                    <a:p>
                      <a:r>
                        <a:rPr lang="en-US" dirty="0" smtClean="0"/>
                        <a:t>Database Content -Satisfaction</a:t>
                      </a:r>
                      <a:endParaRPr lang="en-US" dirty="0"/>
                    </a:p>
                  </a:txBody>
                  <a:tcPr/>
                </a:tc>
              </a:tr>
              <a:tr h="1047021">
                <a:tc>
                  <a:txBody>
                    <a:bodyPr/>
                    <a:lstStyle/>
                    <a:p>
                      <a:r>
                        <a:rPr lang="en-US" b="1" dirty="0" smtClean="0"/>
                        <a:t>Access</a:t>
                      </a:r>
                      <a:r>
                        <a:rPr lang="en-US" dirty="0" smtClean="0"/>
                        <a:t> (Snippets, an abstract and full-text).</a:t>
                      </a:r>
                    </a:p>
                    <a:p>
                      <a:r>
                        <a:rPr lang="en-US" sz="1800" kern="1200" dirty="0" smtClean="0">
                          <a:solidFill>
                            <a:schemeClr val="dk1"/>
                          </a:solidFill>
                          <a:effectLst/>
                          <a:latin typeface="+mn-lt"/>
                          <a:ea typeface="+mn-ea"/>
                          <a:cs typeface="+mn-cs"/>
                        </a:rPr>
                        <a:t>“I’d take snippets, and put those snippets together and make a speech out of that.” </a:t>
                      </a:r>
                    </a:p>
                  </a:txBody>
                  <a:tcPr/>
                </a:tc>
              </a:tr>
              <a:tr h="1047021">
                <a:tc>
                  <a:txBody>
                    <a:bodyPr/>
                    <a:lstStyle/>
                    <a:p>
                      <a:r>
                        <a:rPr lang="en-US" sz="1800" b="1" i="0" u="none" strike="noStrike" kern="1200" baseline="0" dirty="0" smtClean="0">
                          <a:solidFill>
                            <a:schemeClr val="accent6">
                              <a:lumMod val="75000"/>
                            </a:schemeClr>
                          </a:solidFill>
                          <a:latin typeface="+mn-lt"/>
                          <a:ea typeface="+mn-ea"/>
                          <a:cs typeface="+mn-cs"/>
                        </a:rPr>
                        <a:t>Guidance. </a:t>
                      </a:r>
                      <a:r>
                        <a:rPr lang="en-US" sz="1800" b="0" i="0" u="none" strike="noStrike" kern="1200" baseline="0" dirty="0" smtClean="0">
                          <a:solidFill>
                            <a:schemeClr val="accent6">
                              <a:lumMod val="75000"/>
                            </a:schemeClr>
                          </a:solidFill>
                          <a:latin typeface="+mn-lt"/>
                          <a:ea typeface="+mn-ea"/>
                          <a:cs typeface="+mn-cs"/>
                        </a:rPr>
                        <a:t>“Now I’m looking at these tags at the end and seeing what’s interesting in those to me.  So like this one I really like because it has a lot of tags that are broad enough, so I think I can assume that the author is talking about things that are interesting or relevant to me.” “The highlighting helps me out a lot.” </a:t>
                      </a:r>
                    </a:p>
                  </a:txBody>
                  <a:tcPr/>
                </a:tc>
              </a:tr>
              <a:tr h="1047021">
                <a:tc>
                  <a:txBody>
                    <a:bodyPr/>
                    <a:lstStyle/>
                    <a:p>
                      <a:r>
                        <a:rPr lang="en-US" b="1" dirty="0" smtClean="0">
                          <a:solidFill>
                            <a:schemeClr val="accent2">
                              <a:lumMod val="75000"/>
                            </a:schemeClr>
                          </a:solidFill>
                        </a:rPr>
                        <a:t>Content. </a:t>
                      </a:r>
                      <a:r>
                        <a:rPr lang="en-US" dirty="0" smtClean="0">
                          <a:solidFill>
                            <a:schemeClr val="accent2">
                              <a:lumMod val="75000"/>
                            </a:schemeClr>
                          </a:solidFill>
                        </a:rPr>
                        <a:t>“</a:t>
                      </a:r>
                      <a:r>
                        <a:rPr lang="en-US" sz="1800" b="0" i="0" u="none" strike="noStrike" kern="1200" baseline="0" dirty="0" smtClean="0">
                          <a:solidFill>
                            <a:schemeClr val="accent2">
                              <a:lumMod val="75000"/>
                            </a:schemeClr>
                          </a:solidFill>
                          <a:latin typeface="+mn-lt"/>
                          <a:ea typeface="+mn-ea"/>
                          <a:cs typeface="+mn-cs"/>
                        </a:rPr>
                        <a:t>This one [this database and the results it returned] has a lot more, this has solar development and then the green stuff and using solar and wind power, yeah I would definitely use this [the database]”</a:t>
                      </a:r>
                    </a:p>
                  </a:txBody>
                  <a:tcPr/>
                </a:tc>
              </a:tr>
              <a:tr h="1047021">
                <a:tc>
                  <a:txBody>
                    <a:bodyPr/>
                    <a:lstStyle/>
                    <a:p>
                      <a:r>
                        <a:rPr lang="en-US" b="1" dirty="0" smtClean="0">
                          <a:solidFill>
                            <a:schemeClr val="accent3">
                              <a:lumMod val="50000"/>
                            </a:schemeClr>
                          </a:solidFill>
                        </a:rPr>
                        <a:t>Credibility. </a:t>
                      </a:r>
                      <a:r>
                        <a:rPr lang="en-US" dirty="0" smtClean="0">
                          <a:solidFill>
                            <a:schemeClr val="accent3">
                              <a:lumMod val="50000"/>
                            </a:schemeClr>
                          </a:solidFill>
                        </a:rPr>
                        <a:t>“</a:t>
                      </a:r>
                      <a:r>
                        <a:rPr lang="en-US" sz="1800" b="0" i="0" u="none" strike="noStrike" kern="1200" baseline="0" dirty="0" smtClean="0">
                          <a:solidFill>
                            <a:schemeClr val="accent3">
                              <a:lumMod val="50000"/>
                            </a:schemeClr>
                          </a:solidFill>
                          <a:latin typeface="+mn-lt"/>
                          <a:ea typeface="+mn-ea"/>
                          <a:cs typeface="+mn-cs"/>
                        </a:rPr>
                        <a:t>Something else is looking if it’s been cited before, that means that it probably has good information, that’s something I usually look at.” </a:t>
                      </a:r>
                      <a:br>
                        <a:rPr lang="en-US" sz="1800" b="0" i="0" u="none" strike="noStrike" kern="1200" baseline="0" dirty="0" smtClean="0">
                          <a:solidFill>
                            <a:schemeClr val="accent3">
                              <a:lumMod val="50000"/>
                            </a:schemeClr>
                          </a:solidFill>
                          <a:latin typeface="+mn-lt"/>
                          <a:ea typeface="+mn-ea"/>
                          <a:cs typeface="+mn-cs"/>
                        </a:rPr>
                      </a:br>
                      <a:endParaRPr lang="en-US" sz="1800" b="0" i="0" u="none" strike="noStrike" kern="1200" baseline="0" dirty="0" smtClean="0">
                        <a:solidFill>
                          <a:schemeClr val="accent3">
                            <a:lumMod val="50000"/>
                          </a:schemeClr>
                        </a:solidFill>
                        <a:latin typeface="+mn-lt"/>
                        <a:ea typeface="+mn-ea"/>
                        <a:cs typeface="+mn-cs"/>
                      </a:endParaRPr>
                    </a:p>
                  </a:txBody>
                  <a:tcPr/>
                </a:tc>
              </a:tr>
            </a:tbl>
          </a:graphicData>
        </a:graphic>
      </p:graphicFrame>
    </p:spTree>
    <p:extLst>
      <p:ext uri="{BB962C8B-B14F-4D97-AF65-F5344CB8AC3E}">
        <p14:creationId xmlns:p14="http://schemas.microsoft.com/office/powerpoint/2010/main" val="2190856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5240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7091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926732"/>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5226996"/>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900379838"/>
              </p:ext>
            </p:extLst>
          </p:nvPr>
        </p:nvGraphicFramePr>
        <p:xfrm>
          <a:off x="1524000" y="152400"/>
          <a:ext cx="7467600" cy="6042233"/>
        </p:xfrm>
        <a:graphic>
          <a:graphicData uri="http://schemas.openxmlformats.org/drawingml/2006/table">
            <a:tbl>
              <a:tblPr firstRow="1" bandRow="1">
                <a:tableStyleId>{5C22544A-7EE6-4342-B048-85BDC9FD1C3A}</a:tableStyleId>
              </a:tblPr>
              <a:tblGrid>
                <a:gridCol w="7467600"/>
              </a:tblGrid>
              <a:tr h="1287353">
                <a:tc>
                  <a:txBody>
                    <a:bodyPr/>
                    <a:lstStyle/>
                    <a:p>
                      <a:r>
                        <a:rPr lang="en-US" dirty="0" smtClean="0"/>
                        <a:t>Database Dissatisfaction – Content, Lack of Generality</a:t>
                      </a:r>
                      <a:endParaRPr lang="en-US" dirty="0"/>
                    </a:p>
                  </a:txBody>
                  <a:tcPr/>
                </a:tc>
              </a:tr>
              <a:tr h="4656247">
                <a:tc>
                  <a:txBody>
                    <a:bodyPr/>
                    <a:lstStyle/>
                    <a:p>
                      <a:r>
                        <a:rPr lang="en-US" sz="1800" b="1" i="0" u="none" strike="noStrike" kern="1200" baseline="0" dirty="0" smtClean="0">
                          <a:solidFill>
                            <a:schemeClr val="dk1"/>
                          </a:solidFill>
                          <a:latin typeface="+mn-lt"/>
                          <a:ea typeface="+mn-ea"/>
                          <a:cs typeface="+mn-cs"/>
                        </a:rPr>
                        <a:t>But I am not getting the stuff.  I know what I am looking for, but not finding it [1search].</a:t>
                      </a:r>
                    </a:p>
                    <a:p>
                      <a:endParaRPr lang="en-US" sz="1800" b="1" i="0" u="none" strike="noStrike" kern="1200" baseline="0" dirty="0" smtClean="0">
                        <a:solidFill>
                          <a:schemeClr val="dk1"/>
                        </a:solidFill>
                        <a:latin typeface="+mn-lt"/>
                        <a:ea typeface="+mn-ea"/>
                        <a:cs typeface="+mn-cs"/>
                      </a:endParaRPr>
                    </a:p>
                    <a:p>
                      <a:endParaRPr lang="en-US" sz="1800" b="1" i="0" u="none" strike="noStrike" kern="1200" baseline="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smtClean="0">
                          <a:solidFill>
                            <a:schemeClr val="accent6">
                              <a:lumMod val="75000"/>
                            </a:schemeClr>
                          </a:solidFill>
                          <a:latin typeface="+mn-lt"/>
                          <a:ea typeface="+mn-ea"/>
                          <a:cs typeface="+mn-cs"/>
                        </a:rPr>
                        <a:t>“Well, since I saw so many newspapers, I want to exclude stuff like that  - newspaper articles, patents, videos (I don’t want to watch those), I don’t want to read government documents either.”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6">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6">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solidFill>
                            <a:schemeClr val="accent2">
                              <a:lumMod val="75000"/>
                            </a:schemeClr>
                          </a:solidFill>
                        </a:rPr>
                        <a:t>“</a:t>
                      </a:r>
                      <a:r>
                        <a:rPr lang="en-US" sz="1800" b="1" kern="1200" dirty="0" smtClean="0">
                          <a:solidFill>
                            <a:schemeClr val="accent2">
                              <a:lumMod val="75000"/>
                            </a:schemeClr>
                          </a:solidFill>
                          <a:effectLst/>
                          <a:latin typeface="+mn-lt"/>
                          <a:ea typeface="+mn-ea"/>
                          <a:cs typeface="+mn-cs"/>
                        </a:rPr>
                        <a:t>It’s hard to get general information (from the databases when you’re required to look for scholarly sources). It’s kind of intimidating. I’m kind of put off.”</a:t>
                      </a:r>
                      <a:endParaRPr lang="en-US" b="1" dirty="0" smtClean="0">
                        <a:solidFill>
                          <a:schemeClr val="accent2">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6">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6">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3">
                              <a:lumMod val="50000"/>
                            </a:schemeClr>
                          </a:solidFill>
                        </a:rPr>
                        <a:t>“</a:t>
                      </a:r>
                      <a:r>
                        <a:rPr lang="en-US" sz="1800" b="1" i="0" u="none" strike="noStrike" kern="1200" baseline="0" dirty="0" smtClean="0">
                          <a:solidFill>
                            <a:schemeClr val="accent3">
                              <a:lumMod val="50000"/>
                            </a:schemeClr>
                          </a:solidFill>
                          <a:latin typeface="+mn-lt"/>
                          <a:ea typeface="+mn-ea"/>
                          <a:cs typeface="+mn-cs"/>
                        </a:rPr>
                        <a:t>That’s a bit daunting sounding, I’d maybe come back to that later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smtClean="0">
                        <a:solidFill>
                          <a:schemeClr val="accent6">
                            <a:lumMod val="75000"/>
                          </a:schemeClr>
                        </a:solidFill>
                        <a:latin typeface="+mn-lt"/>
                        <a:ea typeface="+mn-ea"/>
                        <a:cs typeface="+mn-cs"/>
                      </a:endParaRPr>
                    </a:p>
                    <a:p>
                      <a:endParaRPr lang="en-US" sz="1800" b="1" i="0" u="none" strike="noStrike" kern="1200" baseline="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149540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590800"/>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71563" y="35814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90949" y="4967475"/>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263626779"/>
              </p:ext>
            </p:extLst>
          </p:nvPr>
        </p:nvGraphicFramePr>
        <p:xfrm>
          <a:off x="1524000" y="341279"/>
          <a:ext cx="7467600" cy="5743461"/>
        </p:xfrm>
        <a:graphic>
          <a:graphicData uri="http://schemas.openxmlformats.org/drawingml/2006/table">
            <a:tbl>
              <a:tblPr firstRow="1" bandRow="1">
                <a:tableStyleId>{5C22544A-7EE6-4342-B048-85BDC9FD1C3A}</a:tableStyleId>
              </a:tblPr>
              <a:tblGrid>
                <a:gridCol w="7467600"/>
              </a:tblGrid>
              <a:tr h="751633">
                <a:tc>
                  <a:txBody>
                    <a:bodyPr/>
                    <a:lstStyle/>
                    <a:p>
                      <a:r>
                        <a:rPr lang="en-US" dirty="0" smtClean="0"/>
                        <a:t>Database Switching</a:t>
                      </a:r>
                      <a:endParaRPr lang="en-US" dirty="0"/>
                    </a:p>
                  </a:txBody>
                  <a:tcPr/>
                </a:tc>
              </a:tr>
              <a:tr h="751633">
                <a:tc>
                  <a:txBody>
                    <a:bodyPr/>
                    <a:lstStyle/>
                    <a:p>
                      <a:r>
                        <a:rPr lang="en-US" b="1" dirty="0" smtClean="0"/>
                        <a:t>No switch or only 1</a:t>
                      </a:r>
                      <a:r>
                        <a:rPr lang="en-US" b="1" baseline="0" dirty="0" smtClean="0"/>
                        <a:t> switch. </a:t>
                      </a:r>
                    </a:p>
                    <a:p>
                      <a:endParaRPr lang="en-US" b="1" baseline="0" dirty="0" smtClean="0"/>
                    </a:p>
                    <a:p>
                      <a:endParaRPr lang="en-US" b="1" baseline="0" dirty="0" smtClean="0"/>
                    </a:p>
                    <a:p>
                      <a:endParaRPr lang="en-US" b="1" dirty="0"/>
                    </a:p>
                  </a:txBody>
                  <a:tcPr/>
                </a:tc>
              </a:tr>
              <a:tr h="2353671">
                <a:tc>
                  <a:txBody>
                    <a:bodyPr/>
                    <a:lstStyle/>
                    <a:p>
                      <a:endParaRPr lang="en-US" b="1" dirty="0" smtClean="0">
                        <a:solidFill>
                          <a:schemeClr val="accent6">
                            <a:lumMod val="75000"/>
                          </a:schemeClr>
                        </a:solidFill>
                      </a:endParaRPr>
                    </a:p>
                    <a:p>
                      <a:r>
                        <a:rPr lang="en-US" b="1" dirty="0" smtClean="0">
                          <a:solidFill>
                            <a:schemeClr val="accent6">
                              <a:lumMod val="75000"/>
                            </a:schemeClr>
                          </a:solidFill>
                        </a:rPr>
                        <a:t>Works with current tool before switching: </a:t>
                      </a:r>
                    </a:p>
                    <a:p>
                      <a:r>
                        <a:rPr lang="en-US" b="1" dirty="0" smtClean="0">
                          <a:solidFill>
                            <a:schemeClr val="accent6">
                              <a:lumMod val="75000"/>
                            </a:schemeClr>
                          </a:solidFill>
                        </a:rPr>
                        <a:t>“</a:t>
                      </a:r>
                      <a:r>
                        <a:rPr lang="en-US" sz="1800" b="1" i="0" u="none" strike="noStrike" kern="1200" baseline="0" dirty="0" smtClean="0">
                          <a:solidFill>
                            <a:schemeClr val="accent6">
                              <a:lumMod val="75000"/>
                            </a:schemeClr>
                          </a:solidFill>
                          <a:latin typeface="+mn-lt"/>
                          <a:ea typeface="+mn-ea"/>
                          <a:cs typeface="+mn-cs"/>
                        </a:rPr>
                        <a:t>I tend to exhaust one avenue before I go onto another one”</a:t>
                      </a:r>
                    </a:p>
                    <a:p>
                      <a:endParaRPr lang="en-US" sz="1800" b="1" i="0" u="none" strike="noStrike" kern="1200" baseline="0" dirty="0" smtClean="0">
                        <a:solidFill>
                          <a:schemeClr val="accent6">
                            <a:lumMod val="75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accent2">
                              <a:lumMod val="75000"/>
                            </a:schemeClr>
                          </a:solidFill>
                          <a:effectLst/>
                          <a:latin typeface="+mn-lt"/>
                          <a:ea typeface="+mn-ea"/>
                          <a:cs typeface="+mn-cs"/>
                        </a:rPr>
                        <a:t>“I’ve done the 1Search one before, so I’ll start there, and I’ll see what the others have to offer if I can’t find anything there.” </a:t>
                      </a:r>
                    </a:p>
                    <a:p>
                      <a:endParaRPr lang="en-US" sz="1800" b="1" i="0" u="none" strike="noStrike" kern="1200" baseline="0" dirty="0" smtClean="0">
                        <a:solidFill>
                          <a:schemeClr val="accent6">
                            <a:lumMod val="75000"/>
                          </a:schemeClr>
                        </a:solidFill>
                        <a:latin typeface="+mn-lt"/>
                        <a:ea typeface="+mn-ea"/>
                        <a:cs typeface="+mn-cs"/>
                      </a:endParaRPr>
                    </a:p>
                    <a:p>
                      <a:endParaRPr lang="en-US" sz="1800" b="1" i="0" u="none" strike="noStrike" kern="1200" baseline="0" dirty="0" smtClean="0">
                        <a:solidFill>
                          <a:schemeClr val="accent6">
                            <a:lumMod val="75000"/>
                          </a:schemeClr>
                        </a:solidFill>
                        <a:latin typeface="+mn-lt"/>
                        <a:ea typeface="+mn-ea"/>
                        <a:cs typeface="+mn-cs"/>
                      </a:endParaRPr>
                    </a:p>
                    <a:p>
                      <a:endParaRPr lang="en-US" sz="1800" b="1" i="0" u="none" strike="noStrike" kern="1200" baseline="0" dirty="0" smtClean="0">
                        <a:solidFill>
                          <a:schemeClr val="accent6">
                            <a:lumMod val="75000"/>
                          </a:schemeClr>
                        </a:solidFill>
                        <a:latin typeface="+mn-lt"/>
                        <a:ea typeface="+mn-ea"/>
                        <a:cs typeface="+mn-cs"/>
                      </a:endParaRPr>
                    </a:p>
                  </a:txBody>
                  <a:tcPr/>
                </a:tc>
              </a:tr>
              <a:tr h="1242788">
                <a:tc>
                  <a:txBody>
                    <a:bodyPr/>
                    <a:lstStyle/>
                    <a:p>
                      <a:r>
                        <a:rPr lang="en-US" b="1" dirty="0" smtClean="0">
                          <a:solidFill>
                            <a:schemeClr val="accent3">
                              <a:lumMod val="50000"/>
                            </a:schemeClr>
                          </a:solidFill>
                        </a:rPr>
                        <a:t>“</a:t>
                      </a:r>
                      <a:r>
                        <a:rPr lang="en-US" sz="1800" b="1" i="0" u="none" strike="noStrike" kern="1200" baseline="0" dirty="0" smtClean="0">
                          <a:solidFill>
                            <a:schemeClr val="accent3">
                              <a:lumMod val="50000"/>
                            </a:schemeClr>
                          </a:solidFill>
                          <a:latin typeface="+mn-lt"/>
                          <a:ea typeface="+mn-ea"/>
                          <a:cs typeface="+mn-cs"/>
                        </a:rPr>
                        <a:t>Before I’d do that [change keywords] I’d go to another database. [Web of Science].”</a:t>
                      </a:r>
                    </a:p>
                  </a:txBody>
                  <a:tcPr/>
                </a:tc>
              </a:tr>
            </a:tbl>
          </a:graphicData>
        </a:graphic>
      </p:graphicFrame>
    </p:spTree>
    <p:extLst>
      <p:ext uri="{BB962C8B-B14F-4D97-AF65-F5344CB8AC3E}">
        <p14:creationId xmlns:p14="http://schemas.microsoft.com/office/powerpoint/2010/main" val="23484595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Selection &amp; Authority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258216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189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4043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621932"/>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998396"/>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2965590288"/>
              </p:ext>
            </p:extLst>
          </p:nvPr>
        </p:nvGraphicFramePr>
        <p:xfrm>
          <a:off x="1524000" y="152400"/>
          <a:ext cx="7467600" cy="5801901"/>
        </p:xfrm>
        <a:graphic>
          <a:graphicData uri="http://schemas.openxmlformats.org/drawingml/2006/table">
            <a:tbl>
              <a:tblPr firstRow="1" bandRow="1">
                <a:tableStyleId>{5C22544A-7EE6-4342-B048-85BDC9FD1C3A}</a:tableStyleId>
              </a:tblPr>
              <a:tblGrid>
                <a:gridCol w="7467600"/>
              </a:tblGrid>
              <a:tr h="1047021">
                <a:tc>
                  <a:txBody>
                    <a:bodyPr/>
                    <a:lstStyle/>
                    <a:p>
                      <a:r>
                        <a:rPr lang="en-US" dirty="0" smtClean="0"/>
                        <a:t>Peer-Review</a:t>
                      </a:r>
                      <a:endParaRPr lang="en-US" dirty="0"/>
                    </a:p>
                  </a:txBody>
                  <a:tcPr/>
                </a:tc>
              </a:tr>
              <a:tr h="1047021">
                <a:tc>
                  <a:txBody>
                    <a:bodyPr/>
                    <a:lstStyle/>
                    <a:p>
                      <a:pPr lvl="0"/>
                      <a:r>
                        <a:rPr lang="en-US" sz="1800" b="1" kern="1200" dirty="0" smtClean="0">
                          <a:solidFill>
                            <a:schemeClr val="dk1"/>
                          </a:solidFill>
                          <a:effectLst/>
                          <a:latin typeface="+mn-lt"/>
                          <a:ea typeface="+mn-ea"/>
                          <a:cs typeface="+mn-cs"/>
                        </a:rPr>
                        <a:t>Only a vague understanding of peer-review:</a:t>
                      </a:r>
                      <a:r>
                        <a:rPr lang="en-US" sz="1800" b="1" kern="1200" baseline="0" dirty="0" smtClean="0">
                          <a:solidFill>
                            <a:schemeClr val="dk1"/>
                          </a:solidFill>
                          <a:effectLst/>
                          <a:latin typeface="+mn-lt"/>
                          <a:ea typeface="+mn-ea"/>
                          <a:cs typeface="+mn-cs"/>
                        </a:rPr>
                        <a:t>  “</a:t>
                      </a:r>
                      <a:r>
                        <a:rPr lang="en-US" sz="1800" b="1" kern="1200" dirty="0" smtClean="0">
                          <a:solidFill>
                            <a:schemeClr val="dk1"/>
                          </a:solidFill>
                          <a:effectLst/>
                          <a:latin typeface="+mn-lt"/>
                          <a:ea typeface="+mn-ea"/>
                          <a:cs typeface="+mn-cs"/>
                        </a:rPr>
                        <a:t>I would first research what peer-reviewed journals are, I have an idea but, and then I would do it depending on how the different web sites tell me to do it.” </a:t>
                      </a:r>
                    </a:p>
                    <a:p>
                      <a:endParaRPr lang="en-US" dirty="0"/>
                    </a:p>
                  </a:txBody>
                  <a:tcPr/>
                </a:tc>
              </a:tr>
              <a:tr h="1047021">
                <a:tc>
                  <a:txBody>
                    <a:bodyPr/>
                    <a:lstStyle/>
                    <a:p>
                      <a:r>
                        <a:rPr lang="en-US" b="1" dirty="0" smtClean="0">
                          <a:solidFill>
                            <a:schemeClr val="accent6">
                              <a:lumMod val="75000"/>
                            </a:schemeClr>
                          </a:solidFill>
                        </a:rPr>
                        <a:t>Would have used a different tool:</a:t>
                      </a:r>
                      <a:r>
                        <a:rPr lang="en-US" b="1" baseline="0" dirty="0" smtClean="0">
                          <a:solidFill>
                            <a:schemeClr val="accent6">
                              <a:lumMod val="75000"/>
                            </a:schemeClr>
                          </a:solidFill>
                        </a:rPr>
                        <a:t>  </a:t>
                      </a:r>
                      <a:r>
                        <a:rPr lang="en-US" sz="1800" b="1" kern="1200" dirty="0" smtClean="0">
                          <a:solidFill>
                            <a:schemeClr val="accent6">
                              <a:lumMod val="75000"/>
                            </a:schemeClr>
                          </a:solidFill>
                          <a:effectLst/>
                          <a:latin typeface="+mn-lt"/>
                          <a:ea typeface="+mn-ea"/>
                          <a:cs typeface="+mn-cs"/>
                        </a:rPr>
                        <a:t>“EBSCO; I would expect peer-reviewed stuff there. I feel like EBSCO has more of a guarantee that there will be PR journals.” </a:t>
                      </a:r>
                    </a:p>
                    <a:p>
                      <a:endParaRPr lang="en-US" dirty="0">
                        <a:solidFill>
                          <a:schemeClr val="accent6">
                            <a:lumMod val="75000"/>
                          </a:schemeClr>
                        </a:solidFill>
                      </a:endParaRPr>
                    </a:p>
                  </a:txBody>
                  <a:tcPr/>
                </a:tc>
              </a:tr>
              <a:tr h="1047021">
                <a:tc>
                  <a:txBody>
                    <a:bodyPr/>
                    <a:lstStyle/>
                    <a:p>
                      <a:r>
                        <a:rPr lang="en-US" b="1" dirty="0" smtClean="0">
                          <a:solidFill>
                            <a:schemeClr val="accent2">
                              <a:lumMod val="75000"/>
                            </a:schemeClr>
                          </a:solidFill>
                        </a:rPr>
                        <a:t>Selection</a:t>
                      </a:r>
                      <a:r>
                        <a:rPr lang="en-US" b="1" baseline="0" dirty="0" smtClean="0">
                          <a:solidFill>
                            <a:schemeClr val="accent2">
                              <a:lumMod val="75000"/>
                            </a:schemeClr>
                          </a:solidFill>
                        </a:rPr>
                        <a:t> process would be more rigorous:  </a:t>
                      </a:r>
                      <a:r>
                        <a:rPr lang="en-US" sz="1800" b="1" kern="1200" dirty="0" smtClean="0">
                          <a:solidFill>
                            <a:schemeClr val="accent2">
                              <a:lumMod val="75000"/>
                            </a:schemeClr>
                          </a:solidFill>
                          <a:effectLst/>
                          <a:latin typeface="+mn-lt"/>
                          <a:ea typeface="+mn-ea"/>
                          <a:cs typeface="+mn-cs"/>
                        </a:rPr>
                        <a:t>“I think it would have been more intense, I would take more time if it was the peer-reviewed requirement” or “I’d find search terms that have more specific information, sources that have that.”</a:t>
                      </a:r>
                    </a:p>
                  </a:txBody>
                  <a:tcPr/>
                </a:tc>
              </a:tr>
              <a:tr h="1047021">
                <a:tc>
                  <a:txBody>
                    <a:bodyPr/>
                    <a:lstStyle/>
                    <a:p>
                      <a:r>
                        <a:rPr lang="en-US" b="1" dirty="0" smtClean="0">
                          <a:solidFill>
                            <a:schemeClr val="accent3">
                              <a:lumMod val="50000"/>
                            </a:schemeClr>
                          </a:solidFill>
                        </a:rPr>
                        <a:t>Already thinking peer-reviewed in their search or relies on database:</a:t>
                      </a:r>
                      <a:r>
                        <a:rPr lang="en-US" b="1" baseline="0" dirty="0" smtClean="0">
                          <a:solidFill>
                            <a:schemeClr val="accent3">
                              <a:lumMod val="50000"/>
                            </a:schemeClr>
                          </a:solidFill>
                        </a:rPr>
                        <a:t>  </a:t>
                      </a:r>
                      <a:r>
                        <a:rPr lang="en-US" b="1" dirty="0" smtClean="0">
                          <a:solidFill>
                            <a:schemeClr val="accent3">
                              <a:lumMod val="50000"/>
                            </a:schemeClr>
                          </a:solidFill>
                        </a:rPr>
                        <a:t>“</a:t>
                      </a:r>
                      <a:r>
                        <a:rPr lang="en-US" sz="1800" b="1" i="0" u="none" strike="noStrike" kern="1200" baseline="0" dirty="0" smtClean="0">
                          <a:solidFill>
                            <a:schemeClr val="accent3">
                              <a:lumMod val="50000"/>
                            </a:schemeClr>
                          </a:solidFill>
                          <a:latin typeface="+mn-lt"/>
                          <a:ea typeface="+mn-ea"/>
                          <a:cs typeface="+mn-cs"/>
                        </a:rPr>
                        <a:t>Most likely not [wouldn’t have changed her search tactics], because I try and find peer reviewed journals, because at this stage I think that’s what’s required of me.”</a:t>
                      </a:r>
                    </a:p>
                  </a:txBody>
                  <a:tcPr/>
                </a:tc>
              </a:tr>
            </a:tbl>
          </a:graphicData>
        </a:graphic>
      </p:graphicFrame>
    </p:spTree>
    <p:extLst>
      <p:ext uri="{BB962C8B-B14F-4D97-AF65-F5344CB8AC3E}">
        <p14:creationId xmlns:p14="http://schemas.microsoft.com/office/powerpoint/2010/main" val="3139677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6C6A5E"/>
          </a:solidFill>
          <a:ln>
            <a:solidFill>
              <a:srgbClr val="6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5715000"/>
            <a:ext cx="9144000" cy="1362075"/>
          </a:xfrm>
        </p:spPr>
        <p:txBody>
          <a:bodyPr/>
          <a:lstStyle/>
          <a:p>
            <a:r>
              <a:rPr lang="en-US" dirty="0" smtClean="0">
                <a:solidFill>
                  <a:schemeClr val="bg1"/>
                </a:solidFill>
              </a:rPr>
              <a:t>Impact of Prior History &amp; Experience</a:t>
            </a:r>
            <a:endParaRPr lang="en-US"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5011" y="5345668"/>
            <a:ext cx="3401059" cy="369332"/>
          </a:xfrm>
          <a:prstGeom prst="rect">
            <a:avLst/>
          </a:prstGeom>
        </p:spPr>
        <p:txBody>
          <a:bodyPr wrap="none">
            <a:spAutoFit/>
          </a:bodyPr>
          <a:lstStyle/>
          <a:p>
            <a:r>
              <a:rPr lang="en-US" dirty="0"/>
              <a:t> Some rights reserved by </a:t>
            </a:r>
            <a:r>
              <a:rPr lang="en-US" dirty="0" err="1" smtClean="0"/>
              <a:t>roncaglia</a:t>
            </a:r>
            <a:endParaRPr lang="en-US" dirty="0"/>
          </a:p>
        </p:txBody>
      </p:sp>
    </p:spTree>
    <p:extLst>
      <p:ext uri="{BB962C8B-B14F-4D97-AF65-F5344CB8AC3E}">
        <p14:creationId xmlns:p14="http://schemas.microsoft.com/office/powerpoint/2010/main" val="3305222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2667000"/>
            <a:ext cx="5867400" cy="1569660"/>
          </a:xfrm>
          <a:prstGeom prst="rect">
            <a:avLst/>
          </a:prstGeom>
          <a:noFill/>
        </p:spPr>
        <p:txBody>
          <a:bodyPr wrap="square" rtlCol="0">
            <a:spAutoFit/>
          </a:bodyPr>
          <a:lstStyle/>
          <a:p>
            <a:pPr algn="ctr"/>
            <a:r>
              <a:rPr lang="en-US" sz="9600" i="1" dirty="0" smtClean="0"/>
              <a:t>n</a:t>
            </a:r>
            <a:r>
              <a:rPr lang="en-US" sz="9600" dirty="0" smtClean="0"/>
              <a:t> = 20</a:t>
            </a:r>
            <a:endParaRPr lang="en-US" sz="9600" dirty="0"/>
          </a:p>
        </p:txBody>
      </p:sp>
    </p:spTree>
    <p:extLst>
      <p:ext uri="{BB962C8B-B14F-4D97-AF65-F5344CB8AC3E}">
        <p14:creationId xmlns:p14="http://schemas.microsoft.com/office/powerpoint/2010/main" val="1918424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44780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normAutofit fontScale="90000"/>
          </a:bodyPr>
          <a:lstStyle/>
          <a:p>
            <a:r>
              <a:rPr lang="en-US" dirty="0" smtClean="0">
                <a:solidFill>
                  <a:schemeClr val="bg1"/>
                </a:solidFill>
              </a:rPr>
              <a:t>Experiences Create Context for Research</a:t>
            </a:r>
            <a:endParaRPr lang="en-US" dirty="0">
              <a:solidFill>
                <a:schemeClr val="bg1"/>
              </a:solidFill>
            </a:endParaRPr>
          </a:p>
        </p:txBody>
      </p:sp>
      <p:sp>
        <p:nvSpPr>
          <p:cNvPr id="3" name="Content Placeholder 2"/>
          <p:cNvSpPr>
            <a:spLocks noGrp="1"/>
          </p:cNvSpPr>
          <p:nvPr>
            <p:ph idx="1"/>
          </p:nvPr>
        </p:nvSpPr>
        <p:spPr/>
        <p:txBody>
          <a:bodyPr/>
          <a:lstStyle/>
          <a:p>
            <a:r>
              <a:rPr lang="en-US" dirty="0"/>
              <a:t>Impact on databases selected</a:t>
            </a:r>
          </a:p>
          <a:p>
            <a:r>
              <a:rPr lang="en-US" dirty="0"/>
              <a:t>Source of academic authority</a:t>
            </a:r>
          </a:p>
          <a:p>
            <a:r>
              <a:rPr lang="en-US" dirty="0" smtClean="0"/>
              <a:t>Sense of flexibility</a:t>
            </a:r>
          </a:p>
          <a:p>
            <a:r>
              <a:rPr lang="en-US" dirty="0" smtClean="0"/>
              <a:t>Tools in their toolbox</a:t>
            </a:r>
          </a:p>
          <a:p>
            <a:endParaRPr lang="en-US" dirty="0"/>
          </a:p>
        </p:txBody>
      </p:sp>
    </p:spTree>
    <p:extLst>
      <p:ext uri="{BB962C8B-B14F-4D97-AF65-F5344CB8AC3E}">
        <p14:creationId xmlns:p14="http://schemas.microsoft.com/office/powerpoint/2010/main" val="2510300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362200"/>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6576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5105400"/>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4147682012"/>
              </p:ext>
            </p:extLst>
          </p:nvPr>
        </p:nvGraphicFramePr>
        <p:xfrm>
          <a:off x="1524000" y="152400"/>
          <a:ext cx="7467600" cy="5925444"/>
        </p:xfrm>
        <a:graphic>
          <a:graphicData uri="http://schemas.openxmlformats.org/drawingml/2006/table">
            <a:tbl>
              <a:tblPr firstRow="1" bandRow="1">
                <a:tableStyleId>{F5AB1C69-6EDB-4FF4-983F-18BD219EF322}</a:tableStyleId>
              </a:tblPr>
              <a:tblGrid>
                <a:gridCol w="7467600"/>
              </a:tblGrid>
              <a:tr h="1047021">
                <a:tc>
                  <a:txBody>
                    <a:bodyPr/>
                    <a:lstStyle/>
                    <a:p>
                      <a:r>
                        <a:rPr lang="en-US" dirty="0" smtClean="0"/>
                        <a:t>Approach to Database</a:t>
                      </a:r>
                      <a:r>
                        <a:rPr lang="en-US" baseline="0" dirty="0" smtClean="0"/>
                        <a:t> </a:t>
                      </a:r>
                      <a:r>
                        <a:rPr lang="en-US" dirty="0" smtClean="0"/>
                        <a:t>Selection</a:t>
                      </a:r>
                      <a:endParaRPr lang="en-US" dirty="0"/>
                    </a:p>
                  </a:txBody>
                  <a:tcPr/>
                </a:tc>
              </a:tr>
              <a:tr h="1047021">
                <a:tc>
                  <a:txBody>
                    <a:bodyPr/>
                    <a:lstStyle/>
                    <a:p>
                      <a:r>
                        <a:rPr lang="en-US" sz="1800" b="1" kern="1200" dirty="0" smtClean="0">
                          <a:effectLst/>
                        </a:rPr>
                        <a:t>Lacks</a:t>
                      </a:r>
                      <a:r>
                        <a:rPr lang="en-US" sz="1800" b="1" kern="1200" baseline="0" dirty="0" smtClean="0">
                          <a:effectLst/>
                        </a:rPr>
                        <a:t> a starting point:  “</a:t>
                      </a:r>
                      <a:r>
                        <a:rPr lang="en-US" sz="1800" b="1" kern="1200" dirty="0" smtClean="0">
                          <a:effectLst/>
                        </a:rPr>
                        <a:t>I’m not familiar with Google Scholar or any of these search tools.  I’m not used to finding individual articles and how to cite them.”</a:t>
                      </a:r>
                      <a:endParaRPr lang="en-US" b="1" dirty="0"/>
                    </a:p>
                  </a:txBody>
                  <a:tcPr/>
                </a:tc>
              </a:tr>
              <a:tr h="1047021">
                <a:tc>
                  <a:txBody>
                    <a:bodyPr/>
                    <a:lstStyle/>
                    <a:p>
                      <a:r>
                        <a:rPr lang="en-US" b="1" dirty="0" smtClean="0">
                          <a:solidFill>
                            <a:schemeClr val="accent6">
                              <a:lumMod val="75000"/>
                            </a:schemeClr>
                          </a:solidFill>
                        </a:rPr>
                        <a:t>Uses</a:t>
                      </a:r>
                      <a:r>
                        <a:rPr lang="en-US" b="1" baseline="0" dirty="0" smtClean="0">
                          <a:solidFill>
                            <a:schemeClr val="accent6">
                              <a:lumMod val="75000"/>
                            </a:schemeClr>
                          </a:solidFill>
                        </a:rPr>
                        <a:t> Tried &amp; True Tools:  “</a:t>
                      </a:r>
                      <a:r>
                        <a:rPr lang="en-US" sz="1800" b="1" kern="1200" dirty="0" smtClean="0">
                          <a:solidFill>
                            <a:schemeClr val="accent6">
                              <a:lumMod val="75000"/>
                            </a:schemeClr>
                          </a:solidFill>
                          <a:effectLst/>
                        </a:rPr>
                        <a:t>I usually go with Google Scholar because that is what I am used to.”</a:t>
                      </a:r>
                      <a:endParaRPr lang="en-US" b="1" dirty="0">
                        <a:solidFill>
                          <a:schemeClr val="accent6">
                            <a:lumMod val="75000"/>
                          </a:schemeClr>
                        </a:solidFill>
                      </a:endParaRPr>
                    </a:p>
                  </a:txBody>
                  <a:tcPr/>
                </a:tc>
              </a:tr>
              <a:tr h="10470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2">
                              <a:lumMod val="75000"/>
                            </a:schemeClr>
                          </a:solidFill>
                        </a:rPr>
                        <a:t>Orients First:  “</a:t>
                      </a:r>
                      <a:r>
                        <a:rPr lang="en-US" sz="1800" b="1" kern="1200" dirty="0" smtClean="0">
                          <a:solidFill>
                            <a:schemeClr val="accent2">
                              <a:lumMod val="75000"/>
                            </a:schemeClr>
                          </a:solidFill>
                          <a:effectLst/>
                        </a:rPr>
                        <a:t>So I’m not familiar with Google Scholar, but I’ve done the 1Search one, so I’ll start there and I’ll see what the others have to offer if I can’t find anything there.”</a:t>
                      </a:r>
                      <a:endParaRPr lang="en-US" b="1" dirty="0" smtClean="0">
                        <a:solidFill>
                          <a:schemeClr val="accent2">
                            <a:lumMod val="75000"/>
                          </a:schemeClr>
                        </a:solidFill>
                      </a:endParaRPr>
                    </a:p>
                    <a:p>
                      <a:r>
                        <a:rPr lang="en-US" b="1" dirty="0" smtClean="0">
                          <a:solidFill>
                            <a:schemeClr val="accent2">
                              <a:lumMod val="75000"/>
                            </a:schemeClr>
                          </a:solidFill>
                        </a:rPr>
                        <a:t>Searching is Random:  “</a:t>
                      </a:r>
                      <a:r>
                        <a:rPr lang="en-US" sz="1800" b="1" kern="1200" dirty="0" smtClean="0">
                          <a:solidFill>
                            <a:schemeClr val="accent2">
                              <a:lumMod val="75000"/>
                            </a:schemeClr>
                          </a:solidFill>
                          <a:effectLst/>
                        </a:rPr>
                        <a:t>I’ve seen OSU has this 1Search screen so I’ll give it a shot – sometimes it works, sometimes it doesn’t.”</a:t>
                      </a:r>
                      <a:endParaRPr lang="en-US" b="1" dirty="0" smtClean="0">
                        <a:solidFill>
                          <a:schemeClr val="accent2">
                            <a:lumMod val="75000"/>
                          </a:schemeClr>
                        </a:solidFill>
                      </a:endParaRPr>
                    </a:p>
                    <a:p>
                      <a:endParaRPr lang="en-US" dirty="0">
                        <a:solidFill>
                          <a:schemeClr val="accent2">
                            <a:lumMod val="75000"/>
                          </a:schemeClr>
                        </a:solidFill>
                      </a:endParaRPr>
                    </a:p>
                  </a:txBody>
                  <a:tcPr/>
                </a:tc>
              </a:tr>
              <a:tr h="1047021">
                <a:tc>
                  <a:txBody>
                    <a:bodyPr/>
                    <a:lstStyle/>
                    <a:p>
                      <a:r>
                        <a:rPr lang="en-US" b="1" dirty="0" smtClean="0">
                          <a:solidFill>
                            <a:schemeClr val="accent3">
                              <a:lumMod val="50000"/>
                            </a:schemeClr>
                          </a:solidFill>
                        </a:rPr>
                        <a:t>Tries</a:t>
                      </a:r>
                      <a:r>
                        <a:rPr lang="en-US" b="1" baseline="0" dirty="0" smtClean="0">
                          <a:solidFill>
                            <a:schemeClr val="accent3">
                              <a:lumMod val="50000"/>
                            </a:schemeClr>
                          </a:solidFill>
                        </a:rPr>
                        <a:t> new things (if on topic and authoritative): “</a:t>
                      </a:r>
                      <a:r>
                        <a:rPr lang="en-US" sz="1800" b="1" kern="1200" dirty="0" smtClean="0">
                          <a:solidFill>
                            <a:schemeClr val="accent3">
                              <a:lumMod val="50000"/>
                            </a:schemeClr>
                          </a:solidFill>
                          <a:effectLst/>
                        </a:rPr>
                        <a:t>I’d most likely choose Web of Science, because it’s scientific in nature, so I’d use Web of Science first.”</a:t>
                      </a:r>
                      <a:endParaRPr lang="en-US" b="1" dirty="0">
                        <a:solidFill>
                          <a:schemeClr val="accent3">
                            <a:lumMod val="50000"/>
                          </a:schemeClr>
                        </a:solidFill>
                      </a:endParaRPr>
                    </a:p>
                  </a:txBody>
                  <a:tcPr/>
                </a:tc>
              </a:tr>
            </a:tbl>
          </a:graphicData>
        </a:graphic>
      </p:graphicFrame>
    </p:spTree>
    <p:extLst>
      <p:ext uri="{BB962C8B-B14F-4D97-AF65-F5344CB8AC3E}">
        <p14:creationId xmlns:p14="http://schemas.microsoft.com/office/powerpoint/2010/main" val="4246893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4478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7853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774332"/>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876800"/>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669103583"/>
              </p:ext>
            </p:extLst>
          </p:nvPr>
        </p:nvGraphicFramePr>
        <p:xfrm>
          <a:off x="1524000" y="473413"/>
          <a:ext cx="7467600" cy="5722058"/>
        </p:xfrm>
        <a:graphic>
          <a:graphicData uri="http://schemas.openxmlformats.org/drawingml/2006/table">
            <a:tbl>
              <a:tblPr firstRow="1" bandRow="1">
                <a:tableStyleId>{F5AB1C69-6EDB-4FF4-983F-18BD219EF322}</a:tableStyleId>
              </a:tblPr>
              <a:tblGrid>
                <a:gridCol w="7467600"/>
              </a:tblGrid>
              <a:tr h="875738">
                <a:tc>
                  <a:txBody>
                    <a:bodyPr/>
                    <a:lstStyle/>
                    <a:p>
                      <a:r>
                        <a:rPr lang="en-US" dirty="0" smtClean="0"/>
                        <a:t>Source of Authority</a:t>
                      </a:r>
                      <a:endParaRPr lang="en-US" dirty="0"/>
                    </a:p>
                  </a:txBody>
                  <a:tcPr/>
                </a:tc>
              </a:tr>
              <a:tr h="1108250">
                <a:tc>
                  <a:txBody>
                    <a:bodyPr/>
                    <a:lstStyle/>
                    <a:p>
                      <a:r>
                        <a:rPr lang="en-US" b="1" dirty="0" smtClean="0"/>
                        <a:t>Books:  “</a:t>
                      </a:r>
                      <a:r>
                        <a:rPr lang="en-US" sz="1800" b="1" kern="1200" dirty="0" smtClean="0">
                          <a:effectLst/>
                        </a:rPr>
                        <a:t>I would go to Google or use a book from the library.”</a:t>
                      </a:r>
                    </a:p>
                    <a:p>
                      <a:r>
                        <a:rPr lang="en-US" sz="1800" b="1" kern="1200" dirty="0" smtClean="0">
                          <a:effectLst/>
                        </a:rPr>
                        <a:t>“I’m guessing that most of the books in the library are academically written.”</a:t>
                      </a:r>
                    </a:p>
                    <a:p>
                      <a:r>
                        <a:rPr lang="en-US" sz="1800" b="1" kern="1200" dirty="0" smtClean="0">
                          <a:effectLst/>
                        </a:rPr>
                        <a:t>Reference Sources:  “my old high school had a page of reference sites that were really good – Annals of American history, Britannica”</a:t>
                      </a:r>
                      <a:endParaRPr lang="en-US" b="1" dirty="0"/>
                    </a:p>
                  </a:txBody>
                  <a:tcPr/>
                </a:tc>
              </a:tr>
              <a:tr h="3410000">
                <a:tc>
                  <a:txBody>
                    <a:bodyPr/>
                    <a:lstStyle/>
                    <a:p>
                      <a:endParaRPr lang="en-US" b="1" dirty="0" smtClean="0">
                        <a:solidFill>
                          <a:schemeClr val="accent6">
                            <a:lumMod val="75000"/>
                          </a:schemeClr>
                        </a:solidFill>
                      </a:endParaRPr>
                    </a:p>
                    <a:p>
                      <a:endParaRPr lang="en-US" b="1" dirty="0" smtClean="0">
                        <a:solidFill>
                          <a:schemeClr val="accent6">
                            <a:lumMod val="75000"/>
                          </a:schemeClr>
                        </a:solidFill>
                      </a:endParaRPr>
                    </a:p>
                    <a:p>
                      <a:endParaRPr lang="en-US" b="1" dirty="0" smtClean="0">
                        <a:solidFill>
                          <a:schemeClr val="accent6">
                            <a:lumMod val="75000"/>
                          </a:schemeClr>
                        </a:solidFill>
                      </a:endParaRPr>
                    </a:p>
                    <a:p>
                      <a:endParaRPr lang="en-US" b="1" dirty="0" smtClean="0">
                        <a:solidFill>
                          <a:schemeClr val="accent6">
                            <a:lumMod val="75000"/>
                          </a:schemeClr>
                        </a:solidFill>
                      </a:endParaRPr>
                    </a:p>
                    <a:p>
                      <a:r>
                        <a:rPr lang="en-US" b="1" dirty="0" smtClean="0">
                          <a:solidFill>
                            <a:schemeClr val="accent3">
                              <a:lumMod val="50000"/>
                            </a:schemeClr>
                          </a:solidFill>
                        </a:rPr>
                        <a:t>Databases</a:t>
                      </a:r>
                      <a:r>
                        <a:rPr lang="en-US" b="1" baseline="0" dirty="0" smtClean="0">
                          <a:solidFill>
                            <a:schemeClr val="accent3">
                              <a:lumMod val="50000"/>
                            </a:schemeClr>
                          </a:solidFill>
                        </a:rPr>
                        <a:t> provide authority: “</a:t>
                      </a:r>
                      <a:r>
                        <a:rPr lang="en-US" sz="1800" b="1" kern="1200" dirty="0" smtClean="0">
                          <a:solidFill>
                            <a:schemeClr val="accent3">
                              <a:lumMod val="50000"/>
                            </a:schemeClr>
                          </a:solidFill>
                          <a:effectLst/>
                        </a:rPr>
                        <a:t>I usually use </a:t>
                      </a:r>
                      <a:r>
                        <a:rPr lang="en-US" sz="1800" b="1" kern="1200" dirty="0" err="1" smtClean="0">
                          <a:solidFill>
                            <a:schemeClr val="accent3">
                              <a:lumMod val="50000"/>
                            </a:schemeClr>
                          </a:solidFill>
                          <a:effectLst/>
                        </a:rPr>
                        <a:t>EbscoHost</a:t>
                      </a:r>
                      <a:r>
                        <a:rPr lang="en-US" sz="1800" b="1" kern="1200" dirty="0" smtClean="0">
                          <a:solidFill>
                            <a:schemeClr val="accent3">
                              <a:lumMod val="50000"/>
                            </a:schemeClr>
                          </a:solidFill>
                          <a:effectLst/>
                        </a:rPr>
                        <a:t>, I’ve used that quite a bit, that’s usually where I start if it needs to be accredited or something like that.”</a:t>
                      </a:r>
                      <a:endParaRPr lang="en-US" b="1" dirty="0" smtClean="0">
                        <a:solidFill>
                          <a:schemeClr val="accent3">
                            <a:lumMod val="50000"/>
                          </a:schemeClr>
                        </a:solidFill>
                      </a:endParaRPr>
                    </a:p>
                    <a:p>
                      <a:endParaRPr lang="en-US" sz="1800" b="1" kern="1200" dirty="0" smtClean="0">
                        <a:solidFill>
                          <a:schemeClr val="accent6">
                            <a:lumMod val="75000"/>
                          </a:schemeClr>
                        </a:solidFill>
                        <a:effectLst/>
                      </a:endParaRPr>
                    </a:p>
                    <a:p>
                      <a:endParaRPr lang="en-US" sz="1800" b="1" kern="1200" dirty="0" smtClean="0">
                        <a:solidFill>
                          <a:schemeClr val="accent6">
                            <a:lumMod val="75000"/>
                          </a:schemeClr>
                        </a:solidFill>
                        <a:effectLst/>
                      </a:endParaRPr>
                    </a:p>
                    <a:p>
                      <a:endParaRPr lang="en-US" sz="1800" b="1" kern="1200" dirty="0" smtClean="0">
                        <a:solidFill>
                          <a:schemeClr val="accent6">
                            <a:lumMod val="75000"/>
                          </a:schemeClr>
                        </a:solidFill>
                        <a:effectLst/>
                      </a:endParaRPr>
                    </a:p>
                    <a:p>
                      <a:endParaRPr lang="en-US" sz="1800" b="1" kern="1200" dirty="0" smtClean="0">
                        <a:solidFill>
                          <a:schemeClr val="accent6">
                            <a:lumMod val="75000"/>
                          </a:schemeClr>
                        </a:solidFill>
                        <a:effectLst/>
                      </a:endParaRPr>
                    </a:p>
                    <a:p>
                      <a:endParaRPr lang="en-US" sz="1800" b="1" kern="1200" dirty="0" smtClean="0">
                        <a:solidFill>
                          <a:schemeClr val="accent6">
                            <a:lumMod val="75000"/>
                          </a:schemeClr>
                        </a:solidFill>
                        <a:effectLst/>
                      </a:endParaRPr>
                    </a:p>
                    <a:p>
                      <a:endParaRPr lang="en-US" b="1" dirty="0">
                        <a:solidFill>
                          <a:schemeClr val="accent6">
                            <a:lumMod val="75000"/>
                          </a:schemeClr>
                        </a:solidFill>
                      </a:endParaRPr>
                    </a:p>
                  </a:txBody>
                  <a:tcPr/>
                </a:tc>
              </a:tr>
            </a:tbl>
          </a:graphicData>
        </a:graphic>
      </p:graphicFrame>
    </p:spTree>
    <p:extLst>
      <p:ext uri="{BB962C8B-B14F-4D97-AF65-F5344CB8AC3E}">
        <p14:creationId xmlns:p14="http://schemas.microsoft.com/office/powerpoint/2010/main" val="22289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5240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7" r="41144"/>
          <a:stretch/>
        </p:blipFill>
        <p:spPr bwMode="auto">
          <a:xfrm>
            <a:off x="457200" y="2600529"/>
            <a:ext cx="928579" cy="98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9681" r="4362"/>
          <a:stretch/>
        </p:blipFill>
        <p:spPr bwMode="auto">
          <a:xfrm>
            <a:off x="457200" y="3657600"/>
            <a:ext cx="928579" cy="111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823299"/>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1970258677"/>
              </p:ext>
            </p:extLst>
          </p:nvPr>
        </p:nvGraphicFramePr>
        <p:xfrm>
          <a:off x="1524000" y="473412"/>
          <a:ext cx="6629400" cy="5405986"/>
        </p:xfrm>
        <a:graphic>
          <a:graphicData uri="http://schemas.openxmlformats.org/drawingml/2006/table">
            <a:tbl>
              <a:tblPr firstRow="1" bandRow="1">
                <a:tableStyleId>{F5AB1C69-6EDB-4FF4-983F-18BD219EF322}</a:tableStyleId>
              </a:tblPr>
              <a:tblGrid>
                <a:gridCol w="6629400"/>
              </a:tblGrid>
              <a:tr h="1078798">
                <a:tc>
                  <a:txBody>
                    <a:bodyPr/>
                    <a:lstStyle/>
                    <a:p>
                      <a:r>
                        <a:rPr lang="en-US" dirty="0" smtClean="0"/>
                        <a:t>Sense of Flexibility</a:t>
                      </a:r>
                      <a:endParaRPr lang="en-US" dirty="0"/>
                    </a:p>
                  </a:txBody>
                  <a:tcPr/>
                </a:tc>
              </a:tr>
              <a:tr h="962390">
                <a:tc>
                  <a:txBody>
                    <a:bodyPr/>
                    <a:lstStyle/>
                    <a:p>
                      <a:r>
                        <a:rPr lang="en-US" b="1" dirty="0" smtClean="0"/>
                        <a:t>Not Flexible:  “</a:t>
                      </a:r>
                      <a:r>
                        <a:rPr lang="en-US" sz="1800" b="1" kern="1200" dirty="0" smtClean="0">
                          <a:effectLst/>
                        </a:rPr>
                        <a:t>and since speech writing is a five paragraph thing…”</a:t>
                      </a:r>
                      <a:endParaRPr lang="en-US" b="1" dirty="0"/>
                    </a:p>
                  </a:txBody>
                  <a:tcPr/>
                </a:tc>
              </a:tr>
              <a:tr h="1078798">
                <a:tc>
                  <a:txBody>
                    <a:bodyPr/>
                    <a:lstStyle/>
                    <a:p>
                      <a:r>
                        <a:rPr lang="en-US" b="1" dirty="0" smtClean="0">
                          <a:solidFill>
                            <a:schemeClr val="accent6">
                              <a:lumMod val="75000"/>
                            </a:schemeClr>
                          </a:solidFill>
                        </a:rPr>
                        <a:t>Comfortable with</a:t>
                      </a:r>
                      <a:r>
                        <a:rPr lang="en-US" b="1" baseline="0" dirty="0" smtClean="0">
                          <a:solidFill>
                            <a:schemeClr val="accent6">
                              <a:lumMod val="75000"/>
                            </a:schemeClr>
                          </a:solidFill>
                        </a:rPr>
                        <a:t> a known process:  “</a:t>
                      </a:r>
                      <a:r>
                        <a:rPr lang="en-US" sz="1800" b="1" kern="1200" dirty="0" smtClean="0">
                          <a:solidFill>
                            <a:schemeClr val="accent6">
                              <a:lumMod val="75000"/>
                            </a:schemeClr>
                          </a:solidFill>
                          <a:effectLst/>
                        </a:rPr>
                        <a:t>Generally with a speech you have a similar structure to a simple high school paper, 3 points, 3 sources makes sense.”</a:t>
                      </a:r>
                      <a:endParaRPr lang="en-US" b="1" dirty="0">
                        <a:solidFill>
                          <a:schemeClr val="accent6">
                            <a:lumMod val="75000"/>
                          </a:schemeClr>
                        </a:solidFill>
                      </a:endParaRPr>
                    </a:p>
                  </a:txBody>
                  <a:tcPr/>
                </a:tc>
              </a:tr>
              <a:tr h="1078798">
                <a:tc>
                  <a:txBody>
                    <a:bodyPr/>
                    <a:lstStyle/>
                    <a:p>
                      <a:endParaRPr lang="en-US" b="1" dirty="0" smtClean="0">
                        <a:solidFill>
                          <a:schemeClr val="accent2">
                            <a:lumMod val="75000"/>
                          </a:schemeClr>
                        </a:solidFill>
                      </a:endParaRPr>
                    </a:p>
                    <a:p>
                      <a:endParaRPr lang="en-US" b="1" dirty="0" smtClean="0">
                        <a:solidFill>
                          <a:schemeClr val="accent2">
                            <a:lumMod val="75000"/>
                          </a:schemeClr>
                        </a:solidFill>
                      </a:endParaRPr>
                    </a:p>
                    <a:p>
                      <a:endParaRPr lang="en-US" b="1" dirty="0" smtClean="0">
                        <a:solidFill>
                          <a:schemeClr val="accent2">
                            <a:lumMod val="75000"/>
                          </a:schemeClr>
                        </a:solidFill>
                      </a:endParaRPr>
                    </a:p>
                    <a:p>
                      <a:r>
                        <a:rPr lang="en-US" b="1" dirty="0" smtClean="0">
                          <a:solidFill>
                            <a:schemeClr val="accent2">
                              <a:lumMod val="75000"/>
                            </a:schemeClr>
                          </a:solidFill>
                        </a:rPr>
                        <a:t>Highly</a:t>
                      </a:r>
                      <a:r>
                        <a:rPr lang="en-US" b="1" baseline="0" dirty="0" smtClean="0">
                          <a:solidFill>
                            <a:schemeClr val="accent2">
                              <a:lumMod val="75000"/>
                            </a:schemeClr>
                          </a:solidFill>
                        </a:rPr>
                        <a:t> Flexible:  “</a:t>
                      </a:r>
                      <a:r>
                        <a:rPr lang="en-US" sz="1800" b="1" kern="1200" dirty="0" smtClean="0">
                          <a:solidFill>
                            <a:schemeClr val="accent2">
                              <a:lumMod val="75000"/>
                            </a:schemeClr>
                          </a:solidFill>
                          <a:effectLst/>
                        </a:rPr>
                        <a:t>A lot of times, I’ll start with an idea, and when I start doing the research it turns into something totally different.”</a:t>
                      </a:r>
                    </a:p>
                    <a:p>
                      <a:endParaRPr lang="en-US" sz="1800" b="1" kern="1200" dirty="0" smtClean="0">
                        <a:solidFill>
                          <a:schemeClr val="accent2">
                            <a:lumMod val="75000"/>
                          </a:schemeClr>
                        </a:solidFill>
                        <a:effectLst/>
                      </a:endParaRPr>
                    </a:p>
                    <a:p>
                      <a:endParaRPr lang="en-US" sz="1800" b="1" kern="1200" dirty="0" smtClean="0">
                        <a:solidFill>
                          <a:schemeClr val="accent2">
                            <a:lumMod val="75000"/>
                          </a:schemeClr>
                        </a:solidFill>
                        <a:effectLst/>
                      </a:endParaRPr>
                    </a:p>
                    <a:p>
                      <a:endParaRPr lang="en-US" b="1" dirty="0">
                        <a:solidFill>
                          <a:schemeClr val="accent2">
                            <a:lumMod val="75000"/>
                          </a:schemeClr>
                        </a:solidFill>
                      </a:endParaRPr>
                    </a:p>
                  </a:txBody>
                  <a:tcPr/>
                </a:tc>
              </a:tr>
            </a:tbl>
          </a:graphicData>
        </a:graphic>
      </p:graphicFrame>
    </p:spTree>
    <p:extLst>
      <p:ext uri="{BB962C8B-B14F-4D97-AF65-F5344CB8AC3E}">
        <p14:creationId xmlns:p14="http://schemas.microsoft.com/office/powerpoint/2010/main" val="1399886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362200"/>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5052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876800"/>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1255752766"/>
              </p:ext>
            </p:extLst>
          </p:nvPr>
        </p:nvGraphicFramePr>
        <p:xfrm>
          <a:off x="1524000" y="152400"/>
          <a:ext cx="7467600" cy="5792823"/>
        </p:xfrm>
        <a:graphic>
          <a:graphicData uri="http://schemas.openxmlformats.org/drawingml/2006/table">
            <a:tbl>
              <a:tblPr firstRow="1" bandRow="1">
                <a:tableStyleId>{F5AB1C69-6EDB-4FF4-983F-18BD219EF322}</a:tableStyleId>
              </a:tblPr>
              <a:tblGrid>
                <a:gridCol w="7467600"/>
              </a:tblGrid>
              <a:tr h="1047021">
                <a:tc>
                  <a:txBody>
                    <a:bodyPr/>
                    <a:lstStyle/>
                    <a:p>
                      <a:r>
                        <a:rPr lang="en-US" dirty="0" smtClean="0"/>
                        <a:t>Role of Information</a:t>
                      </a:r>
                      <a:endParaRPr lang="en-US" dirty="0"/>
                    </a:p>
                  </a:txBody>
                  <a:tcPr/>
                </a:tc>
              </a:tr>
              <a:tr h="1047021">
                <a:tc>
                  <a:txBody>
                    <a:bodyPr/>
                    <a:lstStyle/>
                    <a:p>
                      <a:r>
                        <a:rPr lang="en-US" b="1" dirty="0" smtClean="0"/>
                        <a:t>Utilitarian:  </a:t>
                      </a:r>
                      <a:r>
                        <a:rPr lang="en-US" sz="1800" b="1" kern="1200" dirty="0" smtClean="0">
                          <a:effectLst/>
                        </a:rPr>
                        <a:t>“Generally I</a:t>
                      </a:r>
                      <a:r>
                        <a:rPr lang="en-US" sz="1800" b="1" kern="1200" baseline="0" dirty="0" smtClean="0">
                          <a:effectLst/>
                        </a:rPr>
                        <a:t> </a:t>
                      </a:r>
                      <a:r>
                        <a:rPr lang="en-US" sz="1800" b="1" kern="1200" dirty="0" smtClean="0">
                          <a:effectLst/>
                        </a:rPr>
                        <a:t>skim the abstract, or use the control search to search within the paper to search for the highlighted words for my topic…Then I’d read the paragraph to see if it’s something I can use.”</a:t>
                      </a:r>
                      <a:endParaRPr lang="en-US" b="1" dirty="0"/>
                    </a:p>
                  </a:txBody>
                  <a:tcPr/>
                </a:tc>
              </a:tr>
              <a:tr h="1047021">
                <a:tc>
                  <a:txBody>
                    <a:bodyPr/>
                    <a:lstStyle/>
                    <a:p>
                      <a:r>
                        <a:rPr lang="en-US" b="1" dirty="0" smtClean="0">
                          <a:solidFill>
                            <a:schemeClr val="accent6">
                              <a:lumMod val="75000"/>
                            </a:schemeClr>
                          </a:solidFill>
                        </a:rPr>
                        <a:t>Willing to Explore:  “</a:t>
                      </a:r>
                      <a:r>
                        <a:rPr lang="en-US" sz="1800" b="1" kern="1200" dirty="0" smtClean="0">
                          <a:solidFill>
                            <a:schemeClr val="accent6">
                              <a:lumMod val="75000"/>
                            </a:schemeClr>
                          </a:solidFill>
                          <a:effectLst/>
                        </a:rPr>
                        <a:t>I could read the articles that I’ve opened more thoroughly, take notes about what I could expand on, maybe filter through different types of content to find more things in that way.” </a:t>
                      </a:r>
                      <a:endParaRPr lang="en-US" b="1" dirty="0">
                        <a:solidFill>
                          <a:schemeClr val="accent6">
                            <a:lumMod val="75000"/>
                          </a:schemeClr>
                        </a:solidFill>
                      </a:endParaRPr>
                    </a:p>
                  </a:txBody>
                  <a:tcPr/>
                </a:tc>
              </a:tr>
              <a:tr h="10470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2">
                              <a:lumMod val="75000"/>
                            </a:schemeClr>
                          </a:solidFill>
                        </a:rPr>
                        <a:t>Utilitarian:  “</a:t>
                      </a:r>
                      <a:r>
                        <a:rPr lang="en-US" sz="1800" b="1" kern="1200" dirty="0" smtClean="0">
                          <a:solidFill>
                            <a:schemeClr val="accent2">
                              <a:lumMod val="75000"/>
                            </a:schemeClr>
                          </a:solidFill>
                          <a:effectLst/>
                        </a:rPr>
                        <a:t>I look for useful information, and finds some information that would 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accent2">
                              <a:lumMod val="75000"/>
                            </a:schemeClr>
                          </a:solidFill>
                          <a:effectLst/>
                        </a:rPr>
                        <a:t>“I scan over the article and later when the deadline approaches is when I actually read them.”</a:t>
                      </a:r>
                      <a:endParaRPr lang="en-US" b="1" dirty="0" smtClean="0">
                        <a:solidFill>
                          <a:schemeClr val="accent2">
                            <a:lumMod val="75000"/>
                          </a:schemeClr>
                        </a:solidFill>
                      </a:endParaRPr>
                    </a:p>
                    <a:p>
                      <a:endParaRPr lang="en-US" dirty="0">
                        <a:solidFill>
                          <a:schemeClr val="accent2">
                            <a:lumMod val="75000"/>
                          </a:schemeClr>
                        </a:solidFill>
                      </a:endParaRPr>
                    </a:p>
                  </a:txBody>
                  <a:tcPr/>
                </a:tc>
              </a:tr>
              <a:tr h="1047021">
                <a:tc>
                  <a:txBody>
                    <a:bodyPr/>
                    <a:lstStyle/>
                    <a:p>
                      <a:r>
                        <a:rPr lang="en-US" b="1" dirty="0" smtClean="0">
                          <a:solidFill>
                            <a:schemeClr val="accent3">
                              <a:lumMod val="50000"/>
                            </a:schemeClr>
                          </a:solidFill>
                        </a:rPr>
                        <a:t>Willing to explore:  “</a:t>
                      </a:r>
                      <a:r>
                        <a:rPr lang="en-US" sz="1800" b="1" kern="1200" dirty="0" smtClean="0">
                          <a:solidFill>
                            <a:schemeClr val="accent3">
                              <a:lumMod val="50000"/>
                            </a:schemeClr>
                          </a:solidFill>
                          <a:effectLst/>
                        </a:rPr>
                        <a:t>I type in the topic and see where it will take me, and usually go through all of them and see which ones I like.”</a:t>
                      </a:r>
                      <a:endParaRPr lang="en-US" b="1" dirty="0" smtClean="0">
                        <a:solidFill>
                          <a:schemeClr val="accent3">
                            <a:lumMod val="50000"/>
                          </a:schemeClr>
                        </a:solidFill>
                      </a:endParaRPr>
                    </a:p>
                    <a:p>
                      <a:r>
                        <a:rPr lang="en-US" b="1" dirty="0" smtClean="0">
                          <a:solidFill>
                            <a:schemeClr val="accent3">
                              <a:lumMod val="50000"/>
                            </a:schemeClr>
                          </a:solidFill>
                        </a:rPr>
                        <a:t>Even if it’s scary: “</a:t>
                      </a:r>
                      <a:r>
                        <a:rPr lang="en-US" sz="1800" b="1" kern="1200" dirty="0" smtClean="0">
                          <a:solidFill>
                            <a:schemeClr val="accent3">
                              <a:lumMod val="50000"/>
                            </a:schemeClr>
                          </a:solidFill>
                          <a:effectLst/>
                        </a:rPr>
                        <a:t>That’s a bit daunting sounding, I’d maybe come back to that later…Like I said, it’s a bit daunting all of this.”</a:t>
                      </a:r>
                      <a:endParaRPr lang="en-US" b="1" dirty="0">
                        <a:solidFill>
                          <a:schemeClr val="accent3">
                            <a:lumMod val="50000"/>
                          </a:schemeClr>
                        </a:solidFill>
                      </a:endParaRPr>
                    </a:p>
                  </a:txBody>
                  <a:tcPr/>
                </a:tc>
              </a:tr>
            </a:tbl>
          </a:graphicData>
        </a:graphic>
      </p:graphicFrame>
    </p:spTree>
    <p:extLst>
      <p:ext uri="{BB962C8B-B14F-4D97-AF65-F5344CB8AC3E}">
        <p14:creationId xmlns:p14="http://schemas.microsoft.com/office/powerpoint/2010/main" val="355568790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362200"/>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3528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541196"/>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2506017829"/>
              </p:ext>
            </p:extLst>
          </p:nvPr>
        </p:nvGraphicFramePr>
        <p:xfrm>
          <a:off x="1524000" y="152400"/>
          <a:ext cx="7467600" cy="5376804"/>
        </p:xfrm>
        <a:graphic>
          <a:graphicData uri="http://schemas.openxmlformats.org/drawingml/2006/table">
            <a:tbl>
              <a:tblPr firstRow="1" bandRow="1">
                <a:tableStyleId>{F5AB1C69-6EDB-4FF4-983F-18BD219EF322}</a:tableStyleId>
              </a:tblPr>
              <a:tblGrid>
                <a:gridCol w="7467600"/>
              </a:tblGrid>
              <a:tr h="1047021">
                <a:tc>
                  <a:txBody>
                    <a:bodyPr/>
                    <a:lstStyle/>
                    <a:p>
                      <a:r>
                        <a:rPr lang="en-US" dirty="0" smtClean="0"/>
                        <a:t>Tools In Their Toolbox – Familiarity with</a:t>
                      </a:r>
                      <a:r>
                        <a:rPr lang="en-US" baseline="0" dirty="0" smtClean="0"/>
                        <a:t> the OSU Libraries </a:t>
                      </a:r>
                      <a:endParaRPr lang="en-US" dirty="0"/>
                    </a:p>
                  </a:txBody>
                  <a:tcPr/>
                </a:tc>
              </a:tr>
              <a:tr h="1047021">
                <a:tc>
                  <a:txBody>
                    <a:bodyPr/>
                    <a:lstStyle/>
                    <a:p>
                      <a:r>
                        <a:rPr lang="en-US" b="1" dirty="0" smtClean="0"/>
                        <a:t>Unfamiliar:  “</a:t>
                      </a:r>
                      <a:r>
                        <a:rPr lang="en-US" sz="1800" b="1" kern="1200" dirty="0" smtClean="0">
                          <a:effectLst/>
                        </a:rPr>
                        <a:t>So to be quite honest, when I do research to begin with, I’m not very familiar with the library website because I haven’t had any classes where the library has come to talk to us about using the library.”</a:t>
                      </a:r>
                      <a:endParaRPr lang="en-US" b="1" dirty="0"/>
                    </a:p>
                  </a:txBody>
                  <a:tcPr/>
                </a:tc>
              </a:tr>
              <a:tr h="1047021">
                <a:tc>
                  <a:txBody>
                    <a:bodyPr/>
                    <a:lstStyle/>
                    <a:p>
                      <a:r>
                        <a:rPr lang="en-US" b="1" dirty="0" smtClean="0">
                          <a:solidFill>
                            <a:schemeClr val="accent6">
                              <a:lumMod val="75000"/>
                            </a:schemeClr>
                          </a:solidFill>
                        </a:rPr>
                        <a:t>Use the space, but refer back to H.S. access:  “</a:t>
                      </a:r>
                      <a:r>
                        <a:rPr lang="en-US" sz="1800" b="1" kern="1200" dirty="0" smtClean="0">
                          <a:solidFill>
                            <a:schemeClr val="accent6">
                              <a:lumMod val="75000"/>
                            </a:schemeClr>
                          </a:solidFill>
                          <a:effectLst/>
                        </a:rPr>
                        <a:t>I still have access to EBSCO from my high school.   I don’t know how to get to it here.”</a:t>
                      </a:r>
                      <a:endParaRPr lang="en-US" b="1" dirty="0">
                        <a:solidFill>
                          <a:schemeClr val="accent6">
                            <a:lumMod val="75000"/>
                          </a:schemeClr>
                        </a:solidFill>
                      </a:endParaRPr>
                    </a:p>
                  </a:txBody>
                  <a:tcPr/>
                </a:tc>
              </a:tr>
              <a:tr h="10470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2">
                              <a:lumMod val="75000"/>
                            </a:schemeClr>
                          </a:solidFill>
                        </a:rPr>
                        <a:t>Some (but not great) experience:  “</a:t>
                      </a:r>
                      <a:r>
                        <a:rPr lang="en-US" sz="1800" b="1" kern="1200" dirty="0" smtClean="0">
                          <a:solidFill>
                            <a:schemeClr val="accent2">
                              <a:lumMod val="75000"/>
                            </a:schemeClr>
                          </a:solidFill>
                          <a:effectLst/>
                        </a:rPr>
                        <a:t>I quickly remove myself from the library page, because it’s not easy to use and not everything is readily available.  So I’ll start there, but move out quickly.”</a:t>
                      </a:r>
                      <a:endParaRPr lang="en-US" b="1" dirty="0" smtClean="0">
                        <a:solidFill>
                          <a:schemeClr val="accent2">
                            <a:lumMod val="75000"/>
                          </a:schemeClr>
                        </a:solidFill>
                      </a:endParaRPr>
                    </a:p>
                    <a:p>
                      <a:endParaRPr lang="en-US" dirty="0">
                        <a:solidFill>
                          <a:schemeClr val="accent2">
                            <a:lumMod val="75000"/>
                          </a:schemeClr>
                        </a:solidFill>
                      </a:endParaRPr>
                    </a:p>
                  </a:txBody>
                  <a:tcPr/>
                </a:tc>
              </a:tr>
              <a:tr h="1047021">
                <a:tc>
                  <a:txBody>
                    <a:bodyPr/>
                    <a:lstStyle/>
                    <a:p>
                      <a:r>
                        <a:rPr lang="en-US" b="1" dirty="0" smtClean="0">
                          <a:solidFill>
                            <a:schemeClr val="accent3">
                              <a:lumMod val="50000"/>
                            </a:schemeClr>
                          </a:solidFill>
                        </a:rPr>
                        <a:t>Familiar with library resources and how to use them:  “</a:t>
                      </a:r>
                      <a:r>
                        <a:rPr lang="en-US" sz="1800" b="1" kern="1200" dirty="0" smtClean="0">
                          <a:solidFill>
                            <a:schemeClr val="accent3">
                              <a:lumMod val="50000"/>
                            </a:schemeClr>
                          </a:solidFill>
                          <a:effectLst/>
                        </a:rPr>
                        <a:t>the paper was from 1968, I did that I read all their articles, I had to go downstairs to all the old ones.”</a:t>
                      </a:r>
                      <a:endParaRPr lang="en-US" b="1" dirty="0">
                        <a:solidFill>
                          <a:schemeClr val="accent3">
                            <a:lumMod val="50000"/>
                          </a:schemeClr>
                        </a:solidFill>
                      </a:endParaRPr>
                    </a:p>
                  </a:txBody>
                  <a:tcPr/>
                </a:tc>
              </a:tr>
            </a:tbl>
          </a:graphicData>
        </a:graphic>
      </p:graphicFrame>
    </p:spTree>
    <p:extLst>
      <p:ext uri="{BB962C8B-B14F-4D97-AF65-F5344CB8AC3E}">
        <p14:creationId xmlns:p14="http://schemas.microsoft.com/office/powerpoint/2010/main" val="24735707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362200"/>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3528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541196"/>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3807983181"/>
              </p:ext>
            </p:extLst>
          </p:nvPr>
        </p:nvGraphicFramePr>
        <p:xfrm>
          <a:off x="1524000" y="152400"/>
          <a:ext cx="7467600" cy="5427063"/>
        </p:xfrm>
        <a:graphic>
          <a:graphicData uri="http://schemas.openxmlformats.org/drawingml/2006/table">
            <a:tbl>
              <a:tblPr firstRow="1" bandRow="1">
                <a:tableStyleId>{F5AB1C69-6EDB-4FF4-983F-18BD219EF322}</a:tableStyleId>
              </a:tblPr>
              <a:tblGrid>
                <a:gridCol w="7467600"/>
              </a:tblGrid>
              <a:tr h="1047021">
                <a:tc>
                  <a:txBody>
                    <a:bodyPr/>
                    <a:lstStyle/>
                    <a:p>
                      <a:r>
                        <a:rPr lang="en-US" dirty="0" smtClean="0"/>
                        <a:t>Tools In Their Toolbox – Advanced Database Features</a:t>
                      </a:r>
                      <a:endParaRPr lang="en-US" dirty="0"/>
                    </a:p>
                  </a:txBody>
                  <a:tcPr/>
                </a:tc>
              </a:tr>
              <a:tr h="1047021">
                <a:tc>
                  <a:txBody>
                    <a:bodyPr/>
                    <a:lstStyle/>
                    <a:p>
                      <a:r>
                        <a:rPr lang="en-US" b="1" dirty="0" smtClean="0"/>
                        <a:t>Unaware of advanced features</a:t>
                      </a:r>
                      <a:endParaRPr lang="en-US" b="1" dirty="0"/>
                    </a:p>
                  </a:txBody>
                  <a:tcPr/>
                </a:tc>
              </a:tr>
              <a:tr h="1047021">
                <a:tc>
                  <a:txBody>
                    <a:bodyPr/>
                    <a:lstStyle/>
                    <a:p>
                      <a:r>
                        <a:rPr lang="en-US" b="1" dirty="0" smtClean="0">
                          <a:solidFill>
                            <a:schemeClr val="accent6">
                              <a:lumMod val="75000"/>
                            </a:schemeClr>
                          </a:solidFill>
                        </a:rPr>
                        <a:t>Recognizes some advanced features:  “</a:t>
                      </a:r>
                      <a:r>
                        <a:rPr lang="en-US" sz="1800" b="1" kern="1200" dirty="0" smtClean="0">
                          <a:solidFill>
                            <a:schemeClr val="accent6">
                              <a:lumMod val="75000"/>
                            </a:schemeClr>
                          </a:solidFill>
                          <a:effectLst/>
                        </a:rPr>
                        <a:t>Now I’m looking at these tags at the end and seeing what’s interesting in those to me.  So like this one I really like because it has a lot of tags that are broad enough .”</a:t>
                      </a:r>
                      <a:endParaRPr lang="en-US" b="1" dirty="0">
                        <a:solidFill>
                          <a:schemeClr val="accent6">
                            <a:lumMod val="75000"/>
                          </a:schemeClr>
                        </a:solidFill>
                      </a:endParaRPr>
                    </a:p>
                  </a:txBody>
                  <a:tcPr/>
                </a:tc>
              </a:tr>
              <a:tr h="1047021">
                <a:tc>
                  <a:txBody>
                    <a:bodyPr/>
                    <a:lstStyle/>
                    <a:p>
                      <a:endParaRPr lang="en-US" b="1" dirty="0" smtClean="0">
                        <a:solidFill>
                          <a:schemeClr val="accent3">
                            <a:lumMod val="50000"/>
                          </a:schemeClr>
                        </a:solidFill>
                      </a:endParaRPr>
                    </a:p>
                    <a:p>
                      <a:endParaRPr lang="en-US" b="1" dirty="0" smtClean="0">
                        <a:solidFill>
                          <a:schemeClr val="accent3">
                            <a:lumMod val="50000"/>
                          </a:schemeClr>
                        </a:solidFill>
                      </a:endParaRPr>
                    </a:p>
                    <a:p>
                      <a:endParaRPr lang="en-US" b="1" dirty="0" smtClean="0">
                        <a:solidFill>
                          <a:schemeClr val="accent3">
                            <a:lumMod val="50000"/>
                          </a:schemeClr>
                        </a:solidFill>
                      </a:endParaRPr>
                    </a:p>
                    <a:p>
                      <a:r>
                        <a:rPr lang="en-US" b="1" dirty="0" smtClean="0">
                          <a:solidFill>
                            <a:schemeClr val="accent3">
                              <a:lumMod val="50000"/>
                            </a:schemeClr>
                          </a:solidFill>
                        </a:rPr>
                        <a:t>Knows</a:t>
                      </a:r>
                      <a:r>
                        <a:rPr lang="en-US" b="1" baseline="0" dirty="0" smtClean="0">
                          <a:solidFill>
                            <a:schemeClr val="accent3">
                              <a:lumMod val="50000"/>
                            </a:schemeClr>
                          </a:solidFill>
                        </a:rPr>
                        <a:t> how to use them:  “</a:t>
                      </a:r>
                      <a:r>
                        <a:rPr lang="en-US" sz="1800" b="1" kern="1200" dirty="0" smtClean="0">
                          <a:solidFill>
                            <a:schemeClr val="accent3">
                              <a:lumMod val="50000"/>
                            </a:schemeClr>
                          </a:solidFill>
                          <a:effectLst/>
                        </a:rPr>
                        <a:t>I use the OSU tools a lot, and they usually say that it’s cited, or those [cited papers] are linked higher up.”</a:t>
                      </a:r>
                    </a:p>
                    <a:p>
                      <a:endParaRPr lang="en-US" sz="1800" b="1" kern="1200" dirty="0" smtClean="0">
                        <a:solidFill>
                          <a:schemeClr val="accent3">
                            <a:lumMod val="50000"/>
                          </a:schemeClr>
                        </a:solidFill>
                        <a:effectLst/>
                      </a:endParaRPr>
                    </a:p>
                    <a:p>
                      <a:endParaRPr lang="en-US" sz="1800" b="1" kern="1200" dirty="0" smtClean="0">
                        <a:solidFill>
                          <a:schemeClr val="accent3">
                            <a:lumMod val="50000"/>
                          </a:schemeClr>
                        </a:solidFill>
                        <a:effectLst/>
                      </a:endParaRPr>
                    </a:p>
                    <a:p>
                      <a:endParaRPr lang="en-US" b="1" dirty="0">
                        <a:solidFill>
                          <a:schemeClr val="accent3">
                            <a:lumMod val="50000"/>
                          </a:schemeClr>
                        </a:solidFill>
                      </a:endParaRPr>
                    </a:p>
                  </a:txBody>
                  <a:tcPr/>
                </a:tc>
              </a:tr>
            </a:tbl>
          </a:graphicData>
        </a:graphic>
      </p:graphicFrame>
    </p:spTree>
    <p:extLst>
      <p:ext uri="{BB962C8B-B14F-4D97-AF65-F5344CB8AC3E}">
        <p14:creationId xmlns:p14="http://schemas.microsoft.com/office/powerpoint/2010/main" val="216884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a:stretch/>
        </p:blipFill>
        <p:spPr bwMode="auto">
          <a:xfrm>
            <a:off x="457200" y="1219200"/>
            <a:ext cx="92973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18" r="41144" b="10319"/>
          <a:stretch/>
        </p:blipFill>
        <p:spPr bwMode="auto">
          <a:xfrm>
            <a:off x="471563" y="2404355"/>
            <a:ext cx="928579" cy="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49" t="16757" r="4362"/>
          <a:stretch/>
        </p:blipFill>
        <p:spPr bwMode="auto">
          <a:xfrm>
            <a:off x="457200" y="3352800"/>
            <a:ext cx="928579" cy="10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349"/>
          <a:stretch/>
        </p:blipFill>
        <p:spPr bwMode="auto">
          <a:xfrm>
            <a:off x="457200" y="4419600"/>
            <a:ext cx="939699" cy="86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1945089084"/>
              </p:ext>
            </p:extLst>
          </p:nvPr>
        </p:nvGraphicFramePr>
        <p:xfrm>
          <a:off x="1524000" y="152400"/>
          <a:ext cx="7467600" cy="5203002"/>
        </p:xfrm>
        <a:graphic>
          <a:graphicData uri="http://schemas.openxmlformats.org/drawingml/2006/table">
            <a:tbl>
              <a:tblPr firstRow="1" bandRow="1">
                <a:tableStyleId>{F5AB1C69-6EDB-4FF4-983F-18BD219EF322}</a:tableStyleId>
              </a:tblPr>
              <a:tblGrid>
                <a:gridCol w="7467600"/>
              </a:tblGrid>
              <a:tr h="1047021">
                <a:tc>
                  <a:txBody>
                    <a:bodyPr/>
                    <a:lstStyle/>
                    <a:p>
                      <a:r>
                        <a:rPr lang="en-US" dirty="0" smtClean="0"/>
                        <a:t>Tools In Their Toolbox – Ability to Adapt Tools to Varying Tasks</a:t>
                      </a:r>
                      <a:endParaRPr lang="en-US" dirty="0"/>
                    </a:p>
                  </a:txBody>
                  <a:tcPr/>
                </a:tc>
              </a:tr>
              <a:tr h="1047021">
                <a:tc>
                  <a:txBody>
                    <a:bodyPr/>
                    <a:lstStyle/>
                    <a:p>
                      <a:r>
                        <a:rPr lang="en-US" b="1" dirty="0" smtClean="0"/>
                        <a:t>Not able to adapt</a:t>
                      </a:r>
                    </a:p>
                    <a:p>
                      <a:endParaRPr lang="en-US" b="1" dirty="0" smtClean="0"/>
                    </a:p>
                    <a:p>
                      <a:endParaRPr lang="en-US" b="1" dirty="0" smtClean="0"/>
                    </a:p>
                  </a:txBody>
                  <a:tcPr/>
                </a:tc>
              </a:tr>
              <a:tr h="1047021">
                <a:tc>
                  <a:txBody>
                    <a:bodyPr/>
                    <a:lstStyle/>
                    <a:p>
                      <a:endParaRPr lang="en-US" b="1" dirty="0" smtClean="0">
                        <a:solidFill>
                          <a:schemeClr val="accent6">
                            <a:lumMod val="75000"/>
                          </a:schemeClr>
                        </a:solidFill>
                      </a:endParaRPr>
                    </a:p>
                    <a:p>
                      <a:endParaRPr lang="en-US" b="1" dirty="0" smtClean="0">
                        <a:solidFill>
                          <a:schemeClr val="accent6">
                            <a:lumMod val="75000"/>
                          </a:schemeClr>
                        </a:solidFill>
                      </a:endParaRPr>
                    </a:p>
                    <a:p>
                      <a:endParaRPr lang="en-US" b="1" dirty="0" smtClean="0">
                        <a:solidFill>
                          <a:schemeClr val="accent6">
                            <a:lumMod val="75000"/>
                          </a:schemeClr>
                        </a:solidFill>
                      </a:endParaRPr>
                    </a:p>
                    <a:p>
                      <a:r>
                        <a:rPr lang="en-US" b="1" dirty="0" smtClean="0">
                          <a:solidFill>
                            <a:schemeClr val="accent6">
                              <a:lumMod val="75000"/>
                            </a:schemeClr>
                          </a:solidFill>
                        </a:rPr>
                        <a:t>Adapts tools</a:t>
                      </a:r>
                      <a:r>
                        <a:rPr lang="en-US" b="1" baseline="0" dirty="0" smtClean="0">
                          <a:solidFill>
                            <a:schemeClr val="accent6">
                              <a:lumMod val="75000"/>
                            </a:schemeClr>
                          </a:solidFill>
                        </a:rPr>
                        <a:t> based on task:  “</a:t>
                      </a:r>
                      <a:r>
                        <a:rPr lang="en-US" sz="1800" b="1" kern="1200" baseline="0" dirty="0" smtClean="0">
                          <a:solidFill>
                            <a:schemeClr val="accent6">
                              <a:lumMod val="75000"/>
                            </a:schemeClr>
                          </a:solidFill>
                          <a:effectLst/>
                        </a:rPr>
                        <a:t>I</a:t>
                      </a:r>
                      <a:r>
                        <a:rPr lang="en-US" sz="1800" b="1" kern="1200" dirty="0" smtClean="0">
                          <a:solidFill>
                            <a:schemeClr val="accent6">
                              <a:lumMod val="75000"/>
                            </a:schemeClr>
                          </a:solidFill>
                          <a:effectLst/>
                        </a:rPr>
                        <a:t>t depends on what the requirements are, for academic sources, I’d use the library page, but if it was a broader topic, I’d use a Google search or read a Wikipedia article to get more specific terms related to the topic in mind and then go to more narrow resources like journals.”</a:t>
                      </a:r>
                    </a:p>
                    <a:p>
                      <a:endParaRPr lang="en-US" sz="1800" b="1" kern="1200" dirty="0" smtClean="0">
                        <a:solidFill>
                          <a:schemeClr val="accent6">
                            <a:lumMod val="75000"/>
                          </a:schemeClr>
                        </a:solidFill>
                        <a:effectLst/>
                      </a:endParaRPr>
                    </a:p>
                    <a:p>
                      <a:endParaRPr lang="en-US" sz="1800" b="1" kern="1200" dirty="0" smtClean="0">
                        <a:solidFill>
                          <a:schemeClr val="accent6">
                            <a:lumMod val="75000"/>
                          </a:schemeClr>
                        </a:solidFill>
                        <a:effectLst/>
                      </a:endParaRPr>
                    </a:p>
                    <a:p>
                      <a:endParaRPr lang="en-US" b="1" dirty="0">
                        <a:solidFill>
                          <a:schemeClr val="accent6">
                            <a:lumMod val="75000"/>
                          </a:schemeClr>
                        </a:solidFill>
                      </a:endParaRPr>
                    </a:p>
                  </a:txBody>
                  <a:tcPr/>
                </a:tc>
              </a:tr>
            </a:tbl>
          </a:graphicData>
        </a:graphic>
      </p:graphicFrame>
    </p:spTree>
    <p:extLst>
      <p:ext uri="{BB962C8B-B14F-4D97-AF65-F5344CB8AC3E}">
        <p14:creationId xmlns:p14="http://schemas.microsoft.com/office/powerpoint/2010/main" val="24348214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209800"/>
            <a:ext cx="2895601" cy="2720975"/>
          </a:xfrm>
        </p:spPr>
        <p:txBody>
          <a:bodyPr/>
          <a:lstStyle/>
          <a:p>
            <a:r>
              <a:rPr lang="en-US" dirty="0" smtClean="0"/>
              <a:t>What Can we do?</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895" y="0"/>
            <a:ext cx="51301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29098" y="6476636"/>
            <a:ext cx="4105739" cy="369332"/>
          </a:xfrm>
          <a:prstGeom prst="rect">
            <a:avLst/>
          </a:prstGeom>
        </p:spPr>
        <p:txBody>
          <a:bodyPr wrap="none">
            <a:spAutoFit/>
          </a:bodyPr>
          <a:lstStyle/>
          <a:p>
            <a:r>
              <a:rPr lang="en-US" dirty="0"/>
              <a:t> Some rights reserved by </a:t>
            </a:r>
            <a:r>
              <a:rPr lang="en-US" dirty="0" smtClean="0"/>
              <a:t>Erik Daniel </a:t>
            </a:r>
            <a:r>
              <a:rPr lang="en-US" dirty="0" err="1" smtClean="0"/>
              <a:t>Drost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General Databases – Known Starting Points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24" y="1739262"/>
            <a:ext cx="8561905" cy="771429"/>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288" y="1053462"/>
            <a:ext cx="2114385" cy="352398"/>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75" y="3048000"/>
            <a:ext cx="8490989" cy="74285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4038600"/>
            <a:ext cx="4904762" cy="2495238"/>
          </a:xfrm>
          <a:prstGeom prst="rect">
            <a:avLst/>
          </a:prstGeom>
          <a:effectLst>
            <a:outerShdw blurRad="50800" dist="38100" dir="2700000" algn="tl" rotWithShape="0">
              <a:prstClr val="black">
                <a:alpha val="40000"/>
              </a:prstClr>
            </a:outerShdw>
          </a:effectLst>
        </p:spPr>
      </p:pic>
      <p:sp>
        <p:nvSpPr>
          <p:cNvPr id="11" name="Down Arrow 10"/>
          <p:cNvSpPr/>
          <p:nvPr/>
        </p:nvSpPr>
        <p:spPr>
          <a:xfrm>
            <a:off x="1728081" y="1405860"/>
            <a:ext cx="304800" cy="3238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4575" y="859219"/>
            <a:ext cx="533400" cy="707886"/>
          </a:xfrm>
          <a:prstGeom prst="rect">
            <a:avLst/>
          </a:prstGeom>
          <a:noFill/>
        </p:spPr>
        <p:txBody>
          <a:bodyPr wrap="square" rtlCol="0">
            <a:spAutoFit/>
          </a:bodyPr>
          <a:lstStyle/>
          <a:p>
            <a:r>
              <a:rPr lang="en-US" sz="4000" b="1" dirty="0" smtClean="0"/>
              <a:t>1</a:t>
            </a:r>
            <a:endParaRPr lang="en-US" sz="4000" b="1" dirty="0"/>
          </a:p>
        </p:txBody>
      </p:sp>
      <p:sp>
        <p:nvSpPr>
          <p:cNvPr id="9" name="TextBox 8"/>
          <p:cNvSpPr txBox="1"/>
          <p:nvPr/>
        </p:nvSpPr>
        <p:spPr>
          <a:xfrm>
            <a:off x="17875" y="3065485"/>
            <a:ext cx="533400" cy="707886"/>
          </a:xfrm>
          <a:prstGeom prst="rect">
            <a:avLst/>
          </a:prstGeom>
          <a:noFill/>
        </p:spPr>
        <p:txBody>
          <a:bodyPr wrap="square" rtlCol="0">
            <a:spAutoFit/>
          </a:bodyPr>
          <a:lstStyle/>
          <a:p>
            <a:r>
              <a:rPr lang="en-US" sz="4000" b="1" dirty="0" smtClean="0"/>
              <a:t>2</a:t>
            </a:r>
            <a:endParaRPr lang="en-US" sz="4000" b="1" dirty="0"/>
          </a:p>
        </p:txBody>
      </p:sp>
      <p:sp>
        <p:nvSpPr>
          <p:cNvPr id="10" name="TextBox 9"/>
          <p:cNvSpPr txBox="1"/>
          <p:nvPr/>
        </p:nvSpPr>
        <p:spPr>
          <a:xfrm>
            <a:off x="3124200" y="4046985"/>
            <a:ext cx="533400" cy="707886"/>
          </a:xfrm>
          <a:prstGeom prst="rect">
            <a:avLst/>
          </a:prstGeom>
          <a:noFill/>
        </p:spPr>
        <p:txBody>
          <a:bodyPr wrap="square" rtlCol="0">
            <a:spAutoFit/>
          </a:bodyPr>
          <a:lstStyle/>
          <a:p>
            <a:r>
              <a:rPr lang="en-US" sz="4000" b="1" dirty="0" smtClean="0"/>
              <a:t>3</a:t>
            </a:r>
            <a:endParaRPr lang="en-US" sz="4000" b="1" dirty="0"/>
          </a:p>
        </p:txBody>
      </p:sp>
      <p:sp>
        <p:nvSpPr>
          <p:cNvPr id="13" name="Rounded Rectangle 12"/>
          <p:cNvSpPr/>
          <p:nvPr/>
        </p:nvSpPr>
        <p:spPr>
          <a:xfrm>
            <a:off x="4038600" y="3380119"/>
            <a:ext cx="1143000" cy="219674"/>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ounded Rectangle 13"/>
          <p:cNvSpPr/>
          <p:nvPr/>
        </p:nvSpPr>
        <p:spPr>
          <a:xfrm>
            <a:off x="5638800" y="3380119"/>
            <a:ext cx="1143000" cy="219674"/>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034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5" name="Rectangle 4"/>
          <p:cNvSpPr/>
          <p:nvPr/>
        </p:nvSpPr>
        <p:spPr>
          <a:xfrm>
            <a:off x="5029200" y="2971800"/>
            <a:ext cx="3200400" cy="914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57800" y="3048000"/>
            <a:ext cx="2895600" cy="698500"/>
          </a:xfrm>
        </p:spPr>
        <p:txBody>
          <a:bodyPr>
            <a:normAutofit fontScale="90000"/>
          </a:bodyPr>
          <a:lstStyle/>
          <a:p>
            <a:r>
              <a:rPr lang="en-US" sz="4400" dirty="0" smtClean="0"/>
              <a:t>Statistical</a:t>
            </a:r>
            <a:endParaRPr lang="en-US" sz="4400" dirty="0"/>
          </a:p>
        </p:txBody>
      </p:sp>
    </p:spTree>
    <p:extLst>
      <p:ext uri="{BB962C8B-B14F-4D97-AF65-F5344CB8AC3E}">
        <p14:creationId xmlns:p14="http://schemas.microsoft.com/office/powerpoint/2010/main" val="13303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047" y="2687575"/>
            <a:ext cx="5327705" cy="1397043"/>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General Databases – Discovery tools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3770" y="1447800"/>
            <a:ext cx="5941964" cy="10668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1147" y="4191000"/>
            <a:ext cx="5830316" cy="182758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359052" y="1476504"/>
            <a:ext cx="533400" cy="707886"/>
          </a:xfrm>
          <a:prstGeom prst="rect">
            <a:avLst/>
          </a:prstGeom>
          <a:noFill/>
        </p:spPr>
        <p:txBody>
          <a:bodyPr wrap="square" rtlCol="0">
            <a:spAutoFit/>
          </a:bodyPr>
          <a:lstStyle/>
          <a:p>
            <a:r>
              <a:rPr lang="en-US" sz="4000" b="1" dirty="0" smtClean="0"/>
              <a:t>1</a:t>
            </a:r>
            <a:endParaRPr lang="en-US" sz="4000" b="1" dirty="0"/>
          </a:p>
        </p:txBody>
      </p:sp>
      <p:sp>
        <p:nvSpPr>
          <p:cNvPr id="7" name="TextBox 6"/>
          <p:cNvSpPr txBox="1"/>
          <p:nvPr/>
        </p:nvSpPr>
        <p:spPr>
          <a:xfrm>
            <a:off x="92000" y="2653840"/>
            <a:ext cx="533400" cy="707886"/>
          </a:xfrm>
          <a:prstGeom prst="rect">
            <a:avLst/>
          </a:prstGeom>
          <a:noFill/>
        </p:spPr>
        <p:txBody>
          <a:bodyPr wrap="square" rtlCol="0">
            <a:spAutoFit/>
          </a:bodyPr>
          <a:lstStyle/>
          <a:p>
            <a:r>
              <a:rPr lang="en-US" sz="4000" b="1" dirty="0" smtClean="0"/>
              <a:t>2</a:t>
            </a:r>
            <a:endParaRPr lang="en-US" sz="4000" b="1" dirty="0"/>
          </a:p>
        </p:txBody>
      </p:sp>
      <p:sp>
        <p:nvSpPr>
          <p:cNvPr id="11" name="TextBox 10"/>
          <p:cNvSpPr txBox="1"/>
          <p:nvPr/>
        </p:nvSpPr>
        <p:spPr>
          <a:xfrm>
            <a:off x="2092352" y="4648200"/>
            <a:ext cx="533400" cy="707886"/>
          </a:xfrm>
          <a:prstGeom prst="rect">
            <a:avLst/>
          </a:prstGeom>
          <a:noFill/>
        </p:spPr>
        <p:txBody>
          <a:bodyPr wrap="square" rtlCol="0">
            <a:spAutoFit/>
          </a:bodyPr>
          <a:lstStyle/>
          <a:p>
            <a:r>
              <a:rPr lang="en-US" sz="4000" b="1" dirty="0" smtClean="0"/>
              <a:t>3</a:t>
            </a:r>
            <a:endParaRPr lang="en-US" sz="4000" b="1" dirty="0"/>
          </a:p>
        </p:txBody>
      </p:sp>
      <p:sp>
        <p:nvSpPr>
          <p:cNvPr id="3" name="Rounded Rectangle 2"/>
          <p:cNvSpPr/>
          <p:nvPr/>
        </p:nvSpPr>
        <p:spPr>
          <a:xfrm>
            <a:off x="762000" y="3361726"/>
            <a:ext cx="2743200" cy="219674"/>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279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Database Description</a:t>
            </a:r>
            <a:br>
              <a:rPr lang="en-US" dirty="0" smtClean="0"/>
            </a:br>
            <a:r>
              <a:rPr lang="en-US" dirty="0" smtClean="0"/>
              <a:t>Subject databases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53" y="2420704"/>
            <a:ext cx="8552382" cy="676191"/>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81" y="1734905"/>
            <a:ext cx="2479669" cy="354238"/>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133" y="3352800"/>
            <a:ext cx="8458200" cy="1056137"/>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4529300"/>
            <a:ext cx="4942857" cy="2114286"/>
          </a:xfrm>
          <a:prstGeom prst="rect">
            <a:avLst/>
          </a:prstGeom>
          <a:effectLst>
            <a:outerShdw blurRad="50800" dist="38100" dir="2700000" algn="tl" rotWithShape="0">
              <a:prstClr val="black">
                <a:alpha val="40000"/>
              </a:prstClr>
            </a:outerShdw>
          </a:effectLst>
        </p:spPr>
      </p:pic>
      <p:sp>
        <p:nvSpPr>
          <p:cNvPr id="10" name="Down Arrow 9"/>
          <p:cNvSpPr/>
          <p:nvPr/>
        </p:nvSpPr>
        <p:spPr>
          <a:xfrm>
            <a:off x="1667881" y="2089143"/>
            <a:ext cx="304800" cy="3315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9788" y="1547037"/>
            <a:ext cx="533400" cy="707886"/>
          </a:xfrm>
          <a:prstGeom prst="rect">
            <a:avLst/>
          </a:prstGeom>
          <a:noFill/>
        </p:spPr>
        <p:txBody>
          <a:bodyPr wrap="square" rtlCol="0">
            <a:spAutoFit/>
          </a:bodyPr>
          <a:lstStyle/>
          <a:p>
            <a:r>
              <a:rPr lang="en-US" sz="4000" b="1" dirty="0" smtClean="0"/>
              <a:t>1</a:t>
            </a:r>
            <a:endParaRPr lang="en-US" sz="4000" b="1" dirty="0"/>
          </a:p>
        </p:txBody>
      </p:sp>
      <p:sp>
        <p:nvSpPr>
          <p:cNvPr id="11" name="TextBox 10"/>
          <p:cNvSpPr txBox="1"/>
          <p:nvPr/>
        </p:nvSpPr>
        <p:spPr>
          <a:xfrm>
            <a:off x="63088" y="3425786"/>
            <a:ext cx="533400" cy="707886"/>
          </a:xfrm>
          <a:prstGeom prst="rect">
            <a:avLst/>
          </a:prstGeom>
          <a:noFill/>
        </p:spPr>
        <p:txBody>
          <a:bodyPr wrap="square" rtlCol="0">
            <a:spAutoFit/>
          </a:bodyPr>
          <a:lstStyle/>
          <a:p>
            <a:r>
              <a:rPr lang="en-US" sz="4000" b="1" dirty="0" smtClean="0"/>
              <a:t>2</a:t>
            </a:r>
            <a:endParaRPr lang="en-US" sz="4000" b="1" dirty="0"/>
          </a:p>
        </p:txBody>
      </p:sp>
      <p:sp>
        <p:nvSpPr>
          <p:cNvPr id="12" name="TextBox 11"/>
          <p:cNvSpPr txBox="1"/>
          <p:nvPr/>
        </p:nvSpPr>
        <p:spPr>
          <a:xfrm>
            <a:off x="3118850" y="4860595"/>
            <a:ext cx="533400" cy="707886"/>
          </a:xfrm>
          <a:prstGeom prst="rect">
            <a:avLst/>
          </a:prstGeom>
          <a:noFill/>
        </p:spPr>
        <p:txBody>
          <a:bodyPr wrap="square" rtlCol="0">
            <a:spAutoFit/>
          </a:bodyPr>
          <a:lstStyle/>
          <a:p>
            <a:r>
              <a:rPr lang="en-US" sz="4000" b="1" dirty="0" smtClean="0"/>
              <a:t>3</a:t>
            </a:r>
            <a:endParaRPr lang="en-US" sz="4000" b="1" dirty="0"/>
          </a:p>
        </p:txBody>
      </p:sp>
    </p:spTree>
    <p:extLst>
      <p:ext uri="{BB962C8B-B14F-4D97-AF65-F5344CB8AC3E}">
        <p14:creationId xmlns:p14="http://schemas.microsoft.com/office/powerpoint/2010/main" val="1663019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6C6A5E"/>
          </a:solidFill>
          <a:ln>
            <a:solidFill>
              <a:srgbClr val="6C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n-share\library\R&amp;I\Instruction\Peer_Review_and_Search\ONW Prez\apple pie.jpg"/>
          <p:cNvPicPr>
            <a:picLocks noChangeAspect="1" noChangeArrowheads="1"/>
          </p:cNvPicPr>
          <p:nvPr/>
        </p:nvPicPr>
        <p:blipFill>
          <a:blip r:embed="rId3" cstate="print"/>
          <a:srcRect/>
          <a:stretch>
            <a:fillRect/>
          </a:stretch>
        </p:blipFill>
        <p:spPr bwMode="auto">
          <a:xfrm>
            <a:off x="0" y="0"/>
            <a:ext cx="9144000" cy="5886450"/>
          </a:xfrm>
          <a:prstGeom prst="rect">
            <a:avLst/>
          </a:prstGeom>
          <a:solidFill>
            <a:srgbClr val="DCD430"/>
          </a:solidFill>
        </p:spPr>
      </p:pic>
      <p:sp>
        <p:nvSpPr>
          <p:cNvPr id="2" name="Title 1"/>
          <p:cNvSpPr>
            <a:spLocks noGrp="1"/>
          </p:cNvSpPr>
          <p:nvPr>
            <p:ph type="title"/>
          </p:nvPr>
        </p:nvSpPr>
        <p:spPr>
          <a:xfrm>
            <a:off x="0" y="5867400"/>
            <a:ext cx="9067800" cy="990600"/>
          </a:xfrm>
        </p:spPr>
        <p:txBody>
          <a:bodyPr/>
          <a:lstStyle/>
          <a:p>
            <a:pPr algn="r"/>
            <a:r>
              <a:rPr lang="en-US" dirty="0" smtClean="0">
                <a:solidFill>
                  <a:schemeClr val="bg1"/>
                </a:solidFill>
              </a:rPr>
              <a:t>Capitalize on the familiar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741" y="152400"/>
            <a:ext cx="9157741"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Like This Database – Might We Suggest…?</a:t>
            </a:r>
            <a:endParaRPr lang="en-US"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29" y="990600"/>
            <a:ext cx="7848600" cy="5365261"/>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37127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3200" y="5572125"/>
            <a:ext cx="7772400" cy="1362075"/>
          </a:xfrm>
        </p:spPr>
        <p:txBody>
          <a:bodyPr/>
          <a:lstStyle/>
          <a:p>
            <a:r>
              <a:rPr lang="en-US" dirty="0" smtClean="0">
                <a:solidFill>
                  <a:schemeClr val="bg1"/>
                </a:solidFill>
              </a:rPr>
              <a:t>Beyond what they know</a:t>
            </a:r>
            <a:endParaRPr lang="en-US"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579549" y="0"/>
            <a:ext cx="8199549"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0" y="5724525"/>
            <a:ext cx="7772400" cy="1362075"/>
          </a:xfrm>
        </p:spPr>
        <p:txBody>
          <a:bodyPr/>
          <a:lstStyle/>
          <a:p>
            <a:r>
              <a:rPr lang="en-US" dirty="0" smtClean="0">
                <a:solidFill>
                  <a:schemeClr val="bg1"/>
                </a:solidFill>
              </a:rPr>
              <a:t>Barriers</a:t>
            </a:r>
            <a:endParaRPr lang="en-US" dirty="0">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381000" y="0"/>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2" name="Title 1"/>
          <p:cNvSpPr>
            <a:spLocks noGrp="1"/>
          </p:cNvSpPr>
          <p:nvPr>
            <p:ph type="title"/>
          </p:nvPr>
        </p:nvSpPr>
        <p:spPr>
          <a:xfrm>
            <a:off x="7010400" y="4191000"/>
            <a:ext cx="1764561" cy="1362075"/>
          </a:xfrm>
        </p:spPr>
        <p:txBody>
          <a:bodyPr/>
          <a:lstStyle/>
          <a:p>
            <a:r>
              <a:rPr lang="en-US" dirty="0" smtClean="0"/>
              <a:t>Next steps</a:t>
            </a:r>
            <a:endParaRPr lang="en-US" dirty="0"/>
          </a:p>
        </p:txBody>
      </p:sp>
      <p:sp>
        <p:nvSpPr>
          <p:cNvPr id="3" name="Rectangle 2"/>
          <p:cNvSpPr/>
          <p:nvPr/>
        </p:nvSpPr>
        <p:spPr>
          <a:xfrm>
            <a:off x="3324" y="6464967"/>
            <a:ext cx="3313978" cy="369332"/>
          </a:xfrm>
          <a:prstGeom prst="rect">
            <a:avLst/>
          </a:prstGeom>
        </p:spPr>
        <p:txBody>
          <a:bodyPr wrap="none">
            <a:spAutoFit/>
          </a:bodyPr>
          <a:lstStyle/>
          <a:p>
            <a:r>
              <a:rPr lang="en-US" dirty="0"/>
              <a:t> Some rights reserved by </a:t>
            </a:r>
            <a:r>
              <a:rPr lang="en-US" dirty="0" err="1"/>
              <a:t>ilmungo</a:t>
            </a:r>
            <a:endParaRPr lang="en-US" dirty="0"/>
          </a:p>
        </p:txBody>
      </p:sp>
    </p:spTree>
    <p:extLst>
      <p:ext uri="{BB962C8B-B14F-4D97-AF65-F5344CB8AC3E}">
        <p14:creationId xmlns:p14="http://schemas.microsoft.com/office/powerpoint/2010/main" val="619983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378543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3048000"/>
            <a:ext cx="2478087" cy="774700"/>
          </a:xfrm>
        </p:spPr>
        <p:txBody>
          <a:bodyPr/>
          <a:lstStyle/>
          <a:p>
            <a:r>
              <a:rPr lang="en-US" dirty="0" smtClean="0"/>
              <a:t>Analytic</a:t>
            </a:r>
            <a:endParaRPr lang="en-US" dirty="0"/>
          </a:p>
        </p:txBody>
      </p:sp>
      <p:pic>
        <p:nvPicPr>
          <p:cNvPr id="4" name="Picture 3" descr="theo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09600"/>
            <a:ext cx="3936344" cy="5562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8297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5791200"/>
            <a:ext cx="4154487" cy="774700"/>
          </a:xfrm>
        </p:spPr>
        <p:txBody>
          <a:bodyPr/>
          <a:lstStyle/>
          <a:p>
            <a:r>
              <a:rPr lang="en-US" dirty="0" smtClean="0"/>
              <a:t>transferability</a:t>
            </a:r>
            <a:endParaRPr lang="en-US" dirty="0"/>
          </a:p>
        </p:txBody>
      </p:sp>
      <p:sp>
        <p:nvSpPr>
          <p:cNvPr id="4" name="Oval 3"/>
          <p:cNvSpPr/>
          <p:nvPr/>
        </p:nvSpPr>
        <p:spPr>
          <a:xfrm>
            <a:off x="533400" y="762000"/>
            <a:ext cx="2133600" cy="1752600"/>
          </a:xfrm>
          <a:prstGeom prst="ellipse">
            <a:avLst/>
          </a:prstGeom>
          <a:blipFill rotWithShape="1">
            <a:blip r:embed="rId3"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419600" y="685800"/>
            <a:ext cx="1676400" cy="2209800"/>
          </a:xfrm>
          <a:prstGeom prst="ellipse">
            <a:avLst/>
          </a:prstGeom>
          <a:blipFill rotWithShape="1">
            <a:blip r:embed="rId4"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791200" y="3581400"/>
            <a:ext cx="2133600" cy="1752600"/>
          </a:xfrm>
          <a:prstGeom prst="ellipse">
            <a:avLst/>
          </a:prstGeom>
          <a:blipFill rotWithShape="1">
            <a:blip r:embed="rId5"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209800" y="3581400"/>
            <a:ext cx="1600200" cy="1752600"/>
          </a:xfrm>
          <a:prstGeom prst="ellipse">
            <a:avLst/>
          </a:prstGeom>
          <a:blipFill rotWithShape="1">
            <a:blip r:embed="rId6" cstate="prin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2819400" y="1600200"/>
            <a:ext cx="1371600" cy="0"/>
          </a:xfrm>
          <a:prstGeom prst="straightConnector1">
            <a:avLst/>
          </a:prstGeom>
          <a:ln w="76200" cap="flat"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962400" y="3048000"/>
            <a:ext cx="1066800" cy="914400"/>
          </a:xfrm>
          <a:prstGeom prst="straightConnector1">
            <a:avLst/>
          </a:prstGeom>
          <a:ln w="76200" cap="flat"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191000" y="4648200"/>
            <a:ext cx="1371600" cy="0"/>
          </a:xfrm>
          <a:prstGeom prst="straightConnector1">
            <a:avLst/>
          </a:prstGeom>
          <a:ln w="76200" cap="flat"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301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0" y="5943600"/>
            <a:ext cx="4572000" cy="774700"/>
          </a:xfrm>
        </p:spPr>
        <p:txBody>
          <a:bodyPr>
            <a:normAutofit/>
          </a:bodyPr>
          <a:lstStyle/>
          <a:p>
            <a:r>
              <a:rPr lang="en-US" dirty="0" smtClean="0">
                <a:solidFill>
                  <a:schemeClr val="bg1"/>
                </a:solidFill>
              </a:rPr>
              <a:t>Thick description</a:t>
            </a:r>
            <a:endParaRPr lang="en-US" dirty="0">
              <a:solidFill>
                <a:schemeClr val="bg1"/>
              </a:solidFill>
            </a:endParaRPr>
          </a:p>
        </p:txBody>
      </p:sp>
      <p:pic>
        <p:nvPicPr>
          <p:cNvPr id="2" name="Picture 1"/>
          <p:cNvPicPr>
            <a:picLocks noChangeAspect="1"/>
          </p:cNvPicPr>
          <p:nvPr/>
        </p:nvPicPr>
        <p:blipFill>
          <a:blip r:embed="rId3" cstate="print"/>
          <a:stretch>
            <a:fillRect/>
          </a:stretch>
        </p:blipFill>
        <p:spPr>
          <a:xfrm>
            <a:off x="0" y="0"/>
            <a:ext cx="7543800" cy="5657850"/>
          </a:xfrm>
          <a:prstGeom prst="rect">
            <a:avLst/>
          </a:prstGeom>
          <a:ln w="38100" cmpd="sng">
            <a:noFill/>
          </a:ln>
        </p:spPr>
      </p:pic>
    </p:spTree>
    <p:extLst>
      <p:ext uri="{BB962C8B-B14F-4D97-AF65-F5344CB8AC3E}">
        <p14:creationId xmlns:p14="http://schemas.microsoft.com/office/powerpoint/2010/main" val="2538657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114800" y="1295400"/>
            <a:ext cx="4078287" cy="927100"/>
          </a:xfrm>
        </p:spPr>
        <p:txBody>
          <a:bodyPr/>
          <a:lstStyle/>
          <a:p>
            <a:r>
              <a:rPr lang="en-US" dirty="0" smtClean="0"/>
              <a:t>Study Methods</a:t>
            </a:r>
            <a:endParaRPr lang="en-US" dirty="0"/>
          </a:p>
        </p:txBody>
      </p:sp>
      <p:sp>
        <p:nvSpPr>
          <p:cNvPr id="4" name="Rectangle 3"/>
          <p:cNvSpPr/>
          <p:nvPr/>
        </p:nvSpPr>
        <p:spPr>
          <a:xfrm>
            <a:off x="0" y="6579011"/>
            <a:ext cx="2639214" cy="276999"/>
          </a:xfrm>
          <a:prstGeom prst="rect">
            <a:avLst/>
          </a:prstGeom>
        </p:spPr>
        <p:txBody>
          <a:bodyPr wrap="none">
            <a:spAutoFit/>
          </a:bodyPr>
          <a:lstStyle/>
          <a:p>
            <a:r>
              <a:rPr lang="en-US" sz="1200" dirty="0"/>
              <a:t> Some rights reserved by Justin Shearer</a:t>
            </a:r>
          </a:p>
        </p:txBody>
      </p:sp>
    </p:spTree>
    <p:extLst>
      <p:ext uri="{BB962C8B-B14F-4D97-AF65-F5344CB8AC3E}">
        <p14:creationId xmlns:p14="http://schemas.microsoft.com/office/powerpoint/2010/main" val="1330301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1915</TotalTime>
  <Words>6483</Words>
  <Application>Microsoft Office PowerPoint</Application>
  <PresentationFormat>On-screen Show (4:3)</PresentationFormat>
  <Paragraphs>438</Paragraphs>
  <Slides>57</Slides>
  <Notes>57</Notes>
  <HiddenSlides>1</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Old Habits Are Hard to Break:  Lessons Learned from a  Qualitative Research Study </vt:lpstr>
      <vt:lpstr>Background  &amp;  Rationale</vt:lpstr>
      <vt:lpstr>PowerPoint Presentation</vt:lpstr>
      <vt:lpstr>PowerPoint Presentation</vt:lpstr>
      <vt:lpstr>Statistical</vt:lpstr>
      <vt:lpstr>Analytic</vt:lpstr>
      <vt:lpstr>transferability</vt:lpstr>
      <vt:lpstr>Thick description</vt:lpstr>
      <vt:lpstr>Study Methods</vt:lpstr>
      <vt:lpstr>Task</vt:lpstr>
      <vt:lpstr>PowerPoint Presentation</vt:lpstr>
      <vt:lpstr>PowerPoint Presentation</vt:lpstr>
      <vt:lpstr>Or here</vt:lpstr>
      <vt:lpstr>PowerPoint Presentation</vt:lpstr>
      <vt:lpstr>PowerPoint Presentation</vt:lpstr>
      <vt:lpstr>20 Undergrads: Gender</vt:lpstr>
      <vt:lpstr>Academic Standing</vt:lpstr>
      <vt:lpstr>College Affiliation*</vt:lpstr>
      <vt:lpstr>PowerPoint Presentation</vt:lpstr>
      <vt:lpstr>PowerPoint Presentation</vt:lpstr>
      <vt:lpstr>What Databases did they use?</vt:lpstr>
      <vt:lpstr>PowerPoint Presentation</vt:lpstr>
      <vt:lpstr>What Did We Learn About  Database Selection?</vt:lpstr>
      <vt:lpstr>What Did We Learn About  Database Selection?</vt:lpstr>
      <vt:lpstr>What Did We Learn About  Database Selection?</vt:lpstr>
      <vt:lpstr>Analysis using personas</vt:lpstr>
      <vt:lpstr>Novice</vt:lpstr>
      <vt:lpstr>Seeks the Familiar</vt:lpstr>
      <vt:lpstr>Orients First</vt:lpstr>
      <vt:lpstr>Experimenter</vt:lpstr>
      <vt:lpstr>Using Personas to think about Database Selection</vt:lpstr>
      <vt:lpstr>PowerPoint Presentation</vt:lpstr>
      <vt:lpstr>PowerPoint Presentation</vt:lpstr>
      <vt:lpstr>PowerPoint Presentation</vt:lpstr>
      <vt:lpstr>PowerPoint Presentation</vt:lpstr>
      <vt:lpstr>PowerPoint Presentation</vt:lpstr>
      <vt:lpstr>Database Selection &amp; Authority</vt:lpstr>
      <vt:lpstr>PowerPoint Presentation</vt:lpstr>
      <vt:lpstr>Impact of Prior History &amp; Experience</vt:lpstr>
      <vt:lpstr>Experiences Create Context for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vt:lpstr>
      <vt:lpstr>General Databases – Known Starting Points</vt:lpstr>
      <vt:lpstr>General Databases – Discovery tools</vt:lpstr>
      <vt:lpstr>Database Description Subject databases</vt:lpstr>
      <vt:lpstr>Capitalize on the familiar</vt:lpstr>
      <vt:lpstr>PowerPoint Presentation</vt:lpstr>
      <vt:lpstr>Beyond what they know</vt:lpstr>
      <vt:lpstr>Barriers</vt:lpstr>
      <vt:lpstr>Next steps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Habits Are Hard to Break: Lessons Learned from a Qualitative Research Study</dc:title>
  <dc:creator>Marc</dc:creator>
  <cp:lastModifiedBy>Stefanie Buck</cp:lastModifiedBy>
  <cp:revision>190</cp:revision>
  <cp:lastPrinted>2012-02-09T01:24:41Z</cp:lastPrinted>
  <dcterms:created xsi:type="dcterms:W3CDTF">2012-01-25T18:23:50Z</dcterms:created>
  <dcterms:modified xsi:type="dcterms:W3CDTF">2012-02-10T01:55:24Z</dcterms:modified>
</cp:coreProperties>
</file>