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7" r:id="rId7"/>
    <p:sldId id="261" r:id="rId8"/>
    <p:sldId id="264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BFF1-4B7F-4DE1-A267-24FC2CB2233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D80B-38C2-4577-AF75-18A6B48E1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tourist, sometimes</a:t>
            </a:r>
            <a:r>
              <a:rPr lang="en-US" baseline="0" dirty="0" smtClean="0"/>
              <a:t> wondered if my presence was harmful to the Galapagos wildlife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D80B-38C2-4577-AF75-18A6B48E14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D80B-38C2-4577-AF75-18A6B48E14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a peak from about 2008-20013, the number of reports on the Galapagos Islands has been decreasing substantially. This indicated a decreasing concern over the well-being of the wildlife. Is this dangerous?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D80B-38C2-4577-AF75-18A6B48E14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8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D80B-38C2-4577-AF75-18A6B48E14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9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9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8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5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7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9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c4.staticflickr.com/8/7221/6885480972_470598d87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82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343" y="5122091"/>
            <a:ext cx="10885714" cy="173590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Galapagos Marine Iguanas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</a:t>
            </a:r>
            <a:r>
              <a:rPr lang="en-US" sz="4400" i="1" dirty="0" err="1" smtClean="0">
                <a:solidFill>
                  <a:schemeClr val="bg1"/>
                </a:solidFill>
              </a:rPr>
              <a:t>Amblyrhynchus</a:t>
            </a:r>
            <a:r>
              <a:rPr lang="en-US" sz="4400" i="1" dirty="0" smtClean="0">
                <a:solidFill>
                  <a:schemeClr val="bg1"/>
                </a:solidFill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</a:rPr>
              <a:t>cristatus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911067"/>
            <a:ext cx="9144000" cy="8556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Analysis of the threats 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Foreign Pathogens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immunity on islands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Mosquitos</a:t>
            </a:r>
            <a:r>
              <a:rPr lang="en-US" dirty="0" smtClean="0"/>
              <a:t> as vectors</a:t>
            </a:r>
          </a:p>
          <a:p>
            <a:r>
              <a:rPr lang="en-US" dirty="0" smtClean="0"/>
              <a:t>West </a:t>
            </a:r>
            <a:r>
              <a:rPr lang="en-US" dirty="0"/>
              <a:t>N</a:t>
            </a:r>
            <a:r>
              <a:rPr lang="en-US" dirty="0" smtClean="0"/>
              <a:t>ile virus?</a:t>
            </a:r>
            <a:endParaRPr lang="en-US" dirty="0"/>
          </a:p>
        </p:txBody>
      </p:sp>
      <p:pic>
        <p:nvPicPr>
          <p:cNvPr id="4104" name="Picture 8" descr="http://mypestprevention.com/wp-content/uploads/2011/04/iStock_000013858183Small-300x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7" y="1949682"/>
            <a:ext cx="6248400" cy="46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Global Climate Change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90688"/>
            <a:ext cx="34628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Changing oceans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92D050"/>
                </a:solidFill>
              </a:rPr>
              <a:t>Long-term 	</a:t>
            </a:r>
            <a:r>
              <a:rPr lang="en-US" dirty="0" smtClean="0"/>
              <a:t>alteration in 	food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" y="3672704"/>
            <a:ext cx="3632200" cy="28296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Worsening el Nino events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92D050"/>
                </a:solidFill>
              </a:rPr>
              <a:t>Cyclic</a:t>
            </a:r>
            <a:r>
              <a:rPr lang="en-US" dirty="0" smtClean="0"/>
              <a:t>, 	temporary 	reduction in 	food source</a:t>
            </a:r>
            <a:endParaRPr lang="en-US" dirty="0"/>
          </a:p>
        </p:txBody>
      </p:sp>
      <p:pic>
        <p:nvPicPr>
          <p:cNvPr id="6" name="Picture 6" descr="http://www.espere.net/Enso/Gifs/anomal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24028"/>
            <a:ext cx="7573043" cy="3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57576"/>
              </p:ext>
            </p:extLst>
          </p:nvPr>
        </p:nvGraphicFramePr>
        <p:xfrm>
          <a:off x="620725" y="182698"/>
          <a:ext cx="11317276" cy="6675302"/>
        </p:xfrm>
        <a:graphic>
          <a:graphicData uri="http://schemas.openxmlformats.org/drawingml/2006/table">
            <a:tbl>
              <a:tblPr firstRow="1" firstCol="1" bandRow="1"/>
              <a:tblGrid>
                <a:gridCol w="3469416"/>
                <a:gridCol w="1633981"/>
                <a:gridCol w="1633981"/>
                <a:gridCol w="1633980"/>
                <a:gridCol w="2851938"/>
                <a:gridCol w="93980"/>
              </a:tblGrid>
              <a:tr h="1113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Deaths Caused?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Chronic Stressor?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Estimated Trajectory?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Overall Threat Level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97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Egg Predation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n/a*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Decreasing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Mild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697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Adult Predation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27%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Mild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Decreasing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Mild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93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Direct Human Contact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Moderate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Increasing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93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Environmental Disasters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62%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Increasing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97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Foreign Pathogens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Moderate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Increasing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93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Changing Ocean Environment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Increasing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40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 Niño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90%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Increasing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Severe</a:t>
                      </a:r>
                      <a:endParaRPr lang="en-US" sz="180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Leitura News Roman 1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Compounding Threats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sources of stress = higher mortality</a:t>
            </a:r>
          </a:p>
          <a:p>
            <a:r>
              <a:rPr lang="en-US" dirty="0"/>
              <a:t>Some threats increase the impact of additional threats</a:t>
            </a:r>
          </a:p>
          <a:p>
            <a:pPr lvl="1"/>
            <a:r>
              <a:rPr lang="en-US" dirty="0"/>
              <a:t>Ex: High stress </a:t>
            </a:r>
            <a:r>
              <a:rPr lang="en-US" dirty="0">
                <a:sym typeface="Wingdings" panose="05000000000000000000" pitchFamily="2" charset="2"/>
              </a:rPr>
              <a:t> weakened immune system  vulnerable to </a:t>
            </a:r>
            <a:r>
              <a:rPr lang="en-US" dirty="0" smtClean="0">
                <a:sym typeface="Wingdings" panose="05000000000000000000" pitchFamily="2" charset="2"/>
              </a:rPr>
              <a:t>disease</a:t>
            </a:r>
            <a:endParaRPr lang="en-US" dirty="0" smtClean="0"/>
          </a:p>
          <a:p>
            <a:r>
              <a:rPr lang="en-US" dirty="0" smtClean="0"/>
              <a:t>Impacts on iguanas in all age ranges (eggs, juveniles, adults)</a:t>
            </a:r>
          </a:p>
          <a:p>
            <a:r>
              <a:rPr lang="en-US" dirty="0" smtClean="0"/>
              <a:t>Highest mortality rates seen when 2 or more threats occur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415672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El N</a:t>
            </a:r>
            <a:r>
              <a:rPr lang="en-US" dirty="0">
                <a:solidFill>
                  <a:srgbClr val="00B050"/>
                </a:solidFill>
              </a:rPr>
              <a:t>iñ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Natural phenomenon, cannot prevent from </a:t>
            </a:r>
            <a:r>
              <a:rPr lang="en-US" sz="3200" dirty="0" err="1" smtClean="0"/>
              <a:t>occuring</a:t>
            </a:r>
            <a:endParaRPr lang="en-US" sz="3200" dirty="0" smtClean="0"/>
          </a:p>
          <a:p>
            <a:r>
              <a:rPr lang="en-US" sz="3200" dirty="0" smtClean="0"/>
              <a:t>More of a catalyst than a cause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09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Conservation: Next Steps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76425"/>
            <a:ext cx="452966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Mild Threats</a:t>
            </a:r>
          </a:p>
          <a:p>
            <a:pPr lvl="1"/>
            <a:r>
              <a:rPr lang="en-US" dirty="0" smtClean="0"/>
              <a:t>Continue current actions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Moderate Threats</a:t>
            </a:r>
          </a:p>
          <a:p>
            <a:pPr lvl="1"/>
            <a:r>
              <a:rPr lang="en-US" dirty="0" smtClean="0"/>
              <a:t>Learn more!</a:t>
            </a:r>
          </a:p>
          <a:p>
            <a:pPr lvl="1"/>
            <a:r>
              <a:rPr lang="en-US" dirty="0" smtClean="0"/>
              <a:t>Do more?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Severe Threats</a:t>
            </a:r>
          </a:p>
          <a:p>
            <a:pPr lvl="1"/>
            <a:r>
              <a:rPr lang="en-US" dirty="0" smtClean="0"/>
              <a:t>Learn More!</a:t>
            </a:r>
          </a:p>
          <a:p>
            <a:pPr lvl="1"/>
            <a:r>
              <a:rPr lang="en-US" dirty="0" smtClean="0"/>
              <a:t>Do more!</a:t>
            </a:r>
          </a:p>
          <a:p>
            <a:pPr lvl="2"/>
            <a:r>
              <a:rPr lang="en-US" dirty="0" smtClean="0"/>
              <a:t>International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7867" y="3234267"/>
            <a:ext cx="370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Focus on minimizing stressors to minimize the impact of el Niño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8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Challenges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Cost</a:t>
            </a:r>
          </a:p>
          <a:p>
            <a:r>
              <a:rPr lang="en-US" sz="3200" dirty="0" smtClean="0"/>
              <a:t>Interest</a:t>
            </a:r>
          </a:p>
          <a:p>
            <a:r>
              <a:rPr lang="en-US" sz="3200" dirty="0" smtClean="0"/>
              <a:t>Understanding</a:t>
            </a:r>
          </a:p>
          <a:p>
            <a:r>
              <a:rPr lang="en-US" sz="3200" dirty="0" smtClean="0"/>
              <a:t>Logistics</a:t>
            </a:r>
          </a:p>
          <a:p>
            <a:r>
              <a:rPr lang="en-US" sz="3200" dirty="0" smtClean="0"/>
              <a:t>Global scale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783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Limitations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vs. Qualitative analysis</a:t>
            </a:r>
          </a:p>
          <a:p>
            <a:r>
              <a:rPr lang="en-US" dirty="0" smtClean="0"/>
              <a:t>Limited data available</a:t>
            </a:r>
          </a:p>
          <a:p>
            <a:r>
              <a:rPr lang="en-US" dirty="0" smtClean="0"/>
              <a:t>Concrete groups – no way to prioritize within a category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2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Future Study…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threats</a:t>
            </a:r>
          </a:p>
          <a:p>
            <a:r>
              <a:rPr lang="en-US" dirty="0" smtClean="0"/>
              <a:t>Threats not well understood</a:t>
            </a:r>
          </a:p>
          <a:p>
            <a:pPr lvl="1"/>
            <a:r>
              <a:rPr lang="en-US" dirty="0" smtClean="0"/>
              <a:t>Stress from direct human contact</a:t>
            </a:r>
          </a:p>
          <a:p>
            <a:pPr lvl="1"/>
            <a:r>
              <a:rPr lang="en-US" dirty="0" smtClean="0"/>
              <a:t>Foreign pathogens</a:t>
            </a:r>
          </a:p>
          <a:p>
            <a:r>
              <a:rPr lang="en-US" dirty="0" smtClean="0"/>
              <a:t>Breeding programs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9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1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2.bp.blogspot.com/-KlSJySUIfJQ/VOz4_NFSj_I/AAAAAAAADmI/2M0X1EXulIw/s1600/IMG_3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44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228" y="1105013"/>
            <a:ext cx="10360479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why should you?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07" y="-195943"/>
            <a:ext cx="10515600" cy="12739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I Care?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90647" y="104320"/>
            <a:ext cx="9164096" cy="6858001"/>
            <a:chOff x="-245327" y="4460488"/>
            <a:chExt cx="4029075" cy="3268345"/>
          </a:xfrm>
        </p:grpSpPr>
        <p:pic>
          <p:nvPicPr>
            <p:cNvPr id="3" name="Picture 2" descr="IUCN Red List categorie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5327" y="4460488"/>
              <a:ext cx="4029075" cy="295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9"/>
            <p:cNvSpPr txBox="1"/>
            <p:nvPr/>
          </p:nvSpPr>
          <p:spPr>
            <a:xfrm>
              <a:off x="-245327" y="7470388"/>
              <a:ext cx="4029075" cy="2584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i="0" u="sng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Figure </a:t>
              </a:r>
              <a:r>
                <a:rPr lang="en-US" sz="900" b="1" i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1. Levels of Classification for the IUCN Red List.</a:t>
              </a:r>
              <a:endParaRPr lang="en-US" sz="900" i="1">
                <a:solidFill>
                  <a:srgbClr val="323232"/>
                </a:solidFill>
                <a:effectLst/>
                <a:latin typeface="Leitura News Roman 1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6057" y="1548162"/>
            <a:ext cx="3200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Marine Iguanas are classified as </a:t>
            </a:r>
            <a:r>
              <a:rPr lang="en-US" b="1" dirty="0" smtClean="0"/>
              <a:t>vulnerable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to </a:t>
            </a:r>
            <a:r>
              <a:rPr lang="en-US" u="sng" dirty="0" smtClean="0"/>
              <a:t>Area of Occupancy</a:t>
            </a:r>
          </a:p>
          <a:p>
            <a:r>
              <a:rPr lang="en-US" dirty="0"/>
              <a:t>	</a:t>
            </a:r>
            <a:r>
              <a:rPr lang="en-US" dirty="0" smtClean="0"/>
              <a:t>Fragmented populations</a:t>
            </a:r>
          </a:p>
          <a:p>
            <a:r>
              <a:rPr lang="en-US" dirty="0"/>
              <a:t>	</a:t>
            </a:r>
            <a:r>
              <a:rPr lang="en-US" dirty="0" smtClean="0"/>
              <a:t>Fluctuation in # of 			mature individuals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Official list of threats: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Invasive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Oil spills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Climate change </a:t>
            </a:r>
          </a:p>
          <a:p>
            <a:r>
              <a:rPr lang="en-US" dirty="0"/>
              <a:t>	</a:t>
            </a:r>
            <a:r>
              <a:rPr lang="en-US" dirty="0" smtClean="0"/>
              <a:t>&amp; severe weather</a:t>
            </a:r>
          </a:p>
          <a:p>
            <a:endParaRPr lang="en-US" dirty="0"/>
          </a:p>
          <a:p>
            <a:r>
              <a:rPr lang="en-US" dirty="0" smtClean="0"/>
              <a:t>Are there more…?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199" y="380826"/>
            <a:ext cx="3199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Background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0589" y="512618"/>
            <a:ext cx="8421385" cy="6345382"/>
            <a:chOff x="0" y="0"/>
            <a:chExt cx="5296535" cy="3991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96535" cy="3381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11"/>
            <p:cNvSpPr txBox="1"/>
            <p:nvPr/>
          </p:nvSpPr>
          <p:spPr>
            <a:xfrm>
              <a:off x="0" y="3438065"/>
              <a:ext cx="5296535" cy="55377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i="0" u="sng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Figure </a:t>
              </a:r>
              <a:r>
                <a:rPr lang="en-US" sz="900" b="1" i="0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2. Reporting Trend for Concern over Galápagos Islands. </a:t>
              </a:r>
              <a:r>
                <a:rPr lang="en-US" sz="900" i="1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The relative frequency at which the World Heritage Committee deliberated over the Galápagos </a:t>
              </a:r>
              <a:r>
                <a:rPr lang="en-US" sz="900" i="1" dirty="0" smtClean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Islands</a:t>
              </a:r>
              <a:endParaRPr lang="en-US" sz="900" i="1" dirty="0">
                <a:solidFill>
                  <a:srgbClr val="323232"/>
                </a:solidFill>
                <a:effectLst/>
                <a:latin typeface="Leitura News Roman 1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2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rdsasart-blog.com/baa/wp-content/gallery/general/marine-iguana-carcass-posed-_09u3764-james-bay-puerto-egas-santiago-galap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6972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0360" y="4339771"/>
            <a:ext cx="5277983" cy="2082800"/>
          </a:xfrm>
        </p:spPr>
        <p:txBody>
          <a:bodyPr>
            <a:no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Invasive Species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Increasing Human Presence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Foreign Pathogens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Global Climate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0"/>
            <a:ext cx="3166155" cy="98697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Threats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 typeface="Arial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cs typeface="LeituraSans-Grot 3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ategorized </a:t>
            </a:r>
            <a:r>
              <a:rPr lang="en-US" sz="3200" dirty="0">
                <a:solidFill>
                  <a:srgbClr val="000000"/>
                </a:solidFill>
                <a:cs typeface="LeituraSans-Grot 3"/>
              </a:rPr>
              <a:t>each threat using three categories:</a:t>
            </a:r>
          </a:p>
          <a:p>
            <a:pPr marL="1790700" lvl="3" indent="-68580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cs typeface="LeituraSans-Grot 3"/>
              </a:rPr>
              <a:t>Deaths caused (as a %)</a:t>
            </a:r>
          </a:p>
          <a:p>
            <a:pPr marL="1790700" lvl="3" indent="-68580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cs typeface="LeituraSans-Grot 3"/>
              </a:rPr>
              <a:t>Impact on stress levels</a:t>
            </a:r>
          </a:p>
          <a:p>
            <a:pPr marL="1790700" lvl="3" indent="-68580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cs typeface="LeituraSans-Grot 3"/>
              </a:rPr>
              <a:t>Whether it was expected to increase or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2944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Invasive Species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856847"/>
            <a:ext cx="3682231" cy="45405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  <a:cs typeface="LeituraSans-Grot 3"/>
              </a:rPr>
              <a:t>Egg </a:t>
            </a:r>
            <a:r>
              <a:rPr lang="en-US" sz="3200" b="1" dirty="0">
                <a:solidFill>
                  <a:srgbClr val="000000"/>
                </a:solidFill>
                <a:cs typeface="LeituraSans-Grot 3"/>
              </a:rPr>
              <a:t>predation</a:t>
            </a:r>
          </a:p>
          <a:p>
            <a:pPr marL="366713" lvl="1" indent="0">
              <a:lnSpc>
                <a:spcPct val="110000"/>
              </a:lnSpc>
              <a:buNone/>
              <a:defRPr/>
            </a:pPr>
            <a:r>
              <a:rPr lang="en-US" sz="3200" dirty="0">
                <a:solidFill>
                  <a:srgbClr val="000000"/>
                </a:solidFill>
                <a:cs typeface="LeituraSans-Grot 3"/>
              </a:rPr>
              <a:t>Eggs are dug up by </a:t>
            </a:r>
            <a:r>
              <a:rPr lang="en-US" sz="3200" dirty="0" smtClean="0">
                <a:solidFill>
                  <a:schemeClr val="accent2"/>
                </a:solidFill>
                <a:cs typeface="LeituraSans-Grot 3"/>
              </a:rPr>
              <a:t>invasive rats</a:t>
            </a: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 </a:t>
            </a:r>
            <a:endParaRPr lang="en-US" sz="3200" dirty="0">
              <a:solidFill>
                <a:srgbClr val="000000"/>
              </a:solidFill>
              <a:cs typeface="LeituraSans-Grot 3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56847"/>
            <a:ext cx="7552267" cy="48138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b="1" dirty="0">
                <a:solidFill>
                  <a:srgbClr val="000000"/>
                </a:solidFill>
                <a:cs typeface="LeituraSans-Grot 3"/>
              </a:rPr>
              <a:t>Adult/juvenile </a:t>
            </a:r>
            <a:r>
              <a:rPr lang="en-US" sz="3200" b="1" dirty="0" smtClean="0">
                <a:solidFill>
                  <a:srgbClr val="000000"/>
                </a:solidFill>
                <a:cs typeface="LeituraSans-Grot 3"/>
              </a:rPr>
              <a:t>predation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Predation </a:t>
            </a:r>
            <a:r>
              <a:rPr lang="en-US" sz="3200" dirty="0">
                <a:solidFill>
                  <a:srgbClr val="000000"/>
                </a:solidFill>
                <a:cs typeface="LeituraSans-Grot 3"/>
              </a:rPr>
              <a:t>by </a:t>
            </a:r>
            <a:r>
              <a:rPr lang="en-US" sz="3200" dirty="0">
                <a:solidFill>
                  <a:schemeClr val="accent2"/>
                </a:solidFill>
                <a:cs typeface="LeituraSans-Grot 3"/>
              </a:rPr>
              <a:t>dogs</a:t>
            </a:r>
            <a:r>
              <a:rPr lang="en-US" sz="3200" dirty="0">
                <a:solidFill>
                  <a:srgbClr val="000000"/>
                </a:solidFill>
                <a:cs typeface="LeituraSans-Grot 3"/>
              </a:rPr>
              <a:t> and </a:t>
            </a:r>
            <a:r>
              <a:rPr lang="en-US" sz="3200" dirty="0" smtClean="0">
                <a:solidFill>
                  <a:schemeClr val="accent2"/>
                </a:solidFill>
                <a:cs typeface="LeituraSans-Grot 3"/>
              </a:rPr>
              <a:t>cats</a:t>
            </a:r>
            <a:endParaRPr lang="en-US" sz="3200" dirty="0" smtClean="0">
              <a:solidFill>
                <a:srgbClr val="000000"/>
              </a:solidFill>
              <a:cs typeface="LeituraSans-Grot 3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Minimal ability to </a:t>
            </a:r>
            <a:r>
              <a:rPr lang="en-US" sz="3200" i="1" dirty="0" smtClean="0">
                <a:solidFill>
                  <a:schemeClr val="accent2"/>
                </a:solidFill>
                <a:cs typeface="LeituraSans-Grot 3"/>
              </a:rPr>
              <a:t>learn </a:t>
            </a:r>
            <a:r>
              <a:rPr lang="en-US" sz="3200" dirty="0" smtClean="0">
                <a:cs typeface="LeituraSans-Grot 3"/>
              </a:rPr>
              <a:t>anti-predator behaviors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They </a:t>
            </a:r>
            <a:r>
              <a:rPr lang="en-US" sz="3200" dirty="0">
                <a:solidFill>
                  <a:srgbClr val="000000"/>
                </a:solidFill>
                <a:cs typeface="LeituraSans-Grot 3"/>
              </a:rPr>
              <a:t>also have </a:t>
            </a:r>
            <a:r>
              <a:rPr lang="en-US" sz="3200" dirty="0" smtClean="0">
                <a:solidFill>
                  <a:srgbClr val="000000"/>
                </a:solidFill>
                <a:cs typeface="LeituraSans-Grot 3"/>
              </a:rPr>
              <a:t>low </a:t>
            </a:r>
            <a:r>
              <a:rPr lang="en-US" sz="3200" i="1" dirty="0" smtClean="0">
                <a:solidFill>
                  <a:srgbClr val="92D050"/>
                </a:solidFill>
                <a:cs typeface="LeituraSans-Grot 3"/>
              </a:rPr>
              <a:t>innate</a:t>
            </a:r>
            <a:r>
              <a:rPr lang="en-US" sz="3200" dirty="0" smtClean="0">
                <a:solidFill>
                  <a:srgbClr val="92D050"/>
                </a:solidFill>
                <a:cs typeface="LeituraSans-Grot 3"/>
              </a:rPr>
              <a:t> </a:t>
            </a:r>
            <a:r>
              <a:rPr lang="en-US" sz="3200" dirty="0" smtClean="0">
                <a:cs typeface="LeituraSans-Grot 3"/>
              </a:rPr>
              <a:t>predator </a:t>
            </a:r>
            <a:r>
              <a:rPr lang="en-US" sz="3200" dirty="0">
                <a:cs typeface="LeituraSans-Grot 3"/>
              </a:rPr>
              <a:t>recognition and stress </a:t>
            </a:r>
            <a:r>
              <a:rPr lang="en-US" sz="3200" dirty="0" smtClean="0">
                <a:cs typeface="LeituraSans-Grot 3"/>
              </a:rPr>
              <a:t>response</a:t>
            </a:r>
            <a:endParaRPr lang="en-US" sz="3200" dirty="0">
              <a:cs typeface="LeituraSans-Grot 3"/>
            </a:endParaRP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Increasing Human Presence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8668" y="1490134"/>
            <a:ext cx="8314264" cy="6112932"/>
            <a:chOff x="-35460" y="0"/>
            <a:chExt cx="3482240" cy="2971800"/>
          </a:xfrm>
        </p:grpSpPr>
        <p:pic>
          <p:nvPicPr>
            <p:cNvPr id="4" name="Picture 3" descr="http://www.galapagos.org/wp-content/uploads/2012/01/PopulationGraph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60" y="0"/>
              <a:ext cx="3418205" cy="231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/>
            <p:nvPr/>
          </p:nvSpPr>
          <p:spPr>
            <a:xfrm>
              <a:off x="28575" y="2314575"/>
              <a:ext cx="3418205" cy="65722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i="0" u="sng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Figure </a:t>
              </a:r>
              <a:r>
                <a:rPr lang="en-US" sz="900" b="1" i="0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3. Number of residents and annual tourists in Galápagos Islands, 1950-2010. </a:t>
              </a:r>
              <a:r>
                <a:rPr lang="en-US" sz="900" i="1" dirty="0">
                  <a:solidFill>
                    <a:srgbClr val="323232"/>
                  </a:solidFill>
                  <a:effectLst/>
                  <a:latin typeface="Leitura News Roman 1"/>
                  <a:ea typeface="SimSun" panose="02010600030101010101" pitchFamily="2" charset="-122"/>
                  <a:cs typeface="Arial" panose="020B0604020202020204" pitchFamily="34" charset="0"/>
                </a:rPr>
                <a:t>Both number of residents and tourists have been increasing since the mid-1950s. Experts expect these numbers to continue to increase. Source: Galápagos Conservancy.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55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Increasing Human Presence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Direct Human Contact</a:t>
            </a:r>
          </a:p>
          <a:p>
            <a:r>
              <a:rPr lang="en-US" dirty="0" smtClean="0"/>
              <a:t>Unknown impact on </a:t>
            </a:r>
            <a:r>
              <a:rPr lang="en-US" dirty="0" smtClean="0">
                <a:solidFill>
                  <a:srgbClr val="92D050"/>
                </a:solidFill>
              </a:rPr>
              <a:t>stress pathways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/>
              <a:t>May also alter </a:t>
            </a:r>
            <a:r>
              <a:rPr lang="en-US" dirty="0" smtClean="0">
                <a:solidFill>
                  <a:srgbClr val="92D050"/>
                </a:solidFill>
              </a:rPr>
              <a:t>immune system function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Environmental Disasters</a:t>
            </a:r>
          </a:p>
          <a:p>
            <a:r>
              <a:rPr lang="en-US" dirty="0" smtClean="0"/>
              <a:t>Contaminants cause high </a:t>
            </a:r>
            <a:r>
              <a:rPr lang="en-US" dirty="0" smtClean="0">
                <a:solidFill>
                  <a:srgbClr val="92D050"/>
                </a:solidFill>
              </a:rPr>
              <a:t>stress</a:t>
            </a:r>
            <a:r>
              <a:rPr lang="en-US" dirty="0" smtClean="0"/>
              <a:t> levels</a:t>
            </a:r>
          </a:p>
          <a:p>
            <a:endParaRPr lang="en-US" dirty="0"/>
          </a:p>
          <a:p>
            <a:r>
              <a:rPr lang="en-US" dirty="0" smtClean="0"/>
              <a:t>Stress leads to high </a:t>
            </a:r>
            <a:r>
              <a:rPr lang="en-US" dirty="0" smtClean="0">
                <a:solidFill>
                  <a:srgbClr val="92D050"/>
                </a:solidFill>
              </a:rPr>
              <a:t>mortality </a:t>
            </a:r>
            <a:r>
              <a:rPr lang="en-US" dirty="0" smtClean="0"/>
              <a:t>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509</Words>
  <Application>Microsoft Office PowerPoint</Application>
  <PresentationFormat>Widescreen</PresentationFormat>
  <Paragraphs>150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Calibri</vt:lpstr>
      <vt:lpstr>Georgia</vt:lpstr>
      <vt:lpstr>Leitura News Roman 1</vt:lpstr>
      <vt:lpstr>LeituraSans-Grot 3</vt:lpstr>
      <vt:lpstr>Wingdings</vt:lpstr>
      <vt:lpstr>Office Theme</vt:lpstr>
      <vt:lpstr>Galapagos Marine Iguanas (Amblyrhynchus cristatus)</vt:lpstr>
      <vt:lpstr>Why Do I Care?</vt:lpstr>
      <vt:lpstr>PowerPoint Presentation</vt:lpstr>
      <vt:lpstr>PowerPoint Presentation</vt:lpstr>
      <vt:lpstr>Threats</vt:lpstr>
      <vt:lpstr>Methods</vt:lpstr>
      <vt:lpstr>Invasive Species</vt:lpstr>
      <vt:lpstr>Increasing Human Presence</vt:lpstr>
      <vt:lpstr>Increasing Human Presence</vt:lpstr>
      <vt:lpstr>Foreign Pathogens</vt:lpstr>
      <vt:lpstr>Global Climate Change</vt:lpstr>
      <vt:lpstr>PowerPoint Presentation</vt:lpstr>
      <vt:lpstr>Compounding Threats</vt:lpstr>
      <vt:lpstr>El Niño</vt:lpstr>
      <vt:lpstr>Conservation: Next Steps</vt:lpstr>
      <vt:lpstr>Challenges</vt:lpstr>
      <vt:lpstr>Limitations</vt:lpstr>
      <vt:lpstr>Future Study…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Galapagos Marine Iguanas</dc:title>
  <dc:creator>Microsoft account</dc:creator>
  <cp:lastModifiedBy>Microsoft account</cp:lastModifiedBy>
  <cp:revision>15</cp:revision>
  <dcterms:created xsi:type="dcterms:W3CDTF">2015-06-04T23:16:25Z</dcterms:created>
  <dcterms:modified xsi:type="dcterms:W3CDTF">2015-06-08T03:33:02Z</dcterms:modified>
</cp:coreProperties>
</file>