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xls" ContentType="application/vnd.ms-excel"/>
  <Default Extension="bin" ContentType="application/vnd.openxmlformats-officedocument.oleObject"/>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328" r:id="rId2"/>
  </p:sldIdLst>
  <p:sldSz cx="38404800" cy="28803600"/>
  <p:notesSz cx="6858000" cy="9144000"/>
  <p:defaultTextStyle>
    <a:defPPr>
      <a:defRPr lang="en-US"/>
    </a:defPPr>
    <a:lvl1pPr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1pPr>
    <a:lvl2pPr marL="34564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2pPr>
    <a:lvl3pPr marL="691286"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3pPr>
    <a:lvl4pPr marL="1036930"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4pPr>
    <a:lvl5pPr marL="138257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5pPr>
    <a:lvl6pPr marL="1728216" algn="l" defTabSz="691286" rtl="0" eaLnBrk="1" latinLnBrk="0" hangingPunct="1">
      <a:defRPr sz="12100" kern="1200">
        <a:solidFill>
          <a:srgbClr val="000000"/>
        </a:solidFill>
        <a:latin typeface="Gill Sans" charset="0"/>
        <a:ea typeface="Heiti SC Light" charset="0"/>
        <a:cs typeface="Heiti SC Light" charset="0"/>
        <a:sym typeface="Gill Sans" charset="0"/>
      </a:defRPr>
    </a:lvl6pPr>
    <a:lvl7pPr marL="2073859" algn="l" defTabSz="691286" rtl="0" eaLnBrk="1" latinLnBrk="0" hangingPunct="1">
      <a:defRPr sz="12100" kern="1200">
        <a:solidFill>
          <a:srgbClr val="000000"/>
        </a:solidFill>
        <a:latin typeface="Gill Sans" charset="0"/>
        <a:ea typeface="Heiti SC Light" charset="0"/>
        <a:cs typeface="Heiti SC Light" charset="0"/>
        <a:sym typeface="Gill Sans" charset="0"/>
      </a:defRPr>
    </a:lvl7pPr>
    <a:lvl8pPr marL="2419502" algn="l" defTabSz="691286" rtl="0" eaLnBrk="1" latinLnBrk="0" hangingPunct="1">
      <a:defRPr sz="12100" kern="1200">
        <a:solidFill>
          <a:srgbClr val="000000"/>
        </a:solidFill>
        <a:latin typeface="Gill Sans" charset="0"/>
        <a:ea typeface="Heiti SC Light" charset="0"/>
        <a:cs typeface="Heiti SC Light" charset="0"/>
        <a:sym typeface="Gill Sans" charset="0"/>
      </a:defRPr>
    </a:lvl8pPr>
    <a:lvl9pPr marL="2765146" algn="l" defTabSz="691286" rtl="0" eaLnBrk="1" latinLnBrk="0" hangingPunct="1">
      <a:defRPr sz="12100" kern="1200">
        <a:solidFill>
          <a:srgbClr val="000000"/>
        </a:solidFill>
        <a:latin typeface="Gill Sans" charset="0"/>
        <a:ea typeface="Heiti SC Light" charset="0"/>
        <a:cs typeface="Heiti SC Light" charset="0"/>
        <a:sym typeface="Gill Sans" charset="0"/>
      </a:defRPr>
    </a:lvl9pPr>
  </p:defaultTextStyle>
  <p:extLst>
    <p:ext uri="{EFAFB233-063F-42B5-8137-9DF3F51BA10A}">
      <p15:sldGuideLst xmlns:p15="http://schemas.microsoft.com/office/powerpoint/2012/main">
        <p15:guide id="1" orient="horz" pos="9072">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p:restoredTop sz="94671"/>
  </p:normalViewPr>
  <p:slideViewPr>
    <p:cSldViewPr>
      <p:cViewPr>
        <p:scale>
          <a:sx n="50" d="100"/>
          <a:sy n="50" d="100"/>
        </p:scale>
        <p:origin x="144" y="144"/>
      </p:cViewPr>
      <p:guideLst>
        <p:guide orient="horz" pos="9072"/>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oleObject" Target="file:///\\localhost\Users\TaylorWeldon\Documents\Bio%20450\Carcinus%20maenus%20data(clean).xlsx"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78796370442"/>
          <c:y val="0.0425251531058618"/>
          <c:w val="0.859765650725234"/>
          <c:h val="0.841494969378828"/>
        </c:manualLayout>
      </c:layout>
      <c:lineChart>
        <c:grouping val="standard"/>
        <c:varyColors val="0"/>
        <c:ser>
          <c:idx val="0"/>
          <c:order val="0"/>
          <c:tx>
            <c:v>Growth</c:v>
          </c:tx>
          <c:spPr>
            <a:ln w="50800">
              <a:solidFill>
                <a:srgbClr val="00B050"/>
              </a:solidFill>
            </a:ln>
          </c:spPr>
          <c:marker>
            <c:symbol val="circle"/>
            <c:size val="5"/>
            <c:spPr>
              <a:solidFill>
                <a:srgbClr val="00B050"/>
              </a:solidFill>
              <a:ln w="38100">
                <a:solidFill>
                  <a:srgbClr val="00B050"/>
                </a:solidFill>
              </a:ln>
            </c:spPr>
          </c:marker>
          <c:errBars>
            <c:errDir val="y"/>
            <c:errBarType val="both"/>
            <c:errValType val="cust"/>
            <c:noEndCap val="0"/>
            <c:plus>
              <c:numRef>
                <c:f>'2015_yearclass'!$O$9:$O$12</c:f>
                <c:numCache>
                  <c:formatCode>General</c:formatCode>
                  <c:ptCount val="4"/>
                  <c:pt idx="0">
                    <c:v>1.732050807568878</c:v>
                  </c:pt>
                  <c:pt idx="1">
                    <c:v>0.735570378838525</c:v>
                  </c:pt>
                  <c:pt idx="2">
                    <c:v>1.275485459695566</c:v>
                  </c:pt>
                  <c:pt idx="3">
                    <c:v>0.849657161673436</c:v>
                  </c:pt>
                </c:numCache>
              </c:numRef>
            </c:plus>
            <c:minus>
              <c:numRef>
                <c:f>'2015_yearclass'!$O$9:$O$12</c:f>
                <c:numCache>
                  <c:formatCode>General</c:formatCode>
                  <c:ptCount val="4"/>
                  <c:pt idx="0">
                    <c:v>1.732050807568878</c:v>
                  </c:pt>
                  <c:pt idx="1">
                    <c:v>0.735570378838525</c:v>
                  </c:pt>
                  <c:pt idx="2">
                    <c:v>1.275485459695566</c:v>
                  </c:pt>
                  <c:pt idx="3">
                    <c:v>0.849657161673436</c:v>
                  </c:pt>
                </c:numCache>
              </c:numRef>
            </c:minus>
          </c:errBars>
          <c:cat>
            <c:strRef>
              <c:f>'2015_yearclass'!$M$9:$M$12</c:f>
              <c:strCache>
                <c:ptCount val="4"/>
                <c:pt idx="0">
                  <c:v>Aug '15</c:v>
                </c:pt>
                <c:pt idx="1">
                  <c:v>Oct '15</c:v>
                </c:pt>
                <c:pt idx="2">
                  <c:v>Apr '16</c:v>
                </c:pt>
                <c:pt idx="3">
                  <c:v>May '16</c:v>
                </c:pt>
              </c:strCache>
            </c:strRef>
          </c:cat>
          <c:val>
            <c:numRef>
              <c:f>'2015_yearclass'!$N$9:$N$12</c:f>
              <c:numCache>
                <c:formatCode>General</c:formatCode>
                <c:ptCount val="4"/>
                <c:pt idx="0">
                  <c:v>41.0</c:v>
                </c:pt>
                <c:pt idx="1">
                  <c:v>44.58046511627906</c:v>
                </c:pt>
                <c:pt idx="2">
                  <c:v>53.06</c:v>
                </c:pt>
                <c:pt idx="3">
                  <c:v>64.89045977011491</c:v>
                </c:pt>
              </c:numCache>
            </c:numRef>
          </c:val>
          <c:smooth val="0"/>
        </c:ser>
        <c:dLbls>
          <c:showLegendKey val="0"/>
          <c:showVal val="0"/>
          <c:showCatName val="0"/>
          <c:showSerName val="0"/>
          <c:showPercent val="0"/>
          <c:showBubbleSize val="0"/>
        </c:dLbls>
        <c:marker val="1"/>
        <c:smooth val="0"/>
        <c:axId val="-2144139184"/>
        <c:axId val="-2144236224"/>
      </c:lineChart>
      <c:catAx>
        <c:axId val="-2144139184"/>
        <c:scaling>
          <c:orientation val="minMax"/>
        </c:scaling>
        <c:delete val="0"/>
        <c:axPos val="b"/>
        <c:majorTickMark val="none"/>
        <c:minorTickMark val="none"/>
        <c:tickLblPos val="nextTo"/>
        <c:txPr>
          <a:bodyPr/>
          <a:lstStyle/>
          <a:p>
            <a:pPr>
              <a:defRPr sz="1600"/>
            </a:pPr>
            <a:endParaRPr lang="en-US"/>
          </a:p>
        </c:txPr>
        <c:crossAx val="-2144236224"/>
        <c:crosses val="autoZero"/>
        <c:auto val="1"/>
        <c:lblAlgn val="ctr"/>
        <c:lblOffset val="100"/>
        <c:noMultiLvlLbl val="0"/>
      </c:catAx>
      <c:valAx>
        <c:axId val="-2144236224"/>
        <c:scaling>
          <c:orientation val="minMax"/>
          <c:min val="30.0"/>
        </c:scaling>
        <c:delete val="0"/>
        <c:axPos val="l"/>
        <c:title>
          <c:tx>
            <c:rich>
              <a:bodyPr/>
              <a:lstStyle/>
              <a:p>
                <a:pPr>
                  <a:defRPr sz="2000"/>
                </a:pPr>
                <a:r>
                  <a:rPr lang="en-US" sz="2000"/>
                  <a:t>Carapace Width (mm)</a:t>
                </a:r>
              </a:p>
            </c:rich>
          </c:tx>
          <c:layout/>
          <c:overlay val="0"/>
        </c:title>
        <c:numFmt formatCode="General" sourceLinked="1"/>
        <c:majorTickMark val="none"/>
        <c:minorTickMark val="none"/>
        <c:tickLblPos val="nextTo"/>
        <c:txPr>
          <a:bodyPr/>
          <a:lstStyle/>
          <a:p>
            <a:pPr>
              <a:defRPr sz="1600"/>
            </a:pPr>
            <a:endParaRPr lang="en-US"/>
          </a:p>
        </c:txPr>
        <c:crossAx val="-2144139184"/>
        <c:crosses val="autoZero"/>
        <c:crossBetween val="between"/>
      </c:valAx>
    </c:plotArea>
    <c:legend>
      <c:legendPos val="t"/>
      <c:layout>
        <c:manualLayout>
          <c:xMode val="edge"/>
          <c:yMode val="edge"/>
          <c:x val="0.18615791776028"/>
          <c:y val="0.101851851851852"/>
          <c:w val="0.18275021872266"/>
          <c:h val="0.0837171916010499"/>
        </c:manualLayout>
      </c:layout>
      <c:overlay val="0"/>
      <c:txPr>
        <a:bodyPr/>
        <a:lstStyle/>
        <a:p>
          <a:pPr>
            <a:defRPr sz="18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v>Frequency</c:v>
          </c:tx>
          <c:spPr>
            <a:solidFill>
              <a:srgbClr val="00B050"/>
            </a:solidFill>
            <a:ln w="19050">
              <a:solidFill>
                <a:srgbClr val="00B050"/>
              </a:solidFill>
            </a:ln>
          </c:spPr>
          <c:invertIfNegative val="0"/>
          <c:cat>
            <c:strRef>
              <c:f>histogram_bins!$A$2:$A$101</c:f>
              <c:strCache>
                <c:ptCount val="100"/>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pt idx="51">
                  <c:v>53</c:v>
                </c:pt>
                <c:pt idx="52">
                  <c:v>54</c:v>
                </c:pt>
                <c:pt idx="53">
                  <c:v>55</c:v>
                </c:pt>
                <c:pt idx="54">
                  <c:v>56</c:v>
                </c:pt>
                <c:pt idx="55">
                  <c:v>57</c:v>
                </c:pt>
                <c:pt idx="56">
                  <c:v>58</c:v>
                </c:pt>
                <c:pt idx="57">
                  <c:v>59</c:v>
                </c:pt>
                <c:pt idx="58">
                  <c:v>60</c:v>
                </c:pt>
                <c:pt idx="59">
                  <c:v>61</c:v>
                </c:pt>
                <c:pt idx="60">
                  <c:v>62</c:v>
                </c:pt>
                <c:pt idx="61">
                  <c:v>63</c:v>
                </c:pt>
                <c:pt idx="62">
                  <c:v>64</c:v>
                </c:pt>
                <c:pt idx="63">
                  <c:v>65</c:v>
                </c:pt>
                <c:pt idx="64">
                  <c:v>66</c:v>
                </c:pt>
                <c:pt idx="65">
                  <c:v>67</c:v>
                </c:pt>
                <c:pt idx="66">
                  <c:v>68</c:v>
                </c:pt>
                <c:pt idx="67">
                  <c:v>69</c:v>
                </c:pt>
                <c:pt idx="68">
                  <c:v>70</c:v>
                </c:pt>
                <c:pt idx="69">
                  <c:v>71</c:v>
                </c:pt>
                <c:pt idx="70">
                  <c:v>72</c:v>
                </c:pt>
                <c:pt idx="71">
                  <c:v>73</c:v>
                </c:pt>
                <c:pt idx="72">
                  <c:v>74</c:v>
                </c:pt>
                <c:pt idx="73">
                  <c:v>75</c:v>
                </c:pt>
                <c:pt idx="74">
                  <c:v>76</c:v>
                </c:pt>
                <c:pt idx="75">
                  <c:v>77</c:v>
                </c:pt>
                <c:pt idx="76">
                  <c:v>78</c:v>
                </c:pt>
                <c:pt idx="77">
                  <c:v>79</c:v>
                </c:pt>
                <c:pt idx="78">
                  <c:v>80</c:v>
                </c:pt>
                <c:pt idx="79">
                  <c:v>81</c:v>
                </c:pt>
                <c:pt idx="80">
                  <c:v>82</c:v>
                </c:pt>
                <c:pt idx="81">
                  <c:v>83</c:v>
                </c:pt>
                <c:pt idx="82">
                  <c:v>84</c:v>
                </c:pt>
                <c:pt idx="83">
                  <c:v>85</c:v>
                </c:pt>
                <c:pt idx="84">
                  <c:v>86</c:v>
                </c:pt>
                <c:pt idx="85">
                  <c:v>87</c:v>
                </c:pt>
                <c:pt idx="86">
                  <c:v>88</c:v>
                </c:pt>
                <c:pt idx="87">
                  <c:v>89</c:v>
                </c:pt>
                <c:pt idx="88">
                  <c:v>90</c:v>
                </c:pt>
                <c:pt idx="89">
                  <c:v>91</c:v>
                </c:pt>
                <c:pt idx="90">
                  <c:v>92</c:v>
                </c:pt>
                <c:pt idx="91">
                  <c:v>93</c:v>
                </c:pt>
                <c:pt idx="92">
                  <c:v>94</c:v>
                </c:pt>
                <c:pt idx="93">
                  <c:v>95</c:v>
                </c:pt>
                <c:pt idx="94">
                  <c:v>96</c:v>
                </c:pt>
                <c:pt idx="95">
                  <c:v>97</c:v>
                </c:pt>
                <c:pt idx="96">
                  <c:v>98</c:v>
                </c:pt>
                <c:pt idx="97">
                  <c:v>99</c:v>
                </c:pt>
                <c:pt idx="98">
                  <c:v>100</c:v>
                </c:pt>
                <c:pt idx="99">
                  <c:v>More</c:v>
                </c:pt>
              </c:strCache>
            </c:strRef>
          </c:cat>
          <c:val>
            <c:numRef>
              <c:f>histogram_bins!$B$2:$B$101</c:f>
              <c:numCache>
                <c:formatCode>General</c:formatCode>
                <c:ptCount val="100"/>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pt idx="15">
                  <c:v>0.0</c:v>
                </c:pt>
                <c:pt idx="16">
                  <c:v>0.0</c:v>
                </c:pt>
                <c:pt idx="17">
                  <c:v>0.0</c:v>
                </c:pt>
                <c:pt idx="18">
                  <c:v>0.0</c:v>
                </c:pt>
                <c:pt idx="19">
                  <c:v>0.0</c:v>
                </c:pt>
                <c:pt idx="20">
                  <c:v>0.0</c:v>
                </c:pt>
                <c:pt idx="21">
                  <c:v>0.0</c:v>
                </c:pt>
                <c:pt idx="22">
                  <c:v>0.0</c:v>
                </c:pt>
                <c:pt idx="23">
                  <c:v>0.0</c:v>
                </c:pt>
                <c:pt idx="24">
                  <c:v>0.0</c:v>
                </c:pt>
                <c:pt idx="25">
                  <c:v>0.0</c:v>
                </c:pt>
                <c:pt idx="26">
                  <c:v>0.0</c:v>
                </c:pt>
                <c:pt idx="27">
                  <c:v>0.0</c:v>
                </c:pt>
                <c:pt idx="28">
                  <c:v>0.0</c:v>
                </c:pt>
                <c:pt idx="29">
                  <c:v>0.0</c:v>
                </c:pt>
                <c:pt idx="30">
                  <c:v>0.0</c:v>
                </c:pt>
                <c:pt idx="31">
                  <c:v>0.0</c:v>
                </c:pt>
                <c:pt idx="32">
                  <c:v>0.0</c:v>
                </c:pt>
                <c:pt idx="33">
                  <c:v>0.0</c:v>
                </c:pt>
                <c:pt idx="34">
                  <c:v>0.0</c:v>
                </c:pt>
                <c:pt idx="35">
                  <c:v>0.0</c:v>
                </c:pt>
                <c:pt idx="36">
                  <c:v>0.0</c:v>
                </c:pt>
                <c:pt idx="37">
                  <c:v>0.0</c:v>
                </c:pt>
                <c:pt idx="38">
                  <c:v>0.0</c:v>
                </c:pt>
                <c:pt idx="39">
                  <c:v>0.0</c:v>
                </c:pt>
                <c:pt idx="40">
                  <c:v>0.0</c:v>
                </c:pt>
                <c:pt idx="41">
                  <c:v>0.0</c:v>
                </c:pt>
                <c:pt idx="42">
                  <c:v>0.0</c:v>
                </c:pt>
                <c:pt idx="43">
                  <c:v>0.0</c:v>
                </c:pt>
                <c:pt idx="44">
                  <c:v>1.0</c:v>
                </c:pt>
                <c:pt idx="45">
                  <c:v>1.0</c:v>
                </c:pt>
                <c:pt idx="46">
                  <c:v>1.0</c:v>
                </c:pt>
                <c:pt idx="47">
                  <c:v>0.0</c:v>
                </c:pt>
                <c:pt idx="48">
                  <c:v>0.0</c:v>
                </c:pt>
                <c:pt idx="49">
                  <c:v>0.0</c:v>
                </c:pt>
                <c:pt idx="50">
                  <c:v>1.0</c:v>
                </c:pt>
                <c:pt idx="51">
                  <c:v>2.0</c:v>
                </c:pt>
                <c:pt idx="52">
                  <c:v>0.0</c:v>
                </c:pt>
                <c:pt idx="53">
                  <c:v>2.0</c:v>
                </c:pt>
                <c:pt idx="54">
                  <c:v>1.0</c:v>
                </c:pt>
                <c:pt idx="55">
                  <c:v>6.0</c:v>
                </c:pt>
                <c:pt idx="56">
                  <c:v>3.0</c:v>
                </c:pt>
                <c:pt idx="57">
                  <c:v>2.0</c:v>
                </c:pt>
                <c:pt idx="58">
                  <c:v>4.0</c:v>
                </c:pt>
                <c:pt idx="59">
                  <c:v>5.0</c:v>
                </c:pt>
                <c:pt idx="60">
                  <c:v>3.0</c:v>
                </c:pt>
                <c:pt idx="61">
                  <c:v>3.0</c:v>
                </c:pt>
                <c:pt idx="62">
                  <c:v>4.0</c:v>
                </c:pt>
                <c:pt idx="63">
                  <c:v>4.0</c:v>
                </c:pt>
                <c:pt idx="64">
                  <c:v>8.0</c:v>
                </c:pt>
                <c:pt idx="65">
                  <c:v>3.0</c:v>
                </c:pt>
                <c:pt idx="66">
                  <c:v>2.0</c:v>
                </c:pt>
                <c:pt idx="67">
                  <c:v>4.0</c:v>
                </c:pt>
                <c:pt idx="68">
                  <c:v>5.0</c:v>
                </c:pt>
                <c:pt idx="69">
                  <c:v>1.0</c:v>
                </c:pt>
                <c:pt idx="70">
                  <c:v>1.0</c:v>
                </c:pt>
                <c:pt idx="71">
                  <c:v>3.0</c:v>
                </c:pt>
                <c:pt idx="72">
                  <c:v>5.0</c:v>
                </c:pt>
                <c:pt idx="73">
                  <c:v>3.0</c:v>
                </c:pt>
                <c:pt idx="74">
                  <c:v>1.0</c:v>
                </c:pt>
                <c:pt idx="75">
                  <c:v>4.0</c:v>
                </c:pt>
                <c:pt idx="76">
                  <c:v>0.0</c:v>
                </c:pt>
                <c:pt idx="77">
                  <c:v>2.0</c:v>
                </c:pt>
                <c:pt idx="78">
                  <c:v>1.0</c:v>
                </c:pt>
                <c:pt idx="79">
                  <c:v>1.0</c:v>
                </c:pt>
                <c:pt idx="80">
                  <c:v>0.0</c:v>
                </c:pt>
                <c:pt idx="81">
                  <c:v>0.0</c:v>
                </c:pt>
                <c:pt idx="82">
                  <c:v>0.0</c:v>
                </c:pt>
                <c:pt idx="83">
                  <c:v>0.0</c:v>
                </c:pt>
                <c:pt idx="84">
                  <c:v>0.0</c:v>
                </c:pt>
                <c:pt idx="85">
                  <c:v>0.0</c:v>
                </c:pt>
                <c:pt idx="86">
                  <c:v>0.0</c:v>
                </c:pt>
                <c:pt idx="87">
                  <c:v>0.0</c:v>
                </c:pt>
                <c:pt idx="88">
                  <c:v>0.0</c:v>
                </c:pt>
                <c:pt idx="89">
                  <c:v>0.0</c:v>
                </c:pt>
                <c:pt idx="90">
                  <c:v>0.0</c:v>
                </c:pt>
                <c:pt idx="91">
                  <c:v>0.0</c:v>
                </c:pt>
                <c:pt idx="92">
                  <c:v>0.0</c:v>
                </c:pt>
                <c:pt idx="93">
                  <c:v>0.0</c:v>
                </c:pt>
                <c:pt idx="94">
                  <c:v>0.0</c:v>
                </c:pt>
                <c:pt idx="95">
                  <c:v>0.0</c:v>
                </c:pt>
                <c:pt idx="96">
                  <c:v>0.0</c:v>
                </c:pt>
                <c:pt idx="97">
                  <c:v>0.0</c:v>
                </c:pt>
                <c:pt idx="98">
                  <c:v>0.0</c:v>
                </c:pt>
                <c:pt idx="99">
                  <c:v>0.0</c:v>
                </c:pt>
              </c:numCache>
            </c:numRef>
          </c:val>
        </c:ser>
        <c:dLbls>
          <c:showLegendKey val="0"/>
          <c:showVal val="0"/>
          <c:showCatName val="0"/>
          <c:showSerName val="0"/>
          <c:showPercent val="0"/>
          <c:showBubbleSize val="0"/>
        </c:dLbls>
        <c:gapWidth val="150"/>
        <c:overlap val="43"/>
        <c:axId val="-2143286464"/>
        <c:axId val="-2143588864"/>
      </c:barChart>
      <c:catAx>
        <c:axId val="-2143286464"/>
        <c:scaling>
          <c:orientation val="minMax"/>
        </c:scaling>
        <c:delete val="0"/>
        <c:axPos val="b"/>
        <c:title>
          <c:tx>
            <c:rich>
              <a:bodyPr/>
              <a:lstStyle/>
              <a:p>
                <a:pPr>
                  <a:defRPr sz="2000"/>
                </a:pPr>
                <a:r>
                  <a:rPr lang="en-US" sz="2000"/>
                  <a:t>Carapace Width (mm)</a:t>
                </a:r>
              </a:p>
            </c:rich>
          </c:tx>
          <c:layout/>
          <c:overlay val="0"/>
        </c:title>
        <c:majorTickMark val="out"/>
        <c:minorTickMark val="none"/>
        <c:tickLblPos val="nextTo"/>
        <c:txPr>
          <a:bodyPr/>
          <a:lstStyle/>
          <a:p>
            <a:pPr>
              <a:defRPr sz="1600"/>
            </a:pPr>
            <a:endParaRPr lang="en-US"/>
          </a:p>
        </c:txPr>
        <c:crossAx val="-2143588864"/>
        <c:crosses val="autoZero"/>
        <c:auto val="1"/>
        <c:lblAlgn val="ctr"/>
        <c:lblOffset val="100"/>
        <c:noMultiLvlLbl val="0"/>
      </c:catAx>
      <c:valAx>
        <c:axId val="-2143588864"/>
        <c:scaling>
          <c:orientation val="minMax"/>
        </c:scaling>
        <c:delete val="0"/>
        <c:axPos val="l"/>
        <c:title>
          <c:tx>
            <c:rich>
              <a:bodyPr/>
              <a:lstStyle/>
              <a:p>
                <a:pPr>
                  <a:defRPr sz="2000"/>
                </a:pPr>
                <a:r>
                  <a:rPr lang="en-US" sz="2000"/>
                  <a:t>Frequency</a:t>
                </a:r>
              </a:p>
            </c:rich>
          </c:tx>
          <c:layout/>
          <c:overlay val="0"/>
        </c:title>
        <c:numFmt formatCode="General" sourceLinked="1"/>
        <c:majorTickMark val="out"/>
        <c:minorTickMark val="none"/>
        <c:tickLblPos val="nextTo"/>
        <c:txPr>
          <a:bodyPr/>
          <a:lstStyle/>
          <a:p>
            <a:pPr>
              <a:defRPr sz="1600"/>
            </a:pPr>
            <a:endParaRPr lang="en-US"/>
          </a:p>
        </c:txPr>
        <c:crossAx val="-2143286464"/>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0891294838145"/>
          <c:y val="0.0514005540974045"/>
          <c:w val="0.830484470691164"/>
          <c:h val="0.771485126859142"/>
        </c:manualLayout>
      </c:layout>
      <c:scatterChart>
        <c:scatterStyle val="lineMarker"/>
        <c:varyColors val="0"/>
        <c:ser>
          <c:idx val="0"/>
          <c:order val="0"/>
          <c:tx>
            <c:strRef>
              <c:f>Sheet2!$B$1</c:f>
              <c:strCache>
                <c:ptCount val="1"/>
                <c:pt idx="0">
                  <c:v>C. maenas</c:v>
                </c:pt>
              </c:strCache>
            </c:strRef>
          </c:tx>
          <c:spPr>
            <a:ln w="28575">
              <a:noFill/>
            </a:ln>
          </c:spPr>
          <c:marker>
            <c:symbol val="circle"/>
            <c:size val="7"/>
            <c:spPr>
              <a:solidFill>
                <a:srgbClr val="00B050"/>
              </a:solidFill>
              <a:ln>
                <a:solidFill>
                  <a:srgbClr val="92D050"/>
                </a:solidFill>
              </a:ln>
            </c:spPr>
          </c:marker>
          <c:trendline>
            <c:spPr>
              <a:ln w="19050">
                <a:solidFill>
                  <a:srgbClr val="00B050"/>
                </a:solidFill>
              </a:ln>
            </c:spPr>
            <c:trendlineType val="linear"/>
            <c:dispRSqr val="0"/>
            <c:dispEq val="0"/>
          </c:trendline>
          <c:xVal>
            <c:numRef>
              <c:f>Sheet2!$A$2:$A$22</c:f>
              <c:numCache>
                <c:formatCode>General</c:formatCode>
                <c:ptCount val="21"/>
                <c:pt idx="0">
                  <c:v>3.0</c:v>
                </c:pt>
                <c:pt idx="1">
                  <c:v>3.0</c:v>
                </c:pt>
                <c:pt idx="2">
                  <c:v>3.0</c:v>
                </c:pt>
                <c:pt idx="3">
                  <c:v>3.0</c:v>
                </c:pt>
                <c:pt idx="4">
                  <c:v>3.0</c:v>
                </c:pt>
                <c:pt idx="5">
                  <c:v>2.0</c:v>
                </c:pt>
                <c:pt idx="6">
                  <c:v>2.0</c:v>
                </c:pt>
                <c:pt idx="7">
                  <c:v>2.0</c:v>
                </c:pt>
                <c:pt idx="8">
                  <c:v>2.0</c:v>
                </c:pt>
                <c:pt idx="9">
                  <c:v>2.0</c:v>
                </c:pt>
                <c:pt idx="10">
                  <c:v>1.0</c:v>
                </c:pt>
                <c:pt idx="11">
                  <c:v>1.0</c:v>
                </c:pt>
                <c:pt idx="12">
                  <c:v>1.0</c:v>
                </c:pt>
                <c:pt idx="13">
                  <c:v>1.0</c:v>
                </c:pt>
                <c:pt idx="14">
                  <c:v>1.0</c:v>
                </c:pt>
                <c:pt idx="15">
                  <c:v>4.0</c:v>
                </c:pt>
                <c:pt idx="16">
                  <c:v>4.0</c:v>
                </c:pt>
                <c:pt idx="17">
                  <c:v>4.0</c:v>
                </c:pt>
                <c:pt idx="18">
                  <c:v>4.0</c:v>
                </c:pt>
                <c:pt idx="19">
                  <c:v>4.0</c:v>
                </c:pt>
                <c:pt idx="20">
                  <c:v>4.0</c:v>
                </c:pt>
              </c:numCache>
            </c:numRef>
          </c:xVal>
          <c:yVal>
            <c:numRef>
              <c:f>Sheet2!$B$2:$B$22</c:f>
              <c:numCache>
                <c:formatCode>General</c:formatCode>
                <c:ptCount val="21"/>
                <c:pt idx="0">
                  <c:v>0.0</c:v>
                </c:pt>
                <c:pt idx="1">
                  <c:v>0.0</c:v>
                </c:pt>
                <c:pt idx="2">
                  <c:v>0.0</c:v>
                </c:pt>
                <c:pt idx="3">
                  <c:v>1.0</c:v>
                </c:pt>
                <c:pt idx="4">
                  <c:v>0.0</c:v>
                </c:pt>
                <c:pt idx="5">
                  <c:v>0.0</c:v>
                </c:pt>
                <c:pt idx="6">
                  <c:v>0.0</c:v>
                </c:pt>
                <c:pt idx="7">
                  <c:v>0.0</c:v>
                </c:pt>
                <c:pt idx="8">
                  <c:v>1.0</c:v>
                </c:pt>
                <c:pt idx="9">
                  <c:v>0.0</c:v>
                </c:pt>
                <c:pt idx="10">
                  <c:v>3.0</c:v>
                </c:pt>
                <c:pt idx="11">
                  <c:v>0.0</c:v>
                </c:pt>
                <c:pt idx="12">
                  <c:v>1.0</c:v>
                </c:pt>
                <c:pt idx="13">
                  <c:v>1.0</c:v>
                </c:pt>
                <c:pt idx="14">
                  <c:v>1.0</c:v>
                </c:pt>
                <c:pt idx="15">
                  <c:v>1.0</c:v>
                </c:pt>
                <c:pt idx="16">
                  <c:v>1.0</c:v>
                </c:pt>
                <c:pt idx="17">
                  <c:v>0.0</c:v>
                </c:pt>
                <c:pt idx="18">
                  <c:v>0.0</c:v>
                </c:pt>
                <c:pt idx="19">
                  <c:v>0.0</c:v>
                </c:pt>
                <c:pt idx="20">
                  <c:v>0.0</c:v>
                </c:pt>
              </c:numCache>
            </c:numRef>
          </c:yVal>
          <c:smooth val="0"/>
        </c:ser>
        <c:ser>
          <c:idx val="1"/>
          <c:order val="1"/>
          <c:tx>
            <c:strRef>
              <c:f>Sheet2!$C$1</c:f>
              <c:strCache>
                <c:ptCount val="1"/>
                <c:pt idx="0">
                  <c:v>C. productus</c:v>
                </c:pt>
              </c:strCache>
            </c:strRef>
          </c:tx>
          <c:spPr>
            <a:ln w="28575">
              <a:noFill/>
            </a:ln>
          </c:spPr>
          <c:marker>
            <c:symbol val="circle"/>
            <c:size val="7"/>
          </c:marker>
          <c:trendline>
            <c:spPr>
              <a:ln w="19050">
                <a:solidFill>
                  <a:srgbClr val="FF0000"/>
                </a:solidFill>
              </a:ln>
            </c:spPr>
            <c:trendlineType val="linear"/>
            <c:dispRSqr val="0"/>
            <c:dispEq val="0"/>
          </c:trendline>
          <c:xVal>
            <c:numRef>
              <c:f>Sheet2!$A$2:$A$22</c:f>
              <c:numCache>
                <c:formatCode>General</c:formatCode>
                <c:ptCount val="21"/>
                <c:pt idx="0">
                  <c:v>3.0</c:v>
                </c:pt>
                <c:pt idx="1">
                  <c:v>3.0</c:v>
                </c:pt>
                <c:pt idx="2">
                  <c:v>3.0</c:v>
                </c:pt>
                <c:pt idx="3">
                  <c:v>3.0</c:v>
                </c:pt>
                <c:pt idx="4">
                  <c:v>3.0</c:v>
                </c:pt>
                <c:pt idx="5">
                  <c:v>2.0</c:v>
                </c:pt>
                <c:pt idx="6">
                  <c:v>2.0</c:v>
                </c:pt>
                <c:pt idx="7">
                  <c:v>2.0</c:v>
                </c:pt>
                <c:pt idx="8">
                  <c:v>2.0</c:v>
                </c:pt>
                <c:pt idx="9">
                  <c:v>2.0</c:v>
                </c:pt>
                <c:pt idx="10">
                  <c:v>1.0</c:v>
                </c:pt>
                <c:pt idx="11">
                  <c:v>1.0</c:v>
                </c:pt>
                <c:pt idx="12">
                  <c:v>1.0</c:v>
                </c:pt>
                <c:pt idx="13">
                  <c:v>1.0</c:v>
                </c:pt>
                <c:pt idx="14">
                  <c:v>1.0</c:v>
                </c:pt>
                <c:pt idx="15">
                  <c:v>4.0</c:v>
                </c:pt>
                <c:pt idx="16">
                  <c:v>4.0</c:v>
                </c:pt>
                <c:pt idx="17">
                  <c:v>4.0</c:v>
                </c:pt>
                <c:pt idx="18">
                  <c:v>4.0</c:v>
                </c:pt>
                <c:pt idx="19">
                  <c:v>4.0</c:v>
                </c:pt>
                <c:pt idx="20">
                  <c:v>4.0</c:v>
                </c:pt>
              </c:numCache>
            </c:numRef>
          </c:xVal>
          <c:yVal>
            <c:numRef>
              <c:f>Sheet2!$C$2:$C$22</c:f>
              <c:numCache>
                <c:formatCode>General</c:formatCode>
                <c:ptCount val="21"/>
                <c:pt idx="0">
                  <c:v>4.0</c:v>
                </c:pt>
                <c:pt idx="1">
                  <c:v>0.0</c:v>
                </c:pt>
                <c:pt idx="2">
                  <c:v>0.0</c:v>
                </c:pt>
                <c:pt idx="3">
                  <c:v>0.0</c:v>
                </c:pt>
                <c:pt idx="4">
                  <c:v>0.0</c:v>
                </c:pt>
                <c:pt idx="5">
                  <c:v>0.0</c:v>
                </c:pt>
                <c:pt idx="6">
                  <c:v>1.0</c:v>
                </c:pt>
                <c:pt idx="7">
                  <c:v>0.0</c:v>
                </c:pt>
                <c:pt idx="8">
                  <c:v>0.0</c:v>
                </c:pt>
                <c:pt idx="9">
                  <c:v>0.0</c:v>
                </c:pt>
                <c:pt idx="10">
                  <c:v>0.0</c:v>
                </c:pt>
                <c:pt idx="11">
                  <c:v>0.0</c:v>
                </c:pt>
                <c:pt idx="12">
                  <c:v>0.0</c:v>
                </c:pt>
                <c:pt idx="13">
                  <c:v>0.0</c:v>
                </c:pt>
                <c:pt idx="14">
                  <c:v>0.0</c:v>
                </c:pt>
                <c:pt idx="15">
                  <c:v>1.0</c:v>
                </c:pt>
                <c:pt idx="16">
                  <c:v>17.0</c:v>
                </c:pt>
                <c:pt idx="17">
                  <c:v>0.0</c:v>
                </c:pt>
                <c:pt idx="18">
                  <c:v>14.0</c:v>
                </c:pt>
                <c:pt idx="19">
                  <c:v>1.0</c:v>
                </c:pt>
                <c:pt idx="20">
                  <c:v>4.0</c:v>
                </c:pt>
              </c:numCache>
            </c:numRef>
          </c:yVal>
          <c:smooth val="0"/>
        </c:ser>
        <c:dLbls>
          <c:showLegendKey val="0"/>
          <c:showVal val="0"/>
          <c:showCatName val="0"/>
          <c:showSerName val="0"/>
          <c:showPercent val="0"/>
          <c:showBubbleSize val="0"/>
        </c:dLbls>
        <c:axId val="-2143507296"/>
        <c:axId val="-2143502112"/>
      </c:scatterChart>
      <c:valAx>
        <c:axId val="-2143507296"/>
        <c:scaling>
          <c:orientation val="minMax"/>
          <c:max val="4.0"/>
          <c:min val="1.0"/>
        </c:scaling>
        <c:delete val="0"/>
        <c:axPos val="b"/>
        <c:title>
          <c:tx>
            <c:rich>
              <a:bodyPr/>
              <a:lstStyle/>
              <a:p>
                <a:pPr>
                  <a:defRPr sz="2000"/>
                </a:pPr>
                <a:r>
                  <a:rPr lang="en-US" sz="2000"/>
                  <a:t>Tidal</a:t>
                </a:r>
                <a:r>
                  <a:rPr lang="en-US" sz="2000" baseline="0"/>
                  <a:t> Zone (High to Subtidal)</a:t>
                </a:r>
                <a:endParaRPr lang="en-US" sz="2000"/>
              </a:p>
            </c:rich>
          </c:tx>
          <c:layout/>
          <c:overlay val="0"/>
        </c:title>
        <c:numFmt formatCode="General" sourceLinked="1"/>
        <c:majorTickMark val="out"/>
        <c:minorTickMark val="none"/>
        <c:tickLblPos val="nextTo"/>
        <c:txPr>
          <a:bodyPr/>
          <a:lstStyle/>
          <a:p>
            <a:pPr>
              <a:defRPr sz="1600"/>
            </a:pPr>
            <a:endParaRPr lang="en-US"/>
          </a:p>
        </c:txPr>
        <c:crossAx val="-2143502112"/>
        <c:crosses val="autoZero"/>
        <c:crossBetween val="midCat"/>
        <c:majorUnit val="1.0"/>
        <c:minorUnit val="0.1"/>
      </c:valAx>
      <c:valAx>
        <c:axId val="-2143502112"/>
        <c:scaling>
          <c:orientation val="minMax"/>
          <c:min val="0.0"/>
        </c:scaling>
        <c:delete val="0"/>
        <c:axPos val="l"/>
        <c:title>
          <c:tx>
            <c:rich>
              <a:bodyPr rot="-5400000" vert="horz"/>
              <a:lstStyle/>
              <a:p>
                <a:pPr>
                  <a:defRPr sz="2000"/>
                </a:pPr>
                <a:r>
                  <a:rPr lang="en-US" sz="2000"/>
                  <a:t>Crab Caught per Trap</a:t>
                </a:r>
              </a:p>
            </c:rich>
          </c:tx>
          <c:layout/>
          <c:overlay val="0"/>
        </c:title>
        <c:numFmt formatCode="General" sourceLinked="1"/>
        <c:majorTickMark val="out"/>
        <c:minorTickMark val="none"/>
        <c:tickLblPos val="nextTo"/>
        <c:txPr>
          <a:bodyPr/>
          <a:lstStyle/>
          <a:p>
            <a:pPr>
              <a:defRPr sz="1600"/>
            </a:pPr>
            <a:endParaRPr lang="en-US"/>
          </a:p>
        </c:txPr>
        <c:crossAx val="-2143507296"/>
        <c:crosses val="autoZero"/>
        <c:crossBetween val="midCat"/>
      </c:valAx>
    </c:plotArea>
    <c:legend>
      <c:legendPos val="r"/>
      <c:legendEntry>
        <c:idx val="2"/>
        <c:delete val="1"/>
      </c:legendEntry>
      <c:legendEntry>
        <c:idx val="3"/>
        <c:delete val="1"/>
      </c:legendEntry>
      <c:layout>
        <c:manualLayout>
          <c:xMode val="edge"/>
          <c:yMode val="edge"/>
          <c:x val="0.182306211723535"/>
          <c:y val="0.0690605861767279"/>
          <c:w val="0.189916010498688"/>
          <c:h val="0.1674343832021"/>
        </c:manualLayout>
      </c:layout>
      <c:overlay val="0"/>
      <c:txPr>
        <a:bodyPr/>
        <a:lstStyle/>
        <a:p>
          <a:pPr>
            <a:defRPr sz="1800" i="1"/>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7905293088364"/>
          <c:y val="0.0514005540974045"/>
          <c:w val="0.844357830271216"/>
          <c:h val="0.82035724701079"/>
        </c:manualLayout>
      </c:layout>
      <c:lineChart>
        <c:grouping val="standard"/>
        <c:varyColors val="0"/>
        <c:ser>
          <c:idx val="0"/>
          <c:order val="0"/>
          <c:tx>
            <c:strRef>
              <c:f>'HMSC-Traps'!$L$8</c:f>
              <c:strCache>
                <c:ptCount val="1"/>
                <c:pt idx="0">
                  <c:v>C. maenas</c:v>
                </c:pt>
              </c:strCache>
            </c:strRef>
          </c:tx>
          <c:spPr>
            <a:ln>
              <a:solidFill>
                <a:srgbClr val="00B050"/>
              </a:solidFill>
            </a:ln>
          </c:spPr>
          <c:marker>
            <c:symbol val="circle"/>
            <c:size val="7"/>
            <c:spPr>
              <a:solidFill>
                <a:srgbClr val="00B050"/>
              </a:solidFill>
              <a:ln>
                <a:solidFill>
                  <a:srgbClr val="00B050"/>
                </a:solidFill>
              </a:ln>
            </c:spPr>
          </c:marker>
          <c:cat>
            <c:strRef>
              <c:f>'HMSC-Traps'!$K$9:$K$12</c:f>
              <c:strCache>
                <c:ptCount val="4"/>
                <c:pt idx="0">
                  <c:v>subtidal</c:v>
                </c:pt>
                <c:pt idx="1">
                  <c:v>inter-low</c:v>
                </c:pt>
                <c:pt idx="2">
                  <c:v>inter-mid</c:v>
                </c:pt>
                <c:pt idx="3">
                  <c:v>Inter-high</c:v>
                </c:pt>
              </c:strCache>
            </c:strRef>
          </c:cat>
          <c:val>
            <c:numRef>
              <c:f>'HMSC-Traps'!$L$9:$L$12</c:f>
              <c:numCache>
                <c:formatCode>General</c:formatCode>
                <c:ptCount val="4"/>
                <c:pt idx="0">
                  <c:v>0.0740740740740741</c:v>
                </c:pt>
                <c:pt idx="1">
                  <c:v>0.04</c:v>
                </c:pt>
                <c:pt idx="2">
                  <c:v>0.04</c:v>
                </c:pt>
                <c:pt idx="3">
                  <c:v>0.24</c:v>
                </c:pt>
              </c:numCache>
            </c:numRef>
          </c:val>
          <c:smooth val="0"/>
        </c:ser>
        <c:ser>
          <c:idx val="1"/>
          <c:order val="1"/>
          <c:tx>
            <c:strRef>
              <c:f>'HMSC-Traps'!$M$8</c:f>
              <c:strCache>
                <c:ptCount val="1"/>
                <c:pt idx="0">
                  <c:v>C. productus</c:v>
                </c:pt>
              </c:strCache>
            </c:strRef>
          </c:tx>
          <c:marker>
            <c:symbol val="circle"/>
            <c:size val="7"/>
          </c:marker>
          <c:cat>
            <c:strRef>
              <c:f>'HMSC-Traps'!$K$9:$K$12</c:f>
              <c:strCache>
                <c:ptCount val="4"/>
                <c:pt idx="0">
                  <c:v>subtidal</c:v>
                </c:pt>
                <c:pt idx="1">
                  <c:v>inter-low</c:v>
                </c:pt>
                <c:pt idx="2">
                  <c:v>inter-mid</c:v>
                </c:pt>
                <c:pt idx="3">
                  <c:v>Inter-high</c:v>
                </c:pt>
              </c:strCache>
            </c:strRef>
          </c:cat>
          <c:val>
            <c:numRef>
              <c:f>'HMSC-Traps'!$M$9:$M$12</c:f>
              <c:numCache>
                <c:formatCode>General</c:formatCode>
                <c:ptCount val="4"/>
                <c:pt idx="0">
                  <c:v>1.407407407407407</c:v>
                </c:pt>
                <c:pt idx="1">
                  <c:v>0.16</c:v>
                </c:pt>
                <c:pt idx="2">
                  <c:v>0.04</c:v>
                </c:pt>
                <c:pt idx="3">
                  <c:v>0.0</c:v>
                </c:pt>
              </c:numCache>
            </c:numRef>
          </c:val>
          <c:smooth val="0"/>
        </c:ser>
        <c:dLbls>
          <c:showLegendKey val="0"/>
          <c:showVal val="0"/>
          <c:showCatName val="0"/>
          <c:showSerName val="0"/>
          <c:showPercent val="0"/>
          <c:showBubbleSize val="0"/>
        </c:dLbls>
        <c:marker val="1"/>
        <c:smooth val="0"/>
        <c:axId val="-2143998288"/>
        <c:axId val="-2143933968"/>
      </c:lineChart>
      <c:catAx>
        <c:axId val="-2143998288"/>
        <c:scaling>
          <c:orientation val="minMax"/>
        </c:scaling>
        <c:delete val="0"/>
        <c:axPos val="b"/>
        <c:numFmt formatCode="General" sourceLinked="0"/>
        <c:majorTickMark val="out"/>
        <c:minorTickMark val="none"/>
        <c:tickLblPos val="nextTo"/>
        <c:txPr>
          <a:bodyPr/>
          <a:lstStyle/>
          <a:p>
            <a:pPr>
              <a:defRPr sz="1600"/>
            </a:pPr>
            <a:endParaRPr lang="en-US"/>
          </a:p>
        </c:txPr>
        <c:crossAx val="-2143933968"/>
        <c:crosses val="autoZero"/>
        <c:auto val="1"/>
        <c:lblAlgn val="ctr"/>
        <c:lblOffset val="100"/>
        <c:noMultiLvlLbl val="0"/>
      </c:catAx>
      <c:valAx>
        <c:axId val="-2143933968"/>
        <c:scaling>
          <c:orientation val="minMax"/>
        </c:scaling>
        <c:delete val="0"/>
        <c:axPos val="l"/>
        <c:title>
          <c:tx>
            <c:rich>
              <a:bodyPr rot="-5400000" vert="horz"/>
              <a:lstStyle/>
              <a:p>
                <a:pPr>
                  <a:defRPr sz="2000"/>
                </a:pPr>
                <a:r>
                  <a:rPr lang="en-US" sz="2000"/>
                  <a:t>Catch per Unit Effort (crab/trap/day)</a:t>
                </a:r>
              </a:p>
            </c:rich>
          </c:tx>
          <c:layout/>
          <c:overlay val="0"/>
        </c:title>
        <c:numFmt formatCode="General" sourceLinked="1"/>
        <c:majorTickMark val="out"/>
        <c:minorTickMark val="none"/>
        <c:tickLblPos val="nextTo"/>
        <c:txPr>
          <a:bodyPr/>
          <a:lstStyle/>
          <a:p>
            <a:pPr>
              <a:defRPr sz="1600"/>
            </a:pPr>
            <a:endParaRPr lang="en-US"/>
          </a:p>
        </c:txPr>
        <c:crossAx val="-2143998288"/>
        <c:crosses val="autoZero"/>
        <c:crossBetween val="between"/>
      </c:valAx>
    </c:plotArea>
    <c:legend>
      <c:legendPos val="r"/>
      <c:layout>
        <c:manualLayout>
          <c:xMode val="edge"/>
          <c:yMode val="edge"/>
          <c:x val="0.646152012248469"/>
          <c:y val="0.282023549139691"/>
          <c:w val="0.226070209973753"/>
          <c:h val="0.1674343832021"/>
        </c:manualLayout>
      </c:layout>
      <c:overlay val="0"/>
      <c:txPr>
        <a:bodyPr/>
        <a:lstStyle/>
        <a:p>
          <a:pPr>
            <a:defRPr sz="1600" i="1"/>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B050"/>
            </a:solidFill>
          </c:spPr>
          <c:invertIfNegative val="0"/>
          <c:errBars>
            <c:errBarType val="both"/>
            <c:errValType val="cust"/>
            <c:noEndCap val="0"/>
            <c:plus>
              <c:numRef>
                <c:f>CW_Weight!$P$10:$P$14</c:f>
                <c:numCache>
                  <c:formatCode>General</c:formatCode>
                  <c:ptCount val="5"/>
                  <c:pt idx="0">
                    <c:v>3.00294880308171</c:v>
                  </c:pt>
                  <c:pt idx="1">
                    <c:v>8.02544910477497</c:v>
                  </c:pt>
                  <c:pt idx="2">
                    <c:v>3.526447693264881</c:v>
                  </c:pt>
                  <c:pt idx="3">
                    <c:v>6.678748311798081</c:v>
                  </c:pt>
                  <c:pt idx="4">
                    <c:v>23.40519885267658</c:v>
                  </c:pt>
                </c:numCache>
              </c:numRef>
            </c:plus>
            <c:minus>
              <c:numRef>
                <c:f>CW_Weight!$P$10:$P$14</c:f>
                <c:numCache>
                  <c:formatCode>General</c:formatCode>
                  <c:ptCount val="5"/>
                  <c:pt idx="0">
                    <c:v>3.00294880308171</c:v>
                  </c:pt>
                  <c:pt idx="1">
                    <c:v>8.02544910477497</c:v>
                  </c:pt>
                  <c:pt idx="2">
                    <c:v>3.526447693264881</c:v>
                  </c:pt>
                  <c:pt idx="3">
                    <c:v>6.678748311798081</c:v>
                  </c:pt>
                  <c:pt idx="4">
                    <c:v>23.40519885267658</c:v>
                  </c:pt>
                </c:numCache>
              </c:numRef>
            </c:minus>
          </c:errBars>
          <c:cat>
            <c:strRef>
              <c:f>CW_Weight!$L$10:$L$13</c:f>
              <c:strCache>
                <c:ptCount val="4"/>
                <c:pt idx="0">
                  <c:v>OCA</c:v>
                </c:pt>
                <c:pt idx="1">
                  <c:v>HMSC</c:v>
                </c:pt>
                <c:pt idx="2">
                  <c:v>SB</c:v>
                </c:pt>
                <c:pt idx="3">
                  <c:v>SL</c:v>
                </c:pt>
              </c:strCache>
            </c:strRef>
          </c:cat>
          <c:val>
            <c:numRef>
              <c:f>CW_Weight!$O$10:$O$13</c:f>
              <c:numCache>
                <c:formatCode>0.0</c:formatCode>
                <c:ptCount val="4"/>
                <c:pt idx="0">
                  <c:v>65.15901639344261</c:v>
                </c:pt>
                <c:pt idx="1">
                  <c:v>58.25</c:v>
                </c:pt>
                <c:pt idx="2">
                  <c:v>35.35</c:v>
                </c:pt>
                <c:pt idx="3">
                  <c:v>73.21111111111112</c:v>
                </c:pt>
              </c:numCache>
            </c:numRef>
          </c:val>
        </c:ser>
        <c:dLbls>
          <c:showLegendKey val="0"/>
          <c:showVal val="0"/>
          <c:showCatName val="0"/>
          <c:showSerName val="0"/>
          <c:showPercent val="0"/>
          <c:showBubbleSize val="0"/>
        </c:dLbls>
        <c:gapWidth val="150"/>
        <c:axId val="-2143692976"/>
        <c:axId val="-2143684800"/>
      </c:barChart>
      <c:catAx>
        <c:axId val="-2143692976"/>
        <c:scaling>
          <c:orientation val="minMax"/>
        </c:scaling>
        <c:delete val="0"/>
        <c:axPos val="b"/>
        <c:majorTickMark val="out"/>
        <c:minorTickMark val="none"/>
        <c:tickLblPos val="nextTo"/>
        <c:txPr>
          <a:bodyPr/>
          <a:lstStyle/>
          <a:p>
            <a:pPr>
              <a:defRPr sz="1600"/>
            </a:pPr>
            <a:endParaRPr lang="en-US"/>
          </a:p>
        </c:txPr>
        <c:crossAx val="-2143684800"/>
        <c:crosses val="autoZero"/>
        <c:auto val="1"/>
        <c:lblAlgn val="ctr"/>
        <c:lblOffset val="100"/>
        <c:noMultiLvlLbl val="0"/>
      </c:catAx>
      <c:valAx>
        <c:axId val="-2143684800"/>
        <c:scaling>
          <c:orientation val="minMax"/>
        </c:scaling>
        <c:delete val="0"/>
        <c:axPos val="l"/>
        <c:title>
          <c:tx>
            <c:rich>
              <a:bodyPr rot="-5400000" vert="horz"/>
              <a:lstStyle/>
              <a:p>
                <a:pPr>
                  <a:defRPr sz="2000"/>
                </a:pPr>
                <a:r>
                  <a:rPr lang="en-US" sz="2000"/>
                  <a:t>Mass (g)</a:t>
                </a:r>
              </a:p>
            </c:rich>
          </c:tx>
          <c:layout/>
          <c:overlay val="0"/>
        </c:title>
        <c:numFmt formatCode="0" sourceLinked="0"/>
        <c:majorTickMark val="out"/>
        <c:minorTickMark val="none"/>
        <c:tickLblPos val="nextTo"/>
        <c:txPr>
          <a:bodyPr/>
          <a:lstStyle/>
          <a:p>
            <a:pPr>
              <a:defRPr sz="1600"/>
            </a:pPr>
            <a:endParaRPr lang="en-US"/>
          </a:p>
        </c:txPr>
        <c:crossAx val="-2143692976"/>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891294838145"/>
          <c:y val="0.0514005540974045"/>
          <c:w val="0.842679352580928"/>
          <c:h val="0.832619568387285"/>
        </c:manualLayout>
      </c:layout>
      <c:barChart>
        <c:barDir val="col"/>
        <c:grouping val="clustered"/>
        <c:varyColors val="0"/>
        <c:ser>
          <c:idx val="0"/>
          <c:order val="0"/>
          <c:tx>
            <c:strRef>
              <c:f>Tables_Figures!$C$111</c:f>
              <c:strCache>
                <c:ptCount val="1"/>
                <c:pt idx="0">
                  <c:v>C. maenas</c:v>
                </c:pt>
              </c:strCache>
            </c:strRef>
          </c:tx>
          <c:spPr>
            <a:solidFill>
              <a:srgbClr val="00B050"/>
            </a:solidFill>
          </c:spPr>
          <c:invertIfNegative val="0"/>
          <c:errBars>
            <c:errBarType val="both"/>
            <c:errValType val="cust"/>
            <c:noEndCap val="0"/>
            <c:plus>
              <c:numRef>
                <c:f>Tables_Figures!$F$112:$F$115</c:f>
                <c:numCache>
                  <c:formatCode>General</c:formatCode>
                  <c:ptCount val="4"/>
                  <c:pt idx="0">
                    <c:v>1.118956429921868</c:v>
                  </c:pt>
                  <c:pt idx="1">
                    <c:v>0.215288658199187</c:v>
                  </c:pt>
                  <c:pt idx="2">
                    <c:v>0.12280701754386</c:v>
                  </c:pt>
                  <c:pt idx="3">
                    <c:v>0.445941292507922</c:v>
                  </c:pt>
                </c:numCache>
              </c:numRef>
            </c:plus>
            <c:minus>
              <c:numRef>
                <c:f>Tables_Figures!$F$112:$F$115</c:f>
                <c:numCache>
                  <c:formatCode>General</c:formatCode>
                  <c:ptCount val="4"/>
                  <c:pt idx="0">
                    <c:v>1.118956429921868</c:v>
                  </c:pt>
                  <c:pt idx="1">
                    <c:v>0.215288658199187</c:v>
                  </c:pt>
                  <c:pt idx="2">
                    <c:v>0.12280701754386</c:v>
                  </c:pt>
                  <c:pt idx="3">
                    <c:v>0.445941292507922</c:v>
                  </c:pt>
                </c:numCache>
              </c:numRef>
            </c:minus>
          </c:errBars>
          <c:cat>
            <c:strRef>
              <c:f>Tables_Figures!$B$112:$B$115</c:f>
              <c:strCache>
                <c:ptCount val="4"/>
                <c:pt idx="0">
                  <c:v>OCA</c:v>
                </c:pt>
                <c:pt idx="1">
                  <c:v>HMSC</c:v>
                </c:pt>
                <c:pt idx="2">
                  <c:v>SB</c:v>
                </c:pt>
                <c:pt idx="3">
                  <c:v>SL</c:v>
                </c:pt>
              </c:strCache>
            </c:strRef>
          </c:cat>
          <c:val>
            <c:numRef>
              <c:f>Tables_Figures!$C$112:$C$115</c:f>
              <c:numCache>
                <c:formatCode>General</c:formatCode>
                <c:ptCount val="4"/>
                <c:pt idx="0">
                  <c:v>41.0</c:v>
                </c:pt>
                <c:pt idx="1">
                  <c:v>8.0</c:v>
                </c:pt>
                <c:pt idx="2">
                  <c:v>4.0</c:v>
                </c:pt>
                <c:pt idx="3">
                  <c:v>9.0</c:v>
                </c:pt>
              </c:numCache>
            </c:numRef>
          </c:val>
        </c:ser>
        <c:ser>
          <c:idx val="1"/>
          <c:order val="1"/>
          <c:tx>
            <c:strRef>
              <c:f>Tables_Figures!$D$111</c:f>
              <c:strCache>
                <c:ptCount val="1"/>
                <c:pt idx="0">
                  <c:v>C. productus</c:v>
                </c:pt>
              </c:strCache>
            </c:strRef>
          </c:tx>
          <c:spPr>
            <a:solidFill>
              <a:srgbClr val="FF0000"/>
            </a:solidFill>
          </c:spPr>
          <c:invertIfNegative val="0"/>
          <c:errBars>
            <c:errBarType val="both"/>
            <c:errValType val="cust"/>
            <c:noEndCap val="0"/>
            <c:plus>
              <c:numRef>
                <c:f>Tables_Figures!$G$112:$G$115</c:f>
                <c:numCache>
                  <c:formatCode>General</c:formatCode>
                  <c:ptCount val="4"/>
                  <c:pt idx="0">
                    <c:v>0.0</c:v>
                  </c:pt>
                  <c:pt idx="1">
                    <c:v>0.270214494459259</c:v>
                  </c:pt>
                  <c:pt idx="2">
                    <c:v>0.0</c:v>
                  </c:pt>
                  <c:pt idx="3">
                    <c:v>0.779714399927656</c:v>
                  </c:pt>
                </c:numCache>
              </c:numRef>
            </c:plus>
            <c:minus>
              <c:numRef>
                <c:f>Tables_Figures!$G$112:$G$115</c:f>
                <c:numCache>
                  <c:formatCode>General</c:formatCode>
                  <c:ptCount val="4"/>
                  <c:pt idx="0">
                    <c:v>0.0</c:v>
                  </c:pt>
                  <c:pt idx="1">
                    <c:v>0.270214494459259</c:v>
                  </c:pt>
                  <c:pt idx="2">
                    <c:v>0.0</c:v>
                  </c:pt>
                  <c:pt idx="3">
                    <c:v>0.779714399927656</c:v>
                  </c:pt>
                </c:numCache>
              </c:numRef>
            </c:minus>
          </c:errBars>
          <c:cat>
            <c:strRef>
              <c:f>Tables_Figures!$B$112:$B$115</c:f>
              <c:strCache>
                <c:ptCount val="4"/>
                <c:pt idx="0">
                  <c:v>OCA</c:v>
                </c:pt>
                <c:pt idx="1">
                  <c:v>HMSC</c:v>
                </c:pt>
                <c:pt idx="2">
                  <c:v>SB</c:v>
                </c:pt>
                <c:pt idx="3">
                  <c:v>SL</c:v>
                </c:pt>
              </c:strCache>
            </c:strRef>
          </c:cat>
          <c:val>
            <c:numRef>
              <c:f>Tables_Figures!$D$112:$D$115</c:f>
              <c:numCache>
                <c:formatCode>General</c:formatCode>
                <c:ptCount val="4"/>
                <c:pt idx="0">
                  <c:v>0.0</c:v>
                </c:pt>
                <c:pt idx="1">
                  <c:v>5.0</c:v>
                </c:pt>
                <c:pt idx="2">
                  <c:v>0.0</c:v>
                </c:pt>
                <c:pt idx="3">
                  <c:v>33.0</c:v>
                </c:pt>
              </c:numCache>
            </c:numRef>
          </c:val>
        </c:ser>
        <c:dLbls>
          <c:showLegendKey val="0"/>
          <c:showVal val="0"/>
          <c:showCatName val="0"/>
          <c:showSerName val="0"/>
          <c:showPercent val="0"/>
          <c:showBubbleSize val="0"/>
        </c:dLbls>
        <c:gapWidth val="150"/>
        <c:axId val="-2142286384"/>
        <c:axId val="-2142283488"/>
      </c:barChart>
      <c:catAx>
        <c:axId val="-2142286384"/>
        <c:scaling>
          <c:orientation val="minMax"/>
        </c:scaling>
        <c:delete val="0"/>
        <c:axPos val="b"/>
        <c:numFmt formatCode="General" sourceLinked="1"/>
        <c:majorTickMark val="out"/>
        <c:minorTickMark val="none"/>
        <c:tickLblPos val="nextTo"/>
        <c:txPr>
          <a:bodyPr/>
          <a:lstStyle/>
          <a:p>
            <a:pPr>
              <a:defRPr sz="1600"/>
            </a:pPr>
            <a:endParaRPr lang="en-US"/>
          </a:p>
        </c:txPr>
        <c:crossAx val="-2142283488"/>
        <c:crosses val="autoZero"/>
        <c:auto val="1"/>
        <c:lblAlgn val="ctr"/>
        <c:lblOffset val="100"/>
        <c:noMultiLvlLbl val="0"/>
      </c:catAx>
      <c:valAx>
        <c:axId val="-2142283488"/>
        <c:scaling>
          <c:orientation val="minMax"/>
        </c:scaling>
        <c:delete val="0"/>
        <c:axPos val="l"/>
        <c:title>
          <c:tx>
            <c:rich>
              <a:bodyPr rot="-5400000" vert="horz"/>
              <a:lstStyle/>
              <a:p>
                <a:pPr>
                  <a:defRPr sz="1800"/>
                </a:pPr>
                <a:r>
                  <a:rPr lang="en-US" sz="1800" dirty="0"/>
                  <a:t>Number of </a:t>
                </a:r>
                <a:r>
                  <a:rPr lang="en-US" sz="1800" dirty="0" smtClean="0"/>
                  <a:t>Crab Caught </a:t>
                </a:r>
                <a:r>
                  <a:rPr lang="en-US" sz="1800" dirty="0"/>
                  <a:t>in </a:t>
                </a:r>
                <a:r>
                  <a:rPr lang="en-US" sz="1800" dirty="0" smtClean="0"/>
                  <a:t>Intertidal </a:t>
                </a:r>
                <a:r>
                  <a:rPr lang="en-US" sz="1800" dirty="0"/>
                  <a:t>Z</a:t>
                </a:r>
                <a:r>
                  <a:rPr lang="en-US" sz="1800" dirty="0" smtClean="0"/>
                  <a:t>ones</a:t>
                </a:r>
                <a:endParaRPr lang="en-US" sz="1800" dirty="0"/>
              </a:p>
            </c:rich>
          </c:tx>
          <c:layout/>
          <c:overlay val="0"/>
        </c:title>
        <c:numFmt formatCode="General" sourceLinked="1"/>
        <c:majorTickMark val="out"/>
        <c:minorTickMark val="none"/>
        <c:tickLblPos val="nextTo"/>
        <c:crossAx val="-2142286384"/>
        <c:crosses val="autoZero"/>
        <c:crossBetween val="between"/>
      </c:valAx>
      <c:spPr>
        <a:noFill/>
        <a:ln w="25400">
          <a:noFill/>
        </a:ln>
      </c:spPr>
    </c:plotArea>
    <c:legend>
      <c:legendPos val="r"/>
      <c:layout>
        <c:manualLayout>
          <c:xMode val="edge"/>
          <c:yMode val="edge"/>
          <c:x val="0.593015091863517"/>
          <c:y val="0.0829494750656168"/>
          <c:w val="0.187540463692039"/>
          <c:h val="0.1674343832021"/>
        </c:manualLayout>
      </c:layout>
      <c:overlay val="0"/>
      <c:txPr>
        <a:bodyPr/>
        <a:lstStyle/>
        <a:p>
          <a:pPr>
            <a:defRPr sz="1600" i="1"/>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B050"/>
            </a:solidFill>
          </c:spPr>
          <c:invertIfNegative val="0"/>
          <c:errBars>
            <c:errBarType val="both"/>
            <c:errValType val="cust"/>
            <c:noEndCap val="0"/>
            <c:plus>
              <c:numRef>
                <c:f>CW_Weight!$N$10:$N$14</c:f>
                <c:numCache>
                  <c:formatCode>General</c:formatCode>
                  <c:ptCount val="5"/>
                  <c:pt idx="0">
                    <c:v>0.958815608797797</c:v>
                  </c:pt>
                  <c:pt idx="1">
                    <c:v>3.126502998559251</c:v>
                  </c:pt>
                  <c:pt idx="2">
                    <c:v>1.348499165739453</c:v>
                  </c:pt>
                  <c:pt idx="3">
                    <c:v>2.043900818424308</c:v>
                  </c:pt>
                  <c:pt idx="4">
                    <c:v>5.649461134578327</c:v>
                  </c:pt>
                </c:numCache>
              </c:numRef>
            </c:plus>
            <c:minus>
              <c:numRef>
                <c:f>CW_Weight!$N$10:$N$14</c:f>
                <c:numCache>
                  <c:formatCode>General</c:formatCode>
                  <c:ptCount val="5"/>
                  <c:pt idx="0">
                    <c:v>0.958815608797797</c:v>
                  </c:pt>
                  <c:pt idx="1">
                    <c:v>3.126502998559251</c:v>
                  </c:pt>
                  <c:pt idx="2">
                    <c:v>1.348499165739453</c:v>
                  </c:pt>
                  <c:pt idx="3">
                    <c:v>2.043900818424308</c:v>
                  </c:pt>
                  <c:pt idx="4">
                    <c:v>5.649461134578327</c:v>
                  </c:pt>
                </c:numCache>
              </c:numRef>
            </c:minus>
          </c:errBars>
          <c:cat>
            <c:strRef>
              <c:f>CW_Weight!$L$10:$L$13</c:f>
              <c:strCache>
                <c:ptCount val="4"/>
                <c:pt idx="0">
                  <c:v>OCA</c:v>
                </c:pt>
                <c:pt idx="1">
                  <c:v>HMSC</c:v>
                </c:pt>
                <c:pt idx="2">
                  <c:v>SB</c:v>
                </c:pt>
                <c:pt idx="3">
                  <c:v>SL</c:v>
                </c:pt>
              </c:strCache>
            </c:strRef>
          </c:cat>
          <c:val>
            <c:numRef>
              <c:f>CW_Weight!$M$10:$M$13</c:f>
              <c:numCache>
                <c:formatCode>0.00</c:formatCode>
                <c:ptCount val="4"/>
                <c:pt idx="0">
                  <c:v>65.10737704918029</c:v>
                </c:pt>
                <c:pt idx="1">
                  <c:v>63.389</c:v>
                </c:pt>
                <c:pt idx="2">
                  <c:v>54.25</c:v>
                </c:pt>
                <c:pt idx="3">
                  <c:v>68.4533333333333</c:v>
                </c:pt>
              </c:numCache>
            </c:numRef>
          </c:val>
        </c:ser>
        <c:dLbls>
          <c:showLegendKey val="0"/>
          <c:showVal val="0"/>
          <c:showCatName val="0"/>
          <c:showSerName val="0"/>
          <c:showPercent val="0"/>
          <c:showBubbleSize val="0"/>
        </c:dLbls>
        <c:gapWidth val="150"/>
        <c:axId val="-2142355136"/>
        <c:axId val="-2142352368"/>
      </c:barChart>
      <c:catAx>
        <c:axId val="-2142355136"/>
        <c:scaling>
          <c:orientation val="minMax"/>
        </c:scaling>
        <c:delete val="0"/>
        <c:axPos val="b"/>
        <c:majorTickMark val="out"/>
        <c:minorTickMark val="none"/>
        <c:tickLblPos val="nextTo"/>
        <c:txPr>
          <a:bodyPr/>
          <a:lstStyle/>
          <a:p>
            <a:pPr>
              <a:defRPr sz="1600"/>
            </a:pPr>
            <a:endParaRPr lang="en-US"/>
          </a:p>
        </c:txPr>
        <c:crossAx val="-2142352368"/>
        <c:crosses val="autoZero"/>
        <c:auto val="1"/>
        <c:lblAlgn val="ctr"/>
        <c:lblOffset val="100"/>
        <c:noMultiLvlLbl val="0"/>
      </c:catAx>
      <c:valAx>
        <c:axId val="-2142352368"/>
        <c:scaling>
          <c:orientation val="minMax"/>
        </c:scaling>
        <c:delete val="0"/>
        <c:axPos val="l"/>
        <c:title>
          <c:tx>
            <c:rich>
              <a:bodyPr rot="-5400000" vert="horz"/>
              <a:lstStyle/>
              <a:p>
                <a:pPr>
                  <a:defRPr sz="2000"/>
                </a:pPr>
                <a:r>
                  <a:rPr lang="en-US" sz="2000"/>
                  <a:t>Carapace Width (mm)</a:t>
                </a:r>
              </a:p>
            </c:rich>
          </c:tx>
          <c:layout/>
          <c:overlay val="0"/>
        </c:title>
        <c:numFmt formatCode="0" sourceLinked="0"/>
        <c:majorTickMark val="out"/>
        <c:minorTickMark val="none"/>
        <c:tickLblPos val="nextTo"/>
        <c:txPr>
          <a:bodyPr/>
          <a:lstStyle/>
          <a:p>
            <a:pPr>
              <a:defRPr sz="1600"/>
            </a:pPr>
            <a:endParaRPr lang="en-US"/>
          </a:p>
        </c:txPr>
        <c:crossAx val="-2142355136"/>
        <c:crosses val="autoZero"/>
        <c:crossBetween val="between"/>
      </c:valAx>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714189"/>
            <a:ext cx="28803600" cy="10027254"/>
          </a:xfrm>
          <a:prstGeom prst="rect">
            <a:avLst/>
          </a:prstGeom>
        </p:spPr>
        <p:txBody>
          <a:bodyPr lIns="69129" tIns="34564" rIns="69129" bIns="34564"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4800600" y="15129091"/>
            <a:ext cx="28803600" cy="6953669"/>
          </a:xfrm>
          <a:prstGeom prst="rect">
            <a:avLst/>
          </a:prstGeom>
        </p:spPr>
        <p:txBody>
          <a:bodyPr lIns="69129" tIns="34564" rIns="69129" bIns="34564"/>
          <a:lstStyle>
            <a:lvl1pPr marL="0" indent="0" algn="ctr">
              <a:buNone/>
              <a:defRPr sz="1800"/>
            </a:lvl1pPr>
            <a:lvl2pPr marL="345643" indent="0" algn="ctr">
              <a:buNone/>
              <a:defRPr sz="1500"/>
            </a:lvl2pPr>
            <a:lvl3pPr marL="691286" indent="0" algn="ctr">
              <a:buNone/>
              <a:defRPr sz="1400"/>
            </a:lvl3pPr>
            <a:lvl4pPr marL="1036930" indent="0" algn="ctr">
              <a:buNone/>
              <a:defRPr sz="1200"/>
            </a:lvl4pPr>
            <a:lvl5pPr marL="1382573" indent="0" algn="ctr">
              <a:buNone/>
              <a:defRPr sz="1200"/>
            </a:lvl5pPr>
            <a:lvl6pPr marL="1728216" indent="0" algn="ctr">
              <a:buNone/>
              <a:defRPr sz="1200"/>
            </a:lvl6pPr>
            <a:lvl7pPr marL="2073859" indent="0" algn="ctr">
              <a:buNone/>
              <a:defRPr sz="1200"/>
            </a:lvl7pPr>
            <a:lvl8pPr marL="2419502" indent="0" algn="ctr">
              <a:buNone/>
              <a:defRPr sz="1200"/>
            </a:lvl8pPr>
            <a:lvl9pPr marL="2765146" indent="0" algn="ctr">
              <a:buNone/>
              <a:defRPr sz="1200"/>
            </a:lvl9pPr>
          </a:lstStyle>
          <a:p>
            <a:r>
              <a:rPr lang="en-US" smtClean="0"/>
              <a:t>Click to edit Master subtitle style</a:t>
            </a:r>
            <a:endParaRPr lang="en-US"/>
          </a:p>
        </p:txBody>
      </p:sp>
    </p:spTree>
    <p:extLst>
      <p:ext uri="{BB962C8B-B14F-4D97-AF65-F5344CB8AC3E}">
        <p14:creationId xmlns:p14="http://schemas.microsoft.com/office/powerpoint/2010/main" val="26877770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640330" y="1533792"/>
            <a:ext cx="33124140" cy="5567496"/>
          </a:xfrm>
          <a:prstGeom prst="rect">
            <a:avLst/>
          </a:prstGeom>
        </p:spPr>
        <p:txBody>
          <a:bodyPr lIns="69129" tIns="34564" rIns="69129" bIns="34564"/>
          <a:lstStyle/>
          <a:p>
            <a:r>
              <a:rPr lang="en-US" smtClean="0"/>
              <a:t>Click to edit Master title style</a:t>
            </a:r>
            <a:endParaRPr lang="en-US"/>
          </a:p>
        </p:txBody>
      </p:sp>
      <p:sp>
        <p:nvSpPr>
          <p:cNvPr id="3" name="Vertical Text Placeholder 2"/>
          <p:cNvSpPr>
            <a:spLocks noGrp="1"/>
          </p:cNvSpPr>
          <p:nvPr>
            <p:ph type="body" orient="vert" idx="1"/>
          </p:nvPr>
        </p:nvSpPr>
        <p:spPr>
          <a:xfrm>
            <a:off x="2640330" y="7667759"/>
            <a:ext cx="33124140" cy="18275884"/>
          </a:xfrm>
          <a:prstGeom prst="rect">
            <a:avLst/>
          </a:prstGeom>
        </p:spPr>
        <p:txBody>
          <a:bodyPr vert="eaVert" lIns="69129" tIns="34564" rIns="69129" bIns="3456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08535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5" y="1533792"/>
            <a:ext cx="8281035" cy="24409851"/>
          </a:xfrm>
          <a:prstGeom prst="rect">
            <a:avLst/>
          </a:prstGeom>
        </p:spPr>
        <p:txBody>
          <a:bodyPr vert="eaVert" lIns="69129" tIns="34564" rIns="69129" bIns="34564"/>
          <a:lstStyle/>
          <a:p>
            <a:r>
              <a:rPr lang="en-US" smtClean="0"/>
              <a:t>Click to edit Master title style</a:t>
            </a:r>
            <a:endParaRPr lang="en-US"/>
          </a:p>
        </p:txBody>
      </p:sp>
      <p:sp>
        <p:nvSpPr>
          <p:cNvPr id="3" name="Vertical Text Placeholder 2"/>
          <p:cNvSpPr>
            <a:spLocks noGrp="1"/>
          </p:cNvSpPr>
          <p:nvPr>
            <p:ph type="body" orient="vert" idx="1"/>
          </p:nvPr>
        </p:nvSpPr>
        <p:spPr>
          <a:xfrm>
            <a:off x="2640330" y="1533792"/>
            <a:ext cx="24727891" cy="24409851"/>
          </a:xfrm>
          <a:prstGeom prst="rect">
            <a:avLst/>
          </a:prstGeom>
        </p:spPr>
        <p:txBody>
          <a:bodyPr vert="eaVert" lIns="69129" tIns="34564" rIns="69129" bIns="3456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53526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0330" y="1533792"/>
            <a:ext cx="33124140" cy="5567496"/>
          </a:xfrm>
          <a:prstGeom prst="rect">
            <a:avLst/>
          </a:prstGeom>
        </p:spPr>
        <p:txBody>
          <a:bodyPr lIns="69129" tIns="34564" rIns="69129" bIns="34564"/>
          <a:lstStyle/>
          <a:p>
            <a:r>
              <a:rPr lang="en-US" smtClean="0"/>
              <a:t>Click to edit Master title style</a:t>
            </a:r>
            <a:endParaRPr lang="en-US"/>
          </a:p>
        </p:txBody>
      </p:sp>
      <p:sp>
        <p:nvSpPr>
          <p:cNvPr id="3" name="Content Placeholder 2"/>
          <p:cNvSpPr>
            <a:spLocks noGrp="1"/>
          </p:cNvSpPr>
          <p:nvPr>
            <p:ph idx="1"/>
          </p:nvPr>
        </p:nvSpPr>
        <p:spPr>
          <a:xfrm>
            <a:off x="2640330" y="7667759"/>
            <a:ext cx="33124140" cy="18275884"/>
          </a:xfrm>
          <a:prstGeom prst="rect">
            <a:avLst/>
          </a:prstGeom>
        </p:spPr>
        <p:txBody>
          <a:bodyPr lIns="69129" tIns="34564" rIns="69129" bIns="3456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3495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19928" y="7180498"/>
            <a:ext cx="33124140" cy="11982298"/>
          </a:xfrm>
          <a:prstGeom prst="rect">
            <a:avLst/>
          </a:prstGeom>
        </p:spPr>
        <p:txBody>
          <a:bodyPr lIns="69129" tIns="34564" rIns="69129" bIns="34564"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2619928" y="19275610"/>
            <a:ext cx="33124140" cy="6300788"/>
          </a:xfrm>
          <a:prstGeom prst="rect">
            <a:avLst/>
          </a:prstGeom>
        </p:spPr>
        <p:txBody>
          <a:bodyPr lIns="69129" tIns="34564" rIns="69129" bIns="34564"/>
          <a:lstStyle>
            <a:lvl1pPr marL="0" indent="0">
              <a:buNone/>
              <a:defRPr sz="1800"/>
            </a:lvl1pPr>
            <a:lvl2pPr marL="345643" indent="0">
              <a:buNone/>
              <a:defRPr sz="1500"/>
            </a:lvl2pPr>
            <a:lvl3pPr marL="691286" indent="0">
              <a:buNone/>
              <a:defRPr sz="1400"/>
            </a:lvl3pPr>
            <a:lvl4pPr marL="1036930" indent="0">
              <a:buNone/>
              <a:defRPr sz="1200"/>
            </a:lvl4pPr>
            <a:lvl5pPr marL="1382573" indent="0">
              <a:buNone/>
              <a:defRPr sz="1200"/>
            </a:lvl5pPr>
            <a:lvl6pPr marL="1728216" indent="0">
              <a:buNone/>
              <a:defRPr sz="1200"/>
            </a:lvl6pPr>
            <a:lvl7pPr marL="2073859" indent="0">
              <a:buNone/>
              <a:defRPr sz="1200"/>
            </a:lvl7pPr>
            <a:lvl8pPr marL="2419502" indent="0">
              <a:buNone/>
              <a:defRPr sz="1200"/>
            </a:lvl8pPr>
            <a:lvl9pPr marL="2765146" indent="0">
              <a:buNone/>
              <a:defRPr sz="1200"/>
            </a:lvl9pPr>
          </a:lstStyle>
          <a:p>
            <a:pPr lvl="0"/>
            <a:r>
              <a:rPr lang="en-US" smtClean="0"/>
              <a:t>Click to edit Master text styles</a:t>
            </a:r>
          </a:p>
        </p:txBody>
      </p:sp>
    </p:spTree>
    <p:extLst>
      <p:ext uri="{BB962C8B-B14F-4D97-AF65-F5344CB8AC3E}">
        <p14:creationId xmlns:p14="http://schemas.microsoft.com/office/powerpoint/2010/main" val="27450635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40330" y="1533792"/>
            <a:ext cx="33124140" cy="5567496"/>
          </a:xfrm>
          <a:prstGeom prst="rect">
            <a:avLst/>
          </a:prstGeom>
        </p:spPr>
        <p:txBody>
          <a:bodyPr lIns="69129" tIns="34564" rIns="69129" bIns="34564"/>
          <a:lstStyle/>
          <a:p>
            <a:r>
              <a:rPr lang="en-US" smtClean="0"/>
              <a:t>Click to edit Master title style</a:t>
            </a:r>
            <a:endParaRPr lang="en-US"/>
          </a:p>
        </p:txBody>
      </p:sp>
      <p:sp>
        <p:nvSpPr>
          <p:cNvPr id="3" name="Content Placeholder 2"/>
          <p:cNvSpPr>
            <a:spLocks noGrp="1"/>
          </p:cNvSpPr>
          <p:nvPr>
            <p:ph sz="half" idx="1"/>
          </p:nvPr>
        </p:nvSpPr>
        <p:spPr>
          <a:xfrm>
            <a:off x="2640330" y="7667759"/>
            <a:ext cx="16504463" cy="18275884"/>
          </a:xfrm>
          <a:prstGeom prst="rect">
            <a:avLst/>
          </a:prstGeom>
        </p:spPr>
        <p:txBody>
          <a:bodyPr lIns="69129" tIns="34564" rIns="69129" bIns="3456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0007" y="7667759"/>
            <a:ext cx="16504463" cy="18275884"/>
          </a:xfrm>
          <a:prstGeom prst="rect">
            <a:avLst/>
          </a:prstGeom>
        </p:spPr>
        <p:txBody>
          <a:bodyPr lIns="69129" tIns="34564" rIns="69129" bIns="3456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256711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131" y="1533792"/>
            <a:ext cx="33124140" cy="5567496"/>
          </a:xfrm>
          <a:prstGeom prst="rect">
            <a:avLst/>
          </a:prstGeom>
        </p:spPr>
        <p:txBody>
          <a:bodyPr lIns="69129" tIns="34564" rIns="69129" bIns="34564"/>
          <a:lstStyle/>
          <a:p>
            <a:r>
              <a:rPr lang="en-US" smtClean="0"/>
              <a:t>Click to edit Master title style</a:t>
            </a:r>
            <a:endParaRPr lang="en-US"/>
          </a:p>
        </p:txBody>
      </p:sp>
      <p:sp>
        <p:nvSpPr>
          <p:cNvPr id="3" name="Text Placeholder 2"/>
          <p:cNvSpPr>
            <a:spLocks noGrp="1"/>
          </p:cNvSpPr>
          <p:nvPr>
            <p:ph type="body" idx="1"/>
          </p:nvPr>
        </p:nvSpPr>
        <p:spPr>
          <a:xfrm>
            <a:off x="2645131" y="7060483"/>
            <a:ext cx="16247631" cy="3461233"/>
          </a:xfrm>
          <a:prstGeom prst="rect">
            <a:avLst/>
          </a:prstGeom>
        </p:spPr>
        <p:txBody>
          <a:bodyPr lIns="69129" tIns="34564" rIns="69129" bIns="34564" anchor="b"/>
          <a:lstStyle>
            <a:lvl1pPr marL="0" indent="0">
              <a:buNone/>
              <a:defRPr sz="1800" b="1"/>
            </a:lvl1pPr>
            <a:lvl2pPr marL="345643" indent="0">
              <a:buNone/>
              <a:defRPr sz="1500" b="1"/>
            </a:lvl2pPr>
            <a:lvl3pPr marL="691286" indent="0">
              <a:buNone/>
              <a:defRPr sz="1400" b="1"/>
            </a:lvl3pPr>
            <a:lvl4pPr marL="1036930" indent="0">
              <a:buNone/>
              <a:defRPr sz="1200" b="1"/>
            </a:lvl4pPr>
            <a:lvl5pPr marL="1382573" indent="0">
              <a:buNone/>
              <a:defRPr sz="1200" b="1"/>
            </a:lvl5pPr>
            <a:lvl6pPr marL="1728216" indent="0">
              <a:buNone/>
              <a:defRPr sz="1200" b="1"/>
            </a:lvl6pPr>
            <a:lvl7pPr marL="2073859" indent="0">
              <a:buNone/>
              <a:defRPr sz="1200" b="1"/>
            </a:lvl7pPr>
            <a:lvl8pPr marL="2419502" indent="0">
              <a:buNone/>
              <a:defRPr sz="1200" b="1"/>
            </a:lvl8pPr>
            <a:lvl9pPr marL="2765146"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645131" y="10521716"/>
            <a:ext cx="16247631" cy="15474734"/>
          </a:xfrm>
          <a:prstGeom prst="rect">
            <a:avLst/>
          </a:prstGeom>
        </p:spPr>
        <p:txBody>
          <a:bodyPr lIns="69129" tIns="34564" rIns="69129" bIns="3456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442430" y="7060483"/>
            <a:ext cx="16326841" cy="3461233"/>
          </a:xfrm>
          <a:prstGeom prst="rect">
            <a:avLst/>
          </a:prstGeom>
        </p:spPr>
        <p:txBody>
          <a:bodyPr lIns="69129" tIns="34564" rIns="69129" bIns="34564" anchor="b"/>
          <a:lstStyle>
            <a:lvl1pPr marL="0" indent="0">
              <a:buNone/>
              <a:defRPr sz="1800" b="1"/>
            </a:lvl1pPr>
            <a:lvl2pPr marL="345643" indent="0">
              <a:buNone/>
              <a:defRPr sz="1500" b="1"/>
            </a:lvl2pPr>
            <a:lvl3pPr marL="691286" indent="0">
              <a:buNone/>
              <a:defRPr sz="1400" b="1"/>
            </a:lvl3pPr>
            <a:lvl4pPr marL="1036930" indent="0">
              <a:buNone/>
              <a:defRPr sz="1200" b="1"/>
            </a:lvl4pPr>
            <a:lvl5pPr marL="1382573" indent="0">
              <a:buNone/>
              <a:defRPr sz="1200" b="1"/>
            </a:lvl5pPr>
            <a:lvl6pPr marL="1728216" indent="0">
              <a:buNone/>
              <a:defRPr sz="1200" b="1"/>
            </a:lvl6pPr>
            <a:lvl7pPr marL="2073859" indent="0">
              <a:buNone/>
              <a:defRPr sz="1200" b="1"/>
            </a:lvl7pPr>
            <a:lvl8pPr marL="2419502" indent="0">
              <a:buNone/>
              <a:defRPr sz="1200" b="1"/>
            </a:lvl8pPr>
            <a:lvl9pPr marL="2765146"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9442430" y="10521716"/>
            <a:ext cx="16326841" cy="15474734"/>
          </a:xfrm>
          <a:prstGeom prst="rect">
            <a:avLst/>
          </a:prstGeom>
        </p:spPr>
        <p:txBody>
          <a:bodyPr lIns="69129" tIns="34564" rIns="69129" bIns="3456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272768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40330" y="1533792"/>
            <a:ext cx="33124140" cy="5567496"/>
          </a:xfrm>
          <a:prstGeom prst="rect">
            <a:avLst/>
          </a:prstGeom>
        </p:spPr>
        <p:txBody>
          <a:bodyPr lIns="69129" tIns="34564" rIns="69129" bIns="34564"/>
          <a:lstStyle/>
          <a:p>
            <a:r>
              <a:rPr lang="en-US" smtClean="0"/>
              <a:t>Click to edit Master title style</a:t>
            </a:r>
            <a:endParaRPr lang="en-US"/>
          </a:p>
        </p:txBody>
      </p:sp>
    </p:spTree>
    <p:extLst>
      <p:ext uri="{BB962C8B-B14F-4D97-AF65-F5344CB8AC3E}">
        <p14:creationId xmlns:p14="http://schemas.microsoft.com/office/powerpoint/2010/main" val="71708001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53731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130" y="1920240"/>
            <a:ext cx="12386749" cy="6720840"/>
          </a:xfrm>
          <a:prstGeom prst="rect">
            <a:avLst/>
          </a:prstGeom>
        </p:spPr>
        <p:txBody>
          <a:bodyPr lIns="69129" tIns="34564" rIns="69129" bIns="34564"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16326841" y="4147719"/>
            <a:ext cx="19442430" cy="20468559"/>
          </a:xfrm>
          <a:prstGeom prst="rect">
            <a:avLst/>
          </a:prstGeom>
        </p:spPr>
        <p:txBody>
          <a:bodyPr lIns="69129" tIns="34564" rIns="69129" bIns="34564"/>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645130" y="8641080"/>
            <a:ext cx="12386749" cy="16008801"/>
          </a:xfrm>
          <a:prstGeom prst="rect">
            <a:avLst/>
          </a:prstGeom>
        </p:spPr>
        <p:txBody>
          <a:bodyPr lIns="69129" tIns="34564" rIns="69129" bIns="34564"/>
          <a:lstStyle>
            <a:lvl1pPr marL="0" indent="0">
              <a:buNone/>
              <a:defRPr sz="1200"/>
            </a:lvl1pPr>
            <a:lvl2pPr marL="345643" indent="0">
              <a:buNone/>
              <a:defRPr sz="1100"/>
            </a:lvl2pPr>
            <a:lvl3pPr marL="691286" indent="0">
              <a:buNone/>
              <a:defRPr sz="900"/>
            </a:lvl3pPr>
            <a:lvl4pPr marL="1036930" indent="0">
              <a:buNone/>
              <a:defRPr sz="800"/>
            </a:lvl4pPr>
            <a:lvl5pPr marL="1382573" indent="0">
              <a:buNone/>
              <a:defRPr sz="800"/>
            </a:lvl5pPr>
            <a:lvl6pPr marL="1728216" indent="0">
              <a:buNone/>
              <a:defRPr sz="800"/>
            </a:lvl6pPr>
            <a:lvl7pPr marL="2073859" indent="0">
              <a:buNone/>
              <a:defRPr sz="800"/>
            </a:lvl7pPr>
            <a:lvl8pPr marL="2419502" indent="0">
              <a:buNone/>
              <a:defRPr sz="800"/>
            </a:lvl8pPr>
            <a:lvl9pPr marL="2765146" indent="0">
              <a:buNone/>
              <a:defRPr sz="800"/>
            </a:lvl9pPr>
          </a:lstStyle>
          <a:p>
            <a:pPr lvl="0"/>
            <a:r>
              <a:rPr lang="en-US" smtClean="0"/>
              <a:t>Click to edit Master text styles</a:t>
            </a:r>
          </a:p>
        </p:txBody>
      </p:sp>
    </p:spTree>
    <p:extLst>
      <p:ext uri="{BB962C8B-B14F-4D97-AF65-F5344CB8AC3E}">
        <p14:creationId xmlns:p14="http://schemas.microsoft.com/office/powerpoint/2010/main" val="307805796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130" y="1920240"/>
            <a:ext cx="12386749" cy="6720840"/>
          </a:xfrm>
          <a:prstGeom prst="rect">
            <a:avLst/>
          </a:prstGeom>
        </p:spPr>
        <p:txBody>
          <a:bodyPr lIns="69129" tIns="34564" rIns="69129" bIns="34564"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16326841" y="4147719"/>
            <a:ext cx="19442430" cy="20468559"/>
          </a:xfrm>
          <a:prstGeom prst="rect">
            <a:avLst/>
          </a:prstGeom>
        </p:spPr>
        <p:txBody>
          <a:bodyPr lIns="69129" tIns="34564" rIns="69129" bIns="34564"/>
          <a:lstStyle>
            <a:lvl1pPr marL="0" indent="0">
              <a:buNone/>
              <a:defRPr sz="2400"/>
            </a:lvl1pPr>
            <a:lvl2pPr marL="345643" indent="0">
              <a:buNone/>
              <a:defRPr sz="2100"/>
            </a:lvl2pPr>
            <a:lvl3pPr marL="691286" indent="0">
              <a:buNone/>
              <a:defRPr sz="1800"/>
            </a:lvl3pPr>
            <a:lvl4pPr marL="1036930" indent="0">
              <a:buNone/>
              <a:defRPr sz="1500"/>
            </a:lvl4pPr>
            <a:lvl5pPr marL="1382573" indent="0">
              <a:buNone/>
              <a:defRPr sz="1500"/>
            </a:lvl5pPr>
            <a:lvl6pPr marL="1728216" indent="0">
              <a:buNone/>
              <a:defRPr sz="1500"/>
            </a:lvl6pPr>
            <a:lvl7pPr marL="2073859" indent="0">
              <a:buNone/>
              <a:defRPr sz="1500"/>
            </a:lvl7pPr>
            <a:lvl8pPr marL="2419502" indent="0">
              <a:buNone/>
              <a:defRPr sz="1500"/>
            </a:lvl8pPr>
            <a:lvl9pPr marL="2765146" indent="0">
              <a:buNone/>
              <a:defRPr sz="1500"/>
            </a:lvl9pPr>
          </a:lstStyle>
          <a:p>
            <a:pPr lvl="0"/>
            <a:endParaRPr lang="en-US" noProof="0" smtClean="0">
              <a:sym typeface="Gill Sans" charset="0"/>
            </a:endParaRPr>
          </a:p>
        </p:txBody>
      </p:sp>
      <p:sp>
        <p:nvSpPr>
          <p:cNvPr id="4" name="Text Placeholder 3"/>
          <p:cNvSpPr>
            <a:spLocks noGrp="1"/>
          </p:cNvSpPr>
          <p:nvPr>
            <p:ph type="body" sz="half" idx="2"/>
          </p:nvPr>
        </p:nvSpPr>
        <p:spPr>
          <a:xfrm>
            <a:off x="2645130" y="8641080"/>
            <a:ext cx="12386749" cy="16008801"/>
          </a:xfrm>
          <a:prstGeom prst="rect">
            <a:avLst/>
          </a:prstGeom>
        </p:spPr>
        <p:txBody>
          <a:bodyPr lIns="69129" tIns="34564" rIns="69129" bIns="34564"/>
          <a:lstStyle>
            <a:lvl1pPr marL="0" indent="0">
              <a:buNone/>
              <a:defRPr sz="1200"/>
            </a:lvl1pPr>
            <a:lvl2pPr marL="345643" indent="0">
              <a:buNone/>
              <a:defRPr sz="1100"/>
            </a:lvl2pPr>
            <a:lvl3pPr marL="691286" indent="0">
              <a:buNone/>
              <a:defRPr sz="900"/>
            </a:lvl3pPr>
            <a:lvl4pPr marL="1036930" indent="0">
              <a:buNone/>
              <a:defRPr sz="800"/>
            </a:lvl4pPr>
            <a:lvl5pPr marL="1382573" indent="0">
              <a:buNone/>
              <a:defRPr sz="800"/>
            </a:lvl5pPr>
            <a:lvl6pPr marL="1728216" indent="0">
              <a:buNone/>
              <a:defRPr sz="800"/>
            </a:lvl6pPr>
            <a:lvl7pPr marL="2073859" indent="0">
              <a:buNone/>
              <a:defRPr sz="800"/>
            </a:lvl7pPr>
            <a:lvl8pPr marL="2419502" indent="0">
              <a:buNone/>
              <a:defRPr sz="800"/>
            </a:lvl8pPr>
            <a:lvl9pPr marL="2765146" indent="0">
              <a:buNone/>
              <a:defRPr sz="800"/>
            </a:lvl9pPr>
          </a:lstStyle>
          <a:p>
            <a:pPr lvl="0"/>
            <a:r>
              <a:rPr lang="en-US" smtClean="0"/>
              <a:t>Click to edit Master text styles</a:t>
            </a:r>
          </a:p>
        </p:txBody>
      </p:sp>
    </p:spTree>
    <p:extLst>
      <p:ext uri="{BB962C8B-B14F-4D97-AF65-F5344CB8AC3E}">
        <p14:creationId xmlns:p14="http://schemas.microsoft.com/office/powerpoint/2010/main" val="4259628827"/>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24200" kern="1200">
          <a:solidFill>
            <a:schemeClr val="tx1"/>
          </a:solidFill>
          <a:latin typeface="+mj-lt"/>
          <a:ea typeface="+mj-ea"/>
          <a:cs typeface="+mj-cs"/>
          <a:sym typeface="Gill Sans" charset="0"/>
        </a:defRPr>
      </a:lvl1pPr>
      <a:lvl2pPr algn="ctr" rtl="0" eaLnBrk="0" fontAlgn="base" hangingPunct="0">
        <a:spcBef>
          <a:spcPct val="0"/>
        </a:spcBef>
        <a:spcAft>
          <a:spcPct val="0"/>
        </a:spcAft>
        <a:defRPr sz="24200">
          <a:solidFill>
            <a:schemeClr val="tx1"/>
          </a:solidFill>
          <a:latin typeface="Gill Sans" charset="0"/>
          <a:ea typeface="Heiti SC Light" charset="-122"/>
          <a:cs typeface="Heiti SC Light" charset="-122"/>
          <a:sym typeface="Gill Sans" charset="0"/>
        </a:defRPr>
      </a:lvl2pPr>
      <a:lvl3pPr algn="ctr" rtl="0" eaLnBrk="0" fontAlgn="base" hangingPunct="0">
        <a:spcBef>
          <a:spcPct val="0"/>
        </a:spcBef>
        <a:spcAft>
          <a:spcPct val="0"/>
        </a:spcAft>
        <a:defRPr sz="24200">
          <a:solidFill>
            <a:schemeClr val="tx1"/>
          </a:solidFill>
          <a:latin typeface="Gill Sans" charset="0"/>
          <a:ea typeface="Heiti SC Light" charset="-122"/>
          <a:cs typeface="Heiti SC Light" charset="-122"/>
          <a:sym typeface="Gill Sans" charset="0"/>
        </a:defRPr>
      </a:lvl3pPr>
      <a:lvl4pPr algn="ctr" rtl="0" eaLnBrk="0" fontAlgn="base" hangingPunct="0">
        <a:spcBef>
          <a:spcPct val="0"/>
        </a:spcBef>
        <a:spcAft>
          <a:spcPct val="0"/>
        </a:spcAft>
        <a:defRPr sz="24200">
          <a:solidFill>
            <a:schemeClr val="tx1"/>
          </a:solidFill>
          <a:latin typeface="Gill Sans" charset="0"/>
          <a:ea typeface="Heiti SC Light" charset="-122"/>
          <a:cs typeface="Heiti SC Light" charset="-122"/>
          <a:sym typeface="Gill Sans" charset="0"/>
        </a:defRPr>
      </a:lvl4pPr>
      <a:lvl5pPr algn="ctr" rtl="0" eaLnBrk="0" fontAlgn="base" hangingPunct="0">
        <a:spcBef>
          <a:spcPct val="0"/>
        </a:spcBef>
        <a:spcAft>
          <a:spcPct val="0"/>
        </a:spcAft>
        <a:defRPr sz="24200">
          <a:solidFill>
            <a:schemeClr val="tx1"/>
          </a:solidFill>
          <a:latin typeface="Gill Sans" charset="0"/>
          <a:ea typeface="Heiti SC Light" charset="-122"/>
          <a:cs typeface="Heiti SC Light" charset="-122"/>
          <a:sym typeface="Gill Sans" charset="0"/>
        </a:defRPr>
      </a:lvl5pPr>
      <a:lvl6pPr marL="345643" algn="ctr" rtl="0" fontAlgn="base">
        <a:spcBef>
          <a:spcPct val="0"/>
        </a:spcBef>
        <a:spcAft>
          <a:spcPct val="0"/>
        </a:spcAft>
        <a:defRPr sz="24200">
          <a:solidFill>
            <a:schemeClr val="tx1"/>
          </a:solidFill>
          <a:latin typeface="Gill Sans" charset="0"/>
          <a:ea typeface="Heiti SC Light" charset="-122"/>
          <a:cs typeface="Heiti SC Light" charset="-122"/>
          <a:sym typeface="Gill Sans" charset="0"/>
        </a:defRPr>
      </a:lvl6pPr>
      <a:lvl7pPr marL="691286" algn="ctr" rtl="0" fontAlgn="base">
        <a:spcBef>
          <a:spcPct val="0"/>
        </a:spcBef>
        <a:spcAft>
          <a:spcPct val="0"/>
        </a:spcAft>
        <a:defRPr sz="24200">
          <a:solidFill>
            <a:schemeClr val="tx1"/>
          </a:solidFill>
          <a:latin typeface="Gill Sans" charset="0"/>
          <a:ea typeface="Heiti SC Light" charset="-122"/>
          <a:cs typeface="Heiti SC Light" charset="-122"/>
          <a:sym typeface="Gill Sans" charset="0"/>
        </a:defRPr>
      </a:lvl7pPr>
      <a:lvl8pPr marL="1036930" algn="ctr" rtl="0" fontAlgn="base">
        <a:spcBef>
          <a:spcPct val="0"/>
        </a:spcBef>
        <a:spcAft>
          <a:spcPct val="0"/>
        </a:spcAft>
        <a:defRPr sz="24200">
          <a:solidFill>
            <a:schemeClr val="tx1"/>
          </a:solidFill>
          <a:latin typeface="Gill Sans" charset="0"/>
          <a:ea typeface="Heiti SC Light" charset="-122"/>
          <a:cs typeface="Heiti SC Light" charset="-122"/>
          <a:sym typeface="Gill Sans" charset="0"/>
        </a:defRPr>
      </a:lvl8pPr>
      <a:lvl9pPr marL="1382573" algn="ctr" rtl="0" fontAlgn="base">
        <a:spcBef>
          <a:spcPct val="0"/>
        </a:spcBef>
        <a:spcAft>
          <a:spcPct val="0"/>
        </a:spcAft>
        <a:defRPr sz="24200">
          <a:solidFill>
            <a:schemeClr val="tx1"/>
          </a:solidFill>
          <a:latin typeface="Gill Sans" charset="0"/>
          <a:ea typeface="Heiti SC Light" charset="-122"/>
          <a:cs typeface="Heiti SC Light" charset="-122"/>
          <a:sym typeface="Gill Sans" charset="0"/>
        </a:defRPr>
      </a:lvl9pPr>
    </p:titleStyle>
    <p:bodyStyle>
      <a:lvl1pPr marL="2640330" indent="-1680210" algn="l" rtl="0" eaLnBrk="0" fontAlgn="base" hangingPunct="0">
        <a:spcBef>
          <a:spcPts val="6804"/>
        </a:spcBef>
        <a:spcAft>
          <a:spcPct val="0"/>
        </a:spcAft>
        <a:buSzPct val="171000"/>
        <a:buFont typeface="Gill Sans" charset="0"/>
        <a:buChar char="•"/>
        <a:defRPr sz="12100" kern="1200">
          <a:solidFill>
            <a:schemeClr val="tx1"/>
          </a:solidFill>
          <a:latin typeface="+mn-lt"/>
          <a:ea typeface="+mn-ea"/>
          <a:cs typeface="+mn-cs"/>
          <a:sym typeface="Gill Sans" charset="0"/>
        </a:defRPr>
      </a:lvl1pPr>
      <a:lvl2pPr marL="3936492" indent="-1680210" algn="l" rtl="0" eaLnBrk="0" fontAlgn="base" hangingPunct="0">
        <a:spcBef>
          <a:spcPts val="6804"/>
        </a:spcBef>
        <a:spcAft>
          <a:spcPct val="0"/>
        </a:spcAft>
        <a:buSzPct val="171000"/>
        <a:buFont typeface="Gill Sans" charset="0"/>
        <a:buChar char="•"/>
        <a:defRPr sz="12100" kern="1200">
          <a:solidFill>
            <a:schemeClr val="tx1"/>
          </a:solidFill>
          <a:latin typeface="+mn-lt"/>
          <a:ea typeface="+mn-ea"/>
          <a:cs typeface="+mn-cs"/>
          <a:sym typeface="Gill Sans" charset="0"/>
        </a:defRPr>
      </a:lvl2pPr>
      <a:lvl3pPr marL="5232654" indent="-1680210" algn="l" rtl="0" eaLnBrk="0" fontAlgn="base" hangingPunct="0">
        <a:spcBef>
          <a:spcPts val="6804"/>
        </a:spcBef>
        <a:spcAft>
          <a:spcPct val="0"/>
        </a:spcAft>
        <a:buSzPct val="171000"/>
        <a:buFont typeface="Gill Sans" charset="0"/>
        <a:buChar char="•"/>
        <a:defRPr sz="12100" kern="1200">
          <a:solidFill>
            <a:schemeClr val="tx1"/>
          </a:solidFill>
          <a:latin typeface="+mn-lt"/>
          <a:ea typeface="+mn-ea"/>
          <a:cs typeface="+mn-cs"/>
          <a:sym typeface="Gill Sans" charset="0"/>
        </a:defRPr>
      </a:lvl3pPr>
      <a:lvl4pPr marL="6576822" indent="-1680210" algn="l" rtl="0" eaLnBrk="0" fontAlgn="base" hangingPunct="0">
        <a:spcBef>
          <a:spcPts val="6804"/>
        </a:spcBef>
        <a:spcAft>
          <a:spcPct val="0"/>
        </a:spcAft>
        <a:buSzPct val="171000"/>
        <a:buFont typeface="Gill Sans" charset="0"/>
        <a:buChar char="•"/>
        <a:defRPr sz="12100" kern="1200">
          <a:solidFill>
            <a:schemeClr val="tx1"/>
          </a:solidFill>
          <a:latin typeface="+mn-lt"/>
          <a:ea typeface="+mn-ea"/>
          <a:cs typeface="+mn-cs"/>
          <a:sym typeface="Gill Sans" charset="0"/>
        </a:defRPr>
      </a:lvl4pPr>
      <a:lvl5pPr marL="7872984" indent="-1680210" algn="l" rtl="0" eaLnBrk="0" fontAlgn="base" hangingPunct="0">
        <a:spcBef>
          <a:spcPts val="6804"/>
        </a:spcBef>
        <a:spcAft>
          <a:spcPct val="0"/>
        </a:spcAft>
        <a:buSzPct val="171000"/>
        <a:buFont typeface="Gill Sans" charset="0"/>
        <a:buChar char="•"/>
        <a:defRPr sz="12100" kern="1200">
          <a:solidFill>
            <a:schemeClr val="tx1"/>
          </a:solidFill>
          <a:latin typeface="+mn-lt"/>
          <a:ea typeface="+mn-ea"/>
          <a:cs typeface="+mn-cs"/>
          <a:sym typeface="Gill Sans" charset="0"/>
        </a:defRPr>
      </a:lvl5pPr>
      <a:lvl6pPr marL="1901038" indent="-172822" algn="l" defTabSz="691286" rtl="0" eaLnBrk="1" latinLnBrk="0" hangingPunct="1">
        <a:lnSpc>
          <a:spcPct val="90000"/>
        </a:lnSpc>
        <a:spcBef>
          <a:spcPts val="378"/>
        </a:spcBef>
        <a:buFont typeface="Arial"/>
        <a:buChar char="•"/>
        <a:defRPr sz="1400" kern="1200">
          <a:solidFill>
            <a:schemeClr val="tx1"/>
          </a:solidFill>
          <a:latin typeface="+mn-lt"/>
          <a:ea typeface="+mn-ea"/>
          <a:cs typeface="+mn-cs"/>
        </a:defRPr>
      </a:lvl6pPr>
      <a:lvl7pPr marL="2246681" indent="-172822" algn="l" defTabSz="691286" rtl="0" eaLnBrk="1" latinLnBrk="0" hangingPunct="1">
        <a:lnSpc>
          <a:spcPct val="90000"/>
        </a:lnSpc>
        <a:spcBef>
          <a:spcPts val="378"/>
        </a:spcBef>
        <a:buFont typeface="Arial"/>
        <a:buChar char="•"/>
        <a:defRPr sz="1400" kern="1200">
          <a:solidFill>
            <a:schemeClr val="tx1"/>
          </a:solidFill>
          <a:latin typeface="+mn-lt"/>
          <a:ea typeface="+mn-ea"/>
          <a:cs typeface="+mn-cs"/>
        </a:defRPr>
      </a:lvl7pPr>
      <a:lvl8pPr marL="2592324" indent="-172822" algn="l" defTabSz="691286" rtl="0" eaLnBrk="1" latinLnBrk="0" hangingPunct="1">
        <a:lnSpc>
          <a:spcPct val="90000"/>
        </a:lnSpc>
        <a:spcBef>
          <a:spcPts val="378"/>
        </a:spcBef>
        <a:buFont typeface="Arial"/>
        <a:buChar char="•"/>
        <a:defRPr sz="1400" kern="1200">
          <a:solidFill>
            <a:schemeClr val="tx1"/>
          </a:solidFill>
          <a:latin typeface="+mn-lt"/>
          <a:ea typeface="+mn-ea"/>
          <a:cs typeface="+mn-cs"/>
        </a:defRPr>
      </a:lvl8pPr>
      <a:lvl9pPr marL="2937967" indent="-172822" algn="l" defTabSz="691286" rtl="0" eaLnBrk="1" latinLnBrk="0" hangingPunct="1">
        <a:lnSpc>
          <a:spcPct val="90000"/>
        </a:lnSpc>
        <a:spcBef>
          <a:spcPts val="378"/>
        </a:spcBef>
        <a:buFont typeface="Arial"/>
        <a:buChar char="•"/>
        <a:defRPr sz="1400" kern="1200">
          <a:solidFill>
            <a:schemeClr val="tx1"/>
          </a:solidFill>
          <a:latin typeface="+mn-lt"/>
          <a:ea typeface="+mn-ea"/>
          <a:cs typeface="+mn-cs"/>
        </a:defRPr>
      </a:lvl9pPr>
    </p:bodyStyle>
    <p:otherStyle>
      <a:defPPr>
        <a:defRPr lang="en-US"/>
      </a:defPPr>
      <a:lvl1pPr marL="0" algn="l" defTabSz="691286" rtl="0" eaLnBrk="1" latinLnBrk="0" hangingPunct="1">
        <a:defRPr sz="1400" kern="1200">
          <a:solidFill>
            <a:schemeClr val="tx1"/>
          </a:solidFill>
          <a:latin typeface="+mn-lt"/>
          <a:ea typeface="+mn-ea"/>
          <a:cs typeface="+mn-cs"/>
        </a:defRPr>
      </a:lvl1pPr>
      <a:lvl2pPr marL="345643" algn="l" defTabSz="691286" rtl="0" eaLnBrk="1" latinLnBrk="0" hangingPunct="1">
        <a:defRPr sz="1400" kern="1200">
          <a:solidFill>
            <a:schemeClr val="tx1"/>
          </a:solidFill>
          <a:latin typeface="+mn-lt"/>
          <a:ea typeface="+mn-ea"/>
          <a:cs typeface="+mn-cs"/>
        </a:defRPr>
      </a:lvl2pPr>
      <a:lvl3pPr marL="691286" algn="l" defTabSz="691286" rtl="0" eaLnBrk="1" latinLnBrk="0" hangingPunct="1">
        <a:defRPr sz="1400" kern="1200">
          <a:solidFill>
            <a:schemeClr val="tx1"/>
          </a:solidFill>
          <a:latin typeface="+mn-lt"/>
          <a:ea typeface="+mn-ea"/>
          <a:cs typeface="+mn-cs"/>
        </a:defRPr>
      </a:lvl3pPr>
      <a:lvl4pPr marL="1036930" algn="l" defTabSz="691286" rtl="0" eaLnBrk="1" latinLnBrk="0" hangingPunct="1">
        <a:defRPr sz="1400" kern="1200">
          <a:solidFill>
            <a:schemeClr val="tx1"/>
          </a:solidFill>
          <a:latin typeface="+mn-lt"/>
          <a:ea typeface="+mn-ea"/>
          <a:cs typeface="+mn-cs"/>
        </a:defRPr>
      </a:lvl4pPr>
      <a:lvl5pPr marL="1382573" algn="l" defTabSz="691286" rtl="0" eaLnBrk="1" latinLnBrk="0" hangingPunct="1">
        <a:defRPr sz="1400" kern="1200">
          <a:solidFill>
            <a:schemeClr val="tx1"/>
          </a:solidFill>
          <a:latin typeface="+mn-lt"/>
          <a:ea typeface="+mn-ea"/>
          <a:cs typeface="+mn-cs"/>
        </a:defRPr>
      </a:lvl5pPr>
      <a:lvl6pPr marL="1728216" algn="l" defTabSz="691286" rtl="0" eaLnBrk="1" latinLnBrk="0" hangingPunct="1">
        <a:defRPr sz="1400" kern="1200">
          <a:solidFill>
            <a:schemeClr val="tx1"/>
          </a:solidFill>
          <a:latin typeface="+mn-lt"/>
          <a:ea typeface="+mn-ea"/>
          <a:cs typeface="+mn-cs"/>
        </a:defRPr>
      </a:lvl6pPr>
      <a:lvl7pPr marL="2073859" algn="l" defTabSz="691286" rtl="0" eaLnBrk="1" latinLnBrk="0" hangingPunct="1">
        <a:defRPr sz="1400" kern="1200">
          <a:solidFill>
            <a:schemeClr val="tx1"/>
          </a:solidFill>
          <a:latin typeface="+mn-lt"/>
          <a:ea typeface="+mn-ea"/>
          <a:cs typeface="+mn-cs"/>
        </a:defRPr>
      </a:lvl7pPr>
      <a:lvl8pPr marL="2419502" algn="l" defTabSz="691286" rtl="0" eaLnBrk="1" latinLnBrk="0" hangingPunct="1">
        <a:defRPr sz="1400" kern="1200">
          <a:solidFill>
            <a:schemeClr val="tx1"/>
          </a:solidFill>
          <a:latin typeface="+mn-lt"/>
          <a:ea typeface="+mn-ea"/>
          <a:cs typeface="+mn-cs"/>
        </a:defRPr>
      </a:lvl8pPr>
      <a:lvl9pPr marL="2765146" algn="l" defTabSz="69128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5.xml"/><Relationship Id="rId12" Type="http://schemas.openxmlformats.org/officeDocument/2006/relationships/chart" Target="../charts/chart6.xml"/><Relationship Id="rId13" Type="http://schemas.openxmlformats.org/officeDocument/2006/relationships/chart" Target="../charts/chart7.xml"/><Relationship Id="rId14"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image" Target="../media/image2.wmf"/><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oleObject" Target="../embeddings/oleObject1.bin"/><Relationship Id="rId7" Type="http://schemas.openxmlformats.org/officeDocument/2006/relationships/oleObject" Target="../embeddings/Microsoft_Excel_97_-_2004_Worksheet1.xls"/><Relationship Id="rId8" Type="http://schemas.openxmlformats.org/officeDocument/2006/relationships/image" Target="../media/image1.emf"/><Relationship Id="rId9" Type="http://schemas.openxmlformats.org/officeDocument/2006/relationships/chart" Target="../charts/chart3.xml"/><Relationship Id="rId10"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4"/>
          <p:cNvSpPr>
            <a:spLocks/>
          </p:cNvSpPr>
          <p:nvPr/>
        </p:nvSpPr>
        <p:spPr bwMode="auto">
          <a:xfrm>
            <a:off x="950519" y="422452"/>
            <a:ext cx="36484560" cy="3985699"/>
          </a:xfrm>
          <a:prstGeom prst="roundRect">
            <a:avLst>
              <a:gd name="adj" fmla="val 0"/>
            </a:avLst>
          </a:prstGeom>
          <a:noFill/>
          <a:ln w="1270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eaLnBrk="1" hangingPunct="1"/>
            <a:endParaRPr lang="en-US" altLang="en-US"/>
          </a:p>
        </p:txBody>
      </p:sp>
      <p:sp>
        <p:nvSpPr>
          <p:cNvPr id="11270" name="Rectangle 6"/>
          <p:cNvSpPr>
            <a:spLocks/>
          </p:cNvSpPr>
          <p:nvPr/>
        </p:nvSpPr>
        <p:spPr bwMode="auto">
          <a:xfrm>
            <a:off x="1324966" y="547269"/>
            <a:ext cx="26592923" cy="154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just" eaLnBrk="1" hangingPunct="1"/>
            <a:r>
              <a:rPr lang="en-US" altLang="en-US" sz="6000" dirty="0" smtClean="0">
                <a:solidFill>
                  <a:srgbClr val="338416"/>
                </a:solidFill>
                <a:latin typeface="Arial Bold" charset="0"/>
                <a:cs typeface="Arial Bold" charset="0"/>
                <a:sym typeface="Arial Bold" charset="0"/>
              </a:rPr>
              <a:t>Spatial and vertical distribution of the invasive European green crab in a temperate estuarine system</a:t>
            </a:r>
            <a:endParaRPr lang="en-US" altLang="en-US" sz="6000" dirty="0">
              <a:solidFill>
                <a:srgbClr val="338416"/>
              </a:solidFill>
              <a:latin typeface="Arial Bold" charset="0"/>
              <a:cs typeface="Arial Bold" charset="0"/>
              <a:sym typeface="Arial Bold" charset="0"/>
            </a:endParaRPr>
          </a:p>
        </p:txBody>
      </p:sp>
      <p:sp>
        <p:nvSpPr>
          <p:cNvPr id="11271" name="Rectangle 7"/>
          <p:cNvSpPr>
            <a:spLocks/>
          </p:cNvSpPr>
          <p:nvPr/>
        </p:nvSpPr>
        <p:spPr bwMode="auto">
          <a:xfrm>
            <a:off x="1324966" y="2553918"/>
            <a:ext cx="28669183" cy="185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l" eaLnBrk="1" hangingPunct="1"/>
            <a:r>
              <a:rPr lang="en-US" altLang="en-US" sz="4800" dirty="0" smtClean="0">
                <a:solidFill>
                  <a:schemeClr val="tx1"/>
                </a:solidFill>
                <a:latin typeface="Arial Bold" charset="0"/>
                <a:cs typeface="Arial Bold" charset="0"/>
                <a:sym typeface="Arial Bold" charset="0"/>
              </a:rPr>
              <a:t>Christopher A. Lundeberg* and Taylor Weldon*</a:t>
            </a:r>
            <a:endParaRPr lang="en-US" altLang="en-US" sz="4800" dirty="0">
              <a:solidFill>
                <a:schemeClr val="tx1"/>
              </a:solidFill>
              <a:latin typeface="Arial Bold" charset="0"/>
              <a:cs typeface="Arial Bold" charset="0"/>
              <a:sym typeface="Arial Bold" charset="0"/>
            </a:endParaRPr>
          </a:p>
          <a:p>
            <a:pPr algn="l" eaLnBrk="1" hangingPunct="1"/>
            <a:r>
              <a:rPr lang="en-US" altLang="en-US" sz="3600" dirty="0" smtClean="0">
                <a:solidFill>
                  <a:schemeClr val="tx1"/>
                </a:solidFill>
                <a:latin typeface="Arial Bold" charset="0"/>
                <a:cs typeface="Arial Bold" charset="0"/>
                <a:sym typeface="Arial Bold" charset="0"/>
              </a:rPr>
              <a:t>Department of Integrative Biology, Oregon State University</a:t>
            </a:r>
          </a:p>
          <a:p>
            <a:pPr algn="l" eaLnBrk="1" hangingPunct="1"/>
            <a:r>
              <a:rPr lang="en-US" altLang="en-US" sz="2800" dirty="0" smtClean="0">
                <a:solidFill>
                  <a:schemeClr val="tx1"/>
                </a:solidFill>
                <a:latin typeface="Arial Bold" charset="0"/>
                <a:cs typeface="Arial Bold" charset="0"/>
                <a:sym typeface="Arial Bold" charset="0"/>
              </a:rPr>
              <a:t>lundebec@oregonstate.edu  weldont@oregonstate.edu</a:t>
            </a:r>
          </a:p>
        </p:txBody>
      </p:sp>
      <p:sp>
        <p:nvSpPr>
          <p:cNvPr id="11272" name="Rectangle 8"/>
          <p:cNvSpPr>
            <a:spLocks/>
          </p:cNvSpPr>
          <p:nvPr/>
        </p:nvSpPr>
        <p:spPr bwMode="auto">
          <a:xfrm>
            <a:off x="914399" y="27889200"/>
            <a:ext cx="3657108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just" eaLnBrk="1" hangingPunct="1"/>
            <a:r>
              <a:rPr lang="en-US" altLang="en-US" sz="900" b="1" dirty="0" smtClean="0">
                <a:solidFill>
                  <a:schemeClr val="tx1"/>
                </a:solidFill>
                <a:latin typeface="Helvetica" charset="0"/>
                <a:cs typeface="Helvetica" charset="0"/>
                <a:sym typeface="Helvetica" charset="0"/>
              </a:rPr>
              <a:t>References: </a:t>
            </a:r>
            <a:r>
              <a:rPr lang="en-US" altLang="en-US" sz="900" dirty="0" smtClean="0">
                <a:solidFill>
                  <a:schemeClr val="tx1"/>
                </a:solidFill>
                <a:latin typeface="Helvetica" charset="0"/>
                <a:cs typeface="Helvetica" charset="0"/>
                <a:sym typeface="Helvetica" charset="0"/>
              </a:rPr>
              <a:t>Behrens </a:t>
            </a:r>
            <a:r>
              <a:rPr lang="en-US" altLang="en-US" sz="900" dirty="0">
                <a:solidFill>
                  <a:schemeClr val="tx1"/>
                </a:solidFill>
                <a:latin typeface="Helvetica" charset="0"/>
                <a:cs typeface="Helvetica" charset="0"/>
                <a:sym typeface="Helvetica" charset="0"/>
              </a:rPr>
              <a:t>Yamada, S., C. E. Hunt, and N. Richmond. 1999. The arrival of the European green crab, </a:t>
            </a:r>
            <a:r>
              <a:rPr lang="en-US" altLang="en-US" sz="900" i="1" dirty="0" err="1">
                <a:solidFill>
                  <a:schemeClr val="tx1"/>
                </a:solidFill>
                <a:latin typeface="Helvetica" charset="0"/>
                <a:cs typeface="Helvetica" charset="0"/>
                <a:sym typeface="Helvetica" charset="0"/>
              </a:rPr>
              <a:t>Carcinus</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maenas</a:t>
            </a:r>
            <a:r>
              <a:rPr lang="en-US" altLang="en-US" sz="900" dirty="0">
                <a:solidFill>
                  <a:schemeClr val="tx1"/>
                </a:solidFill>
                <a:latin typeface="Helvetica" charset="0"/>
                <a:cs typeface="Helvetica" charset="0"/>
                <a:sym typeface="Helvetica" charset="0"/>
              </a:rPr>
              <a:t>, in Oregon estuaries. Marine </a:t>
            </a:r>
            <a:r>
              <a:rPr lang="en-US" altLang="en-US" sz="900" dirty="0" err="1">
                <a:solidFill>
                  <a:schemeClr val="tx1"/>
                </a:solidFill>
                <a:latin typeface="Helvetica" charset="0"/>
                <a:cs typeface="Helvetica" charset="0"/>
                <a:sym typeface="Helvetica" charset="0"/>
              </a:rPr>
              <a:t>Bioinvasions</a:t>
            </a:r>
            <a:r>
              <a:rPr lang="en-US" altLang="en-US" sz="900" dirty="0">
                <a:solidFill>
                  <a:schemeClr val="tx1"/>
                </a:solidFill>
                <a:latin typeface="Helvetica" charset="0"/>
                <a:cs typeface="Helvetica" charset="0"/>
                <a:sym typeface="Helvetica" charset="0"/>
              </a:rPr>
              <a:t>: Proceedings of the first National Conference, January 24–27, 1999, </a:t>
            </a:r>
            <a:r>
              <a:rPr lang="en-US" altLang="en-US" sz="900" dirty="0" err="1">
                <a:solidFill>
                  <a:schemeClr val="tx1"/>
                </a:solidFill>
                <a:latin typeface="Helvetica" charset="0"/>
                <a:cs typeface="Helvetica" charset="0"/>
                <a:sym typeface="Helvetica" charset="0"/>
              </a:rPr>
              <a:t>pp</a:t>
            </a:r>
            <a:r>
              <a:rPr lang="en-US" altLang="en-US" sz="900" dirty="0">
                <a:solidFill>
                  <a:schemeClr val="tx1"/>
                </a:solidFill>
                <a:latin typeface="Helvetica" charset="0"/>
                <a:cs typeface="Helvetica" charset="0"/>
                <a:sym typeface="Helvetica" charset="0"/>
              </a:rPr>
              <a:t> 94–99. Massachusetts Institute of Technology, Sea Grant </a:t>
            </a:r>
            <a:r>
              <a:rPr lang="en-US" altLang="en-US" sz="900" dirty="0" smtClean="0">
                <a:solidFill>
                  <a:schemeClr val="tx1"/>
                </a:solidFill>
                <a:latin typeface="Helvetica" charset="0"/>
                <a:cs typeface="Helvetica" charset="0"/>
                <a:sym typeface="Helvetica" charset="0"/>
              </a:rPr>
              <a:t>Program. Behrens </a:t>
            </a:r>
            <a:r>
              <a:rPr lang="en-US" altLang="en-US" sz="900" dirty="0">
                <a:solidFill>
                  <a:schemeClr val="tx1"/>
                </a:solidFill>
                <a:latin typeface="Helvetica" charset="0"/>
                <a:cs typeface="Helvetica" charset="0"/>
                <a:sym typeface="Helvetica" charset="0"/>
              </a:rPr>
              <a:t>Yamada, S., B. R. </a:t>
            </a:r>
            <a:r>
              <a:rPr lang="en-US" altLang="en-US" sz="900" dirty="0" err="1">
                <a:solidFill>
                  <a:schemeClr val="tx1"/>
                </a:solidFill>
                <a:latin typeface="Helvetica" charset="0"/>
                <a:cs typeface="Helvetica" charset="0"/>
                <a:sym typeface="Helvetica" charset="0"/>
              </a:rPr>
              <a:t>Dumbauld</a:t>
            </a:r>
            <a:r>
              <a:rPr lang="en-US" altLang="en-US" sz="900" dirty="0">
                <a:solidFill>
                  <a:schemeClr val="tx1"/>
                </a:solidFill>
                <a:latin typeface="Helvetica" charset="0"/>
                <a:cs typeface="Helvetica" charset="0"/>
                <a:sym typeface="Helvetica" charset="0"/>
              </a:rPr>
              <a:t>, A. </a:t>
            </a:r>
            <a:r>
              <a:rPr lang="en-US" altLang="en-US" sz="900" dirty="0" err="1">
                <a:solidFill>
                  <a:schemeClr val="tx1"/>
                </a:solidFill>
                <a:latin typeface="Helvetica" charset="0"/>
                <a:cs typeface="Helvetica" charset="0"/>
                <a:sym typeface="Helvetica" charset="0"/>
              </a:rPr>
              <a:t>Kalin</a:t>
            </a:r>
            <a:r>
              <a:rPr lang="en-US" altLang="en-US" sz="900" dirty="0">
                <a:solidFill>
                  <a:schemeClr val="tx1"/>
                </a:solidFill>
                <a:latin typeface="Helvetica" charset="0"/>
                <a:cs typeface="Helvetica" charset="0"/>
                <a:sym typeface="Helvetica" charset="0"/>
              </a:rPr>
              <a:t>, C. E. Hunt, R. </a:t>
            </a:r>
            <a:r>
              <a:rPr lang="en-US" altLang="en-US" sz="900" dirty="0" err="1">
                <a:solidFill>
                  <a:schemeClr val="tx1"/>
                </a:solidFill>
                <a:latin typeface="Helvetica" charset="0"/>
                <a:cs typeface="Helvetica" charset="0"/>
                <a:sym typeface="Helvetica" charset="0"/>
              </a:rPr>
              <a:t>Figlar</a:t>
            </a:r>
            <a:r>
              <a:rPr lang="en-US" altLang="en-US" sz="900" dirty="0">
                <a:solidFill>
                  <a:schemeClr val="tx1"/>
                </a:solidFill>
                <a:latin typeface="Helvetica" charset="0"/>
                <a:cs typeface="Helvetica" charset="0"/>
                <a:sym typeface="Helvetica" charset="0"/>
              </a:rPr>
              <a:t>-Barnes, and A. Randall. 2005. Growth and persistence of a recent invader </a:t>
            </a:r>
            <a:r>
              <a:rPr lang="en-US" altLang="en-US" sz="900" i="1" dirty="0" err="1">
                <a:solidFill>
                  <a:schemeClr val="tx1"/>
                </a:solidFill>
                <a:latin typeface="Helvetica" charset="0"/>
                <a:cs typeface="Helvetica" charset="0"/>
                <a:sym typeface="Helvetica" charset="0"/>
              </a:rPr>
              <a:t>Carcinus</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maenas</a:t>
            </a:r>
            <a:r>
              <a:rPr lang="en-US" altLang="en-US" sz="900" i="1" dirty="0">
                <a:solidFill>
                  <a:schemeClr val="tx1"/>
                </a:solidFill>
                <a:latin typeface="Helvetica" charset="0"/>
                <a:cs typeface="Helvetica" charset="0"/>
                <a:sym typeface="Helvetica" charset="0"/>
              </a:rPr>
              <a:t> </a:t>
            </a:r>
            <a:r>
              <a:rPr lang="en-US" altLang="en-US" sz="900" dirty="0">
                <a:solidFill>
                  <a:schemeClr val="tx1"/>
                </a:solidFill>
                <a:latin typeface="Helvetica" charset="0"/>
                <a:cs typeface="Helvetica" charset="0"/>
                <a:sym typeface="Helvetica" charset="0"/>
              </a:rPr>
              <a:t>in estuaries of the northeastern Pacific. Biological Invasions </a:t>
            </a:r>
            <a:r>
              <a:rPr lang="en-US" altLang="en-US" sz="900" b="1" dirty="0">
                <a:solidFill>
                  <a:schemeClr val="tx1"/>
                </a:solidFill>
                <a:latin typeface="Helvetica" charset="0"/>
                <a:cs typeface="Helvetica" charset="0"/>
                <a:sym typeface="Helvetica" charset="0"/>
              </a:rPr>
              <a:t>7</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309-321. Behrens </a:t>
            </a:r>
            <a:r>
              <a:rPr lang="en-US" altLang="en-US" sz="900" dirty="0">
                <a:solidFill>
                  <a:schemeClr val="tx1"/>
                </a:solidFill>
                <a:latin typeface="Helvetica" charset="0"/>
                <a:cs typeface="Helvetica" charset="0"/>
                <a:sym typeface="Helvetica" charset="0"/>
              </a:rPr>
              <a:t>Yamada, S., and G. E. Gillespie. 2008. Will the European green crab (</a:t>
            </a:r>
            <a:r>
              <a:rPr lang="en-US" altLang="en-US" sz="900" i="1" dirty="0" err="1">
                <a:solidFill>
                  <a:schemeClr val="tx1"/>
                </a:solidFill>
                <a:latin typeface="Helvetica" charset="0"/>
                <a:cs typeface="Helvetica" charset="0"/>
                <a:sym typeface="Helvetica" charset="0"/>
              </a:rPr>
              <a:t>Carcinus</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maenas</a:t>
            </a:r>
            <a:r>
              <a:rPr lang="en-US" altLang="en-US" sz="900" dirty="0">
                <a:solidFill>
                  <a:schemeClr val="tx1"/>
                </a:solidFill>
                <a:latin typeface="Helvetica" charset="0"/>
                <a:cs typeface="Helvetica" charset="0"/>
                <a:sym typeface="Helvetica" charset="0"/>
              </a:rPr>
              <a:t>) persist in the Pacific Northwest? ICES Journal of Marine Science </a:t>
            </a:r>
            <a:r>
              <a:rPr lang="en-US" altLang="en-US" sz="900" b="1" dirty="0">
                <a:solidFill>
                  <a:schemeClr val="tx1"/>
                </a:solidFill>
                <a:latin typeface="Helvetica" charset="0"/>
                <a:cs typeface="Helvetica" charset="0"/>
                <a:sym typeface="Helvetica" charset="0"/>
              </a:rPr>
              <a:t>65</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725–729. Behrens </a:t>
            </a:r>
            <a:r>
              <a:rPr lang="en-US" altLang="en-US" sz="900" dirty="0">
                <a:solidFill>
                  <a:schemeClr val="tx1"/>
                </a:solidFill>
                <a:latin typeface="Helvetica" charset="0"/>
                <a:cs typeface="Helvetica" charset="0"/>
                <a:sym typeface="Helvetica" charset="0"/>
              </a:rPr>
              <a:t>Yamada, S., and P. M. </a:t>
            </a:r>
            <a:r>
              <a:rPr lang="en-US" altLang="en-US" sz="900" dirty="0" err="1">
                <a:solidFill>
                  <a:schemeClr val="tx1"/>
                </a:solidFill>
                <a:latin typeface="Helvetica" charset="0"/>
                <a:cs typeface="Helvetica" charset="0"/>
                <a:sym typeface="Helvetica" charset="0"/>
              </a:rPr>
              <a:t>Korso</a:t>
            </a:r>
            <a:r>
              <a:rPr lang="en-US" altLang="en-US" sz="900" dirty="0">
                <a:solidFill>
                  <a:schemeClr val="tx1"/>
                </a:solidFill>
                <a:latin typeface="Helvetica" charset="0"/>
                <a:cs typeface="Helvetica" charset="0"/>
                <a:sym typeface="Helvetica" charset="0"/>
              </a:rPr>
              <a:t>. 2010. Linking ocean conditions to year class strength of the invasive European green crab, </a:t>
            </a:r>
            <a:r>
              <a:rPr lang="en-US" altLang="en-US" sz="900" i="1" dirty="0" err="1">
                <a:solidFill>
                  <a:schemeClr val="tx1"/>
                </a:solidFill>
                <a:latin typeface="Helvetica" charset="0"/>
                <a:cs typeface="Helvetica" charset="0"/>
                <a:sym typeface="Helvetica" charset="0"/>
              </a:rPr>
              <a:t>Carcinus</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maenas</a:t>
            </a:r>
            <a:r>
              <a:rPr lang="en-US" altLang="en-US" sz="900" dirty="0">
                <a:solidFill>
                  <a:schemeClr val="tx1"/>
                </a:solidFill>
                <a:latin typeface="Helvetica" charset="0"/>
                <a:cs typeface="Helvetica" charset="0"/>
                <a:sym typeface="Helvetica" charset="0"/>
              </a:rPr>
              <a:t>. Biological Invasions </a:t>
            </a:r>
            <a:r>
              <a:rPr lang="en-US" altLang="en-US" sz="900" b="1" dirty="0">
                <a:solidFill>
                  <a:schemeClr val="tx1"/>
                </a:solidFill>
                <a:latin typeface="Helvetica" charset="0"/>
                <a:cs typeface="Helvetica" charset="0"/>
                <a:sym typeface="Helvetica" charset="0"/>
              </a:rPr>
              <a:t>12</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1791-1804. Behrens </a:t>
            </a:r>
            <a:r>
              <a:rPr lang="en-US" altLang="en-US" sz="900" dirty="0">
                <a:solidFill>
                  <a:schemeClr val="tx1"/>
                </a:solidFill>
                <a:latin typeface="Helvetica" charset="0"/>
                <a:cs typeface="Helvetica" charset="0"/>
                <a:sym typeface="Helvetica" charset="0"/>
              </a:rPr>
              <a:t>Yamada, S. 2015. Status of the European green crab in Oregon and Washington estuaries in 2015. Pacific States Marine Fisheries Commission, Portland, </a:t>
            </a:r>
            <a:r>
              <a:rPr lang="en-US" altLang="en-US" sz="900" dirty="0" smtClean="0">
                <a:solidFill>
                  <a:schemeClr val="tx1"/>
                </a:solidFill>
                <a:latin typeface="Helvetica" charset="0"/>
                <a:cs typeface="Helvetica" charset="0"/>
                <a:sym typeface="Helvetica" charset="0"/>
              </a:rPr>
              <a:t>OR. Cohen </a:t>
            </a:r>
            <a:r>
              <a:rPr lang="en-US" altLang="en-US" sz="900" dirty="0">
                <a:solidFill>
                  <a:schemeClr val="tx1"/>
                </a:solidFill>
                <a:latin typeface="Helvetica" charset="0"/>
                <a:cs typeface="Helvetica" charset="0"/>
                <a:sym typeface="Helvetica" charset="0"/>
              </a:rPr>
              <a:t>A.N., J. T. Carlton, and M. C. Fountain. 1995. Introduction, dispersal and potential impacts of the green crab </a:t>
            </a:r>
            <a:r>
              <a:rPr lang="en-US" altLang="en-US" sz="900" i="1" dirty="0" err="1">
                <a:solidFill>
                  <a:schemeClr val="tx1"/>
                </a:solidFill>
                <a:latin typeface="Helvetica" charset="0"/>
                <a:cs typeface="Helvetica" charset="0"/>
                <a:sym typeface="Helvetica" charset="0"/>
              </a:rPr>
              <a:t>Carcinus</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maenas</a:t>
            </a:r>
            <a:r>
              <a:rPr lang="en-US" altLang="en-US" sz="900" dirty="0">
                <a:solidFill>
                  <a:schemeClr val="tx1"/>
                </a:solidFill>
                <a:latin typeface="Helvetica" charset="0"/>
                <a:cs typeface="Helvetica" charset="0"/>
                <a:sym typeface="Helvetica" charset="0"/>
              </a:rPr>
              <a:t> in San Francisco Bay, California. Marine Biology </a:t>
            </a:r>
            <a:r>
              <a:rPr lang="en-US" altLang="en-US" sz="900" b="1" dirty="0">
                <a:solidFill>
                  <a:schemeClr val="tx1"/>
                </a:solidFill>
                <a:latin typeface="Helvetica" charset="0"/>
                <a:cs typeface="Helvetica" charset="0"/>
                <a:sym typeface="Helvetica" charset="0"/>
              </a:rPr>
              <a:t>122</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225–237. </a:t>
            </a:r>
            <a:r>
              <a:rPr lang="en-US" altLang="en-US" sz="900" dirty="0" err="1" smtClean="0">
                <a:solidFill>
                  <a:schemeClr val="tx1"/>
                </a:solidFill>
                <a:latin typeface="Helvetica" charset="0"/>
                <a:cs typeface="Helvetica" charset="0"/>
                <a:sym typeface="Helvetica" charset="0"/>
              </a:rPr>
              <a:t>DiBacco</a:t>
            </a:r>
            <a:r>
              <a:rPr lang="en-US" altLang="en-US" sz="900" dirty="0">
                <a:solidFill>
                  <a:schemeClr val="tx1"/>
                </a:solidFill>
                <a:latin typeface="Helvetica" charset="0"/>
                <a:cs typeface="Helvetica" charset="0"/>
                <a:sym typeface="Helvetica" charset="0"/>
              </a:rPr>
              <a:t>, C., and T. W. </a:t>
            </a:r>
            <a:r>
              <a:rPr lang="en-US" altLang="en-US" sz="900" dirty="0" err="1">
                <a:solidFill>
                  <a:schemeClr val="tx1"/>
                </a:solidFill>
                <a:latin typeface="Helvetica" charset="0"/>
                <a:cs typeface="Helvetica" charset="0"/>
                <a:sym typeface="Helvetica" charset="0"/>
              </a:rPr>
              <a:t>Therriault</a:t>
            </a:r>
            <a:r>
              <a:rPr lang="en-US" altLang="en-US" sz="900" dirty="0">
                <a:solidFill>
                  <a:schemeClr val="tx1"/>
                </a:solidFill>
                <a:latin typeface="Helvetica" charset="0"/>
                <a:cs typeface="Helvetica" charset="0"/>
                <a:sym typeface="Helvetica" charset="0"/>
              </a:rPr>
              <a:t>. 2015. Reproductive periodicity and larval vertical migration behavior of European green crab </a:t>
            </a:r>
            <a:r>
              <a:rPr lang="en-US" altLang="en-US" sz="900" i="1" dirty="0" err="1">
                <a:solidFill>
                  <a:schemeClr val="tx1"/>
                </a:solidFill>
                <a:latin typeface="Helvetica" charset="0"/>
                <a:cs typeface="Helvetica" charset="0"/>
                <a:sym typeface="Helvetica" charset="0"/>
              </a:rPr>
              <a:t>Carcinus</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maenas</a:t>
            </a:r>
            <a:r>
              <a:rPr lang="en-US" altLang="en-US" sz="900" i="1" dirty="0">
                <a:solidFill>
                  <a:schemeClr val="tx1"/>
                </a:solidFill>
                <a:latin typeface="Helvetica" charset="0"/>
                <a:cs typeface="Helvetica" charset="0"/>
                <a:sym typeface="Helvetica" charset="0"/>
              </a:rPr>
              <a:t> </a:t>
            </a:r>
            <a:r>
              <a:rPr lang="en-US" altLang="en-US" sz="900" dirty="0">
                <a:solidFill>
                  <a:schemeClr val="tx1"/>
                </a:solidFill>
                <a:latin typeface="Helvetica" charset="0"/>
                <a:cs typeface="Helvetica" charset="0"/>
                <a:sym typeface="Helvetica" charset="0"/>
              </a:rPr>
              <a:t>in a non-native habitat. Marine Ecology Progress Series </a:t>
            </a:r>
            <a:r>
              <a:rPr lang="en-US" altLang="en-US" sz="900" b="1" dirty="0">
                <a:solidFill>
                  <a:schemeClr val="tx1"/>
                </a:solidFill>
                <a:latin typeface="Helvetica" charset="0"/>
                <a:cs typeface="Helvetica" charset="0"/>
                <a:sym typeface="Helvetica" charset="0"/>
              </a:rPr>
              <a:t>536</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123-134. Elton</a:t>
            </a:r>
            <a:r>
              <a:rPr lang="en-US" altLang="en-US" sz="900" dirty="0">
                <a:solidFill>
                  <a:schemeClr val="tx1"/>
                </a:solidFill>
                <a:latin typeface="Helvetica" charset="0"/>
                <a:cs typeface="Helvetica" charset="0"/>
                <a:sym typeface="Helvetica" charset="0"/>
              </a:rPr>
              <a:t>, C. S. 1958. The Ecology of Invasions by Animals and Plants. The University of Chicago Press, Chicago, </a:t>
            </a:r>
            <a:r>
              <a:rPr lang="en-US" altLang="en-US" sz="900" dirty="0" smtClean="0">
                <a:solidFill>
                  <a:schemeClr val="tx1"/>
                </a:solidFill>
                <a:latin typeface="Helvetica" charset="0"/>
                <a:cs typeface="Helvetica" charset="0"/>
                <a:sym typeface="Helvetica" charset="0"/>
              </a:rPr>
              <a:t>Illinois. </a:t>
            </a:r>
            <a:r>
              <a:rPr lang="en-US" altLang="en-US" sz="900" dirty="0" err="1" smtClean="0">
                <a:solidFill>
                  <a:schemeClr val="tx1"/>
                </a:solidFill>
                <a:latin typeface="Helvetica" charset="0"/>
                <a:cs typeface="Helvetica" charset="0"/>
                <a:sym typeface="Helvetica" charset="0"/>
              </a:rPr>
              <a:t>Glude</a:t>
            </a:r>
            <a:r>
              <a:rPr lang="en-US" altLang="en-US" sz="900" dirty="0">
                <a:solidFill>
                  <a:schemeClr val="tx1"/>
                </a:solidFill>
                <a:latin typeface="Helvetica" charset="0"/>
                <a:cs typeface="Helvetica" charset="0"/>
                <a:sym typeface="Helvetica" charset="0"/>
              </a:rPr>
              <a:t>, J. B. 1955. The effects of temperature and predators on the abundance of the soft-shell clam, </a:t>
            </a:r>
            <a:r>
              <a:rPr lang="en-US" altLang="en-US" sz="900" i="1" dirty="0" err="1">
                <a:solidFill>
                  <a:schemeClr val="tx1"/>
                </a:solidFill>
                <a:latin typeface="Helvetica" charset="0"/>
                <a:cs typeface="Helvetica" charset="0"/>
                <a:sym typeface="Helvetica" charset="0"/>
              </a:rPr>
              <a:t>Mya</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arenaria</a:t>
            </a:r>
            <a:r>
              <a:rPr lang="en-US" altLang="en-US" sz="900" dirty="0">
                <a:solidFill>
                  <a:schemeClr val="tx1"/>
                </a:solidFill>
                <a:latin typeface="Helvetica" charset="0"/>
                <a:cs typeface="Helvetica" charset="0"/>
                <a:sym typeface="Helvetica" charset="0"/>
              </a:rPr>
              <a:t>, in New England. Transactions of the American Fisheries Society </a:t>
            </a:r>
            <a:r>
              <a:rPr lang="en-US" altLang="en-US" sz="900" b="1" dirty="0">
                <a:solidFill>
                  <a:schemeClr val="tx1"/>
                </a:solidFill>
                <a:latin typeface="Helvetica" charset="0"/>
                <a:cs typeface="Helvetica" charset="0"/>
                <a:sym typeface="Helvetica" charset="0"/>
              </a:rPr>
              <a:t>84</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13-26. </a:t>
            </a:r>
            <a:r>
              <a:rPr lang="en-US" altLang="en-US" sz="900" dirty="0" err="1" smtClean="0">
                <a:solidFill>
                  <a:schemeClr val="tx1"/>
                </a:solidFill>
                <a:latin typeface="Helvetica" charset="0"/>
                <a:cs typeface="Helvetica" charset="0"/>
                <a:sym typeface="Helvetica" charset="0"/>
              </a:rPr>
              <a:t>Grosholze</a:t>
            </a:r>
            <a:r>
              <a:rPr lang="en-US" altLang="en-US" sz="900" dirty="0">
                <a:solidFill>
                  <a:schemeClr val="tx1"/>
                </a:solidFill>
                <a:latin typeface="Helvetica" charset="0"/>
                <a:cs typeface="Helvetica" charset="0"/>
                <a:sym typeface="Helvetica" charset="0"/>
              </a:rPr>
              <a:t>, E. D., G. M. Ruiz, C. A. Dean, K. A. Shirley, J. L. </a:t>
            </a:r>
            <a:r>
              <a:rPr lang="en-US" altLang="en-US" sz="900" dirty="0" err="1">
                <a:solidFill>
                  <a:schemeClr val="tx1"/>
                </a:solidFill>
                <a:latin typeface="Helvetica" charset="0"/>
                <a:cs typeface="Helvetica" charset="0"/>
                <a:sym typeface="Helvetica" charset="0"/>
              </a:rPr>
              <a:t>Maron</a:t>
            </a:r>
            <a:r>
              <a:rPr lang="en-US" altLang="en-US" sz="900" dirty="0">
                <a:solidFill>
                  <a:schemeClr val="tx1"/>
                </a:solidFill>
                <a:latin typeface="Helvetica" charset="0"/>
                <a:cs typeface="Helvetica" charset="0"/>
                <a:sym typeface="Helvetica" charset="0"/>
              </a:rPr>
              <a:t>, and P. G. Connors. 2000. The impacts of a nonindigenous marine predator in a California bay. Ecology </a:t>
            </a:r>
            <a:r>
              <a:rPr lang="en-US" altLang="en-US" sz="900" b="1" dirty="0">
                <a:solidFill>
                  <a:schemeClr val="tx1"/>
                </a:solidFill>
                <a:latin typeface="Helvetica" charset="0"/>
                <a:cs typeface="Helvetica" charset="0"/>
                <a:sym typeface="Helvetica" charset="0"/>
              </a:rPr>
              <a:t>81</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1206-1224. Hunt</a:t>
            </a:r>
            <a:r>
              <a:rPr lang="en-US" altLang="en-US" sz="900" dirty="0">
                <a:solidFill>
                  <a:schemeClr val="tx1"/>
                </a:solidFill>
                <a:latin typeface="Helvetica" charset="0"/>
                <a:cs typeface="Helvetica" charset="0"/>
                <a:sym typeface="Helvetica" charset="0"/>
              </a:rPr>
              <a:t>, C. E., and Behrens Yamada, S. 2003. Biotic resistance experienced by an invasive crustacean in a temperate estuary. Biological Invasions </a:t>
            </a:r>
            <a:r>
              <a:rPr lang="en-US" altLang="en-US" sz="900" b="1" dirty="0">
                <a:solidFill>
                  <a:schemeClr val="tx1"/>
                </a:solidFill>
                <a:latin typeface="Helvetica" charset="0"/>
                <a:cs typeface="Helvetica" charset="0"/>
                <a:sym typeface="Helvetica" charset="0"/>
              </a:rPr>
              <a:t>5</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33-43. </a:t>
            </a:r>
            <a:r>
              <a:rPr lang="en-US" altLang="en-US" sz="900" dirty="0" err="1" smtClean="0">
                <a:solidFill>
                  <a:schemeClr val="tx1"/>
                </a:solidFill>
                <a:latin typeface="Helvetica" charset="0"/>
                <a:cs typeface="Helvetica" charset="0"/>
                <a:sym typeface="Helvetica" charset="0"/>
              </a:rPr>
              <a:t>Huyer</a:t>
            </a:r>
            <a:r>
              <a:rPr lang="en-US" altLang="en-US" sz="900" dirty="0">
                <a:solidFill>
                  <a:schemeClr val="tx1"/>
                </a:solidFill>
                <a:latin typeface="Helvetica" charset="0"/>
                <a:cs typeface="Helvetica" charset="0"/>
                <a:sym typeface="Helvetica" charset="0"/>
              </a:rPr>
              <a:t>, A., R.L. Smith, and J. </a:t>
            </a:r>
            <a:r>
              <a:rPr lang="en-US" altLang="en-US" sz="900" dirty="0" err="1">
                <a:solidFill>
                  <a:schemeClr val="tx1"/>
                </a:solidFill>
                <a:latin typeface="Helvetica" charset="0"/>
                <a:cs typeface="Helvetica" charset="0"/>
                <a:sym typeface="Helvetica" charset="0"/>
              </a:rPr>
              <a:t>Fleischbein</a:t>
            </a:r>
            <a:r>
              <a:rPr lang="en-US" altLang="en-US" sz="900" dirty="0">
                <a:solidFill>
                  <a:schemeClr val="tx1"/>
                </a:solidFill>
                <a:latin typeface="Helvetica" charset="0"/>
                <a:cs typeface="Helvetica" charset="0"/>
                <a:sym typeface="Helvetica" charset="0"/>
              </a:rPr>
              <a:t>. 2002. The coastal ocean off Oregon and northern California during the 1997–8 El Niño. Progress in Oceanography </a:t>
            </a:r>
            <a:r>
              <a:rPr lang="en-US" altLang="en-US" sz="900" b="1" dirty="0">
                <a:solidFill>
                  <a:schemeClr val="tx1"/>
                </a:solidFill>
                <a:latin typeface="Helvetica" charset="0"/>
                <a:cs typeface="Helvetica" charset="0"/>
                <a:sym typeface="Helvetica" charset="0"/>
              </a:rPr>
              <a:t>54</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311-341. Jensen</a:t>
            </a:r>
            <a:r>
              <a:rPr lang="en-US" altLang="en-US" sz="900" dirty="0">
                <a:solidFill>
                  <a:schemeClr val="tx1"/>
                </a:solidFill>
                <a:latin typeface="Helvetica" charset="0"/>
                <a:cs typeface="Helvetica" charset="0"/>
                <a:sym typeface="Helvetica" charset="0"/>
              </a:rPr>
              <a:t>, G. C., P. S. McDonald, and D. A. Armstrong. 2007. Biotic resistance to green crab, </a:t>
            </a:r>
            <a:r>
              <a:rPr lang="en-US" altLang="en-US" sz="900" i="1" dirty="0" err="1">
                <a:solidFill>
                  <a:schemeClr val="tx1"/>
                </a:solidFill>
                <a:latin typeface="Helvetica" charset="0"/>
                <a:cs typeface="Helvetica" charset="0"/>
                <a:sym typeface="Helvetica" charset="0"/>
              </a:rPr>
              <a:t>Carcinus</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maenas</a:t>
            </a:r>
            <a:r>
              <a:rPr lang="en-US" altLang="en-US" sz="900" dirty="0">
                <a:solidFill>
                  <a:schemeClr val="tx1"/>
                </a:solidFill>
                <a:latin typeface="Helvetica" charset="0"/>
                <a:cs typeface="Helvetica" charset="0"/>
                <a:sym typeface="Helvetica" charset="0"/>
              </a:rPr>
              <a:t>, in California bays. Marine Biology </a:t>
            </a:r>
            <a:r>
              <a:rPr lang="en-US" altLang="en-US" sz="900" b="1" dirty="0">
                <a:solidFill>
                  <a:schemeClr val="tx1"/>
                </a:solidFill>
                <a:latin typeface="Helvetica" charset="0"/>
                <a:cs typeface="Helvetica" charset="0"/>
                <a:sym typeface="Helvetica" charset="0"/>
              </a:rPr>
              <a:t>151</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2231-2243. Johnston</a:t>
            </a:r>
            <a:r>
              <a:rPr lang="en-US" altLang="en-US" sz="900" dirty="0">
                <a:solidFill>
                  <a:schemeClr val="tx1"/>
                </a:solidFill>
                <a:latin typeface="Helvetica" charset="0"/>
                <a:cs typeface="Helvetica" charset="0"/>
                <a:sym typeface="Helvetica" charset="0"/>
              </a:rPr>
              <a:t>, D., and J. Freeman. 2005. Dietary preference and digestive enzyme activities as indicators of trophic resource utilization by six species of crab. Biological Bulletin </a:t>
            </a:r>
            <a:r>
              <a:rPr lang="en-US" altLang="en-US" sz="900" b="1" dirty="0">
                <a:solidFill>
                  <a:schemeClr val="tx1"/>
                </a:solidFill>
                <a:latin typeface="Helvetica" charset="0"/>
                <a:cs typeface="Helvetica" charset="0"/>
                <a:sym typeface="Helvetica" charset="0"/>
              </a:rPr>
              <a:t>208</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36-46. See</a:t>
            </a:r>
            <a:r>
              <a:rPr lang="en-US" altLang="en-US" sz="900" dirty="0">
                <a:solidFill>
                  <a:schemeClr val="tx1"/>
                </a:solidFill>
                <a:latin typeface="Helvetica" charset="0"/>
                <a:cs typeface="Helvetica" charset="0"/>
                <a:sym typeface="Helvetica" charset="0"/>
              </a:rPr>
              <a:t>, K. E., and B. E. </a:t>
            </a:r>
            <a:r>
              <a:rPr lang="en-US" altLang="en-US" sz="900" dirty="0" err="1">
                <a:solidFill>
                  <a:schemeClr val="tx1"/>
                </a:solidFill>
                <a:latin typeface="Helvetica" charset="0"/>
                <a:cs typeface="Helvetica" charset="0"/>
                <a:sym typeface="Helvetica" charset="0"/>
              </a:rPr>
              <a:t>Feist</a:t>
            </a:r>
            <a:r>
              <a:rPr lang="en-US" altLang="en-US" sz="900" dirty="0">
                <a:solidFill>
                  <a:schemeClr val="tx1"/>
                </a:solidFill>
                <a:latin typeface="Helvetica" charset="0"/>
                <a:cs typeface="Helvetica" charset="0"/>
                <a:sym typeface="Helvetica" charset="0"/>
              </a:rPr>
              <a:t>. 2010. Reconstructing the range expansion and subsequent invasion of introduced European green crab along the west coast of the United States. Biological Invasions </a:t>
            </a:r>
            <a:r>
              <a:rPr lang="en-US" altLang="en-US" sz="900" b="1" dirty="0">
                <a:solidFill>
                  <a:schemeClr val="tx1"/>
                </a:solidFill>
                <a:latin typeface="Helvetica" charset="0"/>
                <a:cs typeface="Helvetica" charset="0"/>
                <a:sym typeface="Helvetica" charset="0"/>
              </a:rPr>
              <a:t>12</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1305-1318. Sheaves </a:t>
            </a:r>
            <a:r>
              <a:rPr lang="en-US" altLang="en-US" sz="900" dirty="0">
                <a:solidFill>
                  <a:schemeClr val="tx1"/>
                </a:solidFill>
                <a:latin typeface="Helvetica" charset="0"/>
                <a:cs typeface="Helvetica" charset="0"/>
                <a:sym typeface="Helvetica" charset="0"/>
              </a:rPr>
              <a:t>M., R. Johnston, A. Johnson, R. Baker, and R. M. Connolly. 2013. Nursery function drives temporal patterns in fish assemblage structure in four tropical estuaries. Estuaries and Coasts </a:t>
            </a:r>
            <a:r>
              <a:rPr lang="en-US" altLang="en-US" sz="900" b="1" dirty="0">
                <a:solidFill>
                  <a:schemeClr val="tx1"/>
                </a:solidFill>
                <a:latin typeface="Helvetica" charset="0"/>
                <a:cs typeface="Helvetica" charset="0"/>
                <a:sym typeface="Helvetica" charset="0"/>
              </a:rPr>
              <a:t>36</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893-905. Smith</a:t>
            </a:r>
            <a:r>
              <a:rPr lang="en-US" altLang="en-US" sz="900" dirty="0">
                <a:solidFill>
                  <a:schemeClr val="tx1"/>
                </a:solidFill>
                <a:latin typeface="Helvetica" charset="0"/>
                <a:cs typeface="Helvetica" charset="0"/>
                <a:sym typeface="Helvetica" charset="0"/>
              </a:rPr>
              <a:t>, O. R., and E. Chin. 1951. The effects of predation on soft clams, </a:t>
            </a:r>
            <a:r>
              <a:rPr lang="en-US" altLang="en-US" sz="900" i="1" dirty="0" err="1">
                <a:solidFill>
                  <a:schemeClr val="tx1"/>
                </a:solidFill>
                <a:latin typeface="Helvetica" charset="0"/>
                <a:cs typeface="Helvetica" charset="0"/>
                <a:sym typeface="Helvetica" charset="0"/>
              </a:rPr>
              <a:t>Mya</a:t>
            </a:r>
            <a:r>
              <a:rPr lang="en-US" altLang="en-US" sz="900" i="1" dirty="0">
                <a:solidFill>
                  <a:schemeClr val="tx1"/>
                </a:solidFill>
                <a:latin typeface="Helvetica" charset="0"/>
                <a:cs typeface="Helvetica" charset="0"/>
                <a:sym typeface="Helvetica" charset="0"/>
              </a:rPr>
              <a:t> </a:t>
            </a:r>
            <a:r>
              <a:rPr lang="en-US" altLang="en-US" sz="900" i="1" dirty="0" err="1">
                <a:solidFill>
                  <a:schemeClr val="tx1"/>
                </a:solidFill>
                <a:latin typeface="Helvetica" charset="0"/>
                <a:cs typeface="Helvetica" charset="0"/>
                <a:sym typeface="Helvetica" charset="0"/>
              </a:rPr>
              <a:t>arenaria</a:t>
            </a:r>
            <a:r>
              <a:rPr lang="en-US" altLang="en-US" sz="900" dirty="0">
                <a:solidFill>
                  <a:schemeClr val="tx1"/>
                </a:solidFill>
                <a:latin typeface="Helvetica" charset="0"/>
                <a:cs typeface="Helvetica" charset="0"/>
                <a:sym typeface="Helvetica" charset="0"/>
              </a:rPr>
              <a:t>. Proceedings of the National Shellfisheries Association </a:t>
            </a:r>
            <a:r>
              <a:rPr lang="en-US" altLang="en-US" sz="900" b="1" dirty="0">
                <a:solidFill>
                  <a:schemeClr val="tx1"/>
                </a:solidFill>
                <a:latin typeface="Helvetica" charset="0"/>
                <a:cs typeface="Helvetica" charset="0"/>
                <a:sym typeface="Helvetica" charset="0"/>
              </a:rPr>
              <a:t>1951</a:t>
            </a:r>
            <a:r>
              <a:rPr lang="en-US" altLang="en-US" sz="900" dirty="0">
                <a:solidFill>
                  <a:schemeClr val="tx1"/>
                </a:solidFill>
                <a:latin typeface="Helvetica" charset="0"/>
                <a:cs typeface="Helvetica" charset="0"/>
                <a:sym typeface="Helvetica" charset="0"/>
              </a:rPr>
              <a:t>: </a:t>
            </a:r>
            <a:r>
              <a:rPr lang="en-US" altLang="en-US" sz="900" dirty="0" smtClean="0">
                <a:solidFill>
                  <a:schemeClr val="tx1"/>
                </a:solidFill>
                <a:latin typeface="Helvetica" charset="0"/>
                <a:cs typeface="Helvetica" charset="0"/>
                <a:sym typeface="Helvetica" charset="0"/>
              </a:rPr>
              <a:t>37-44. </a:t>
            </a:r>
            <a:r>
              <a:rPr lang="en-US" altLang="en-US" sz="900" dirty="0" err="1" smtClean="0">
                <a:solidFill>
                  <a:schemeClr val="tx1"/>
                </a:solidFill>
                <a:latin typeface="Helvetica" charset="0"/>
                <a:cs typeface="Helvetica" charset="0"/>
                <a:sym typeface="Helvetica" charset="0"/>
              </a:rPr>
              <a:t>Vitousek</a:t>
            </a:r>
            <a:r>
              <a:rPr lang="en-US" altLang="en-US" sz="900" dirty="0">
                <a:solidFill>
                  <a:schemeClr val="tx1"/>
                </a:solidFill>
                <a:latin typeface="Helvetica" charset="0"/>
                <a:cs typeface="Helvetica" charset="0"/>
                <a:sym typeface="Helvetica" charset="0"/>
              </a:rPr>
              <a:t>, P. M., C. M. </a:t>
            </a:r>
            <a:r>
              <a:rPr lang="en-US" altLang="en-US" sz="900" dirty="0" err="1">
                <a:solidFill>
                  <a:schemeClr val="tx1"/>
                </a:solidFill>
                <a:latin typeface="Helvetica" charset="0"/>
                <a:cs typeface="Helvetica" charset="0"/>
                <a:sym typeface="Helvetica" charset="0"/>
              </a:rPr>
              <a:t>D’Antonio</a:t>
            </a:r>
            <a:r>
              <a:rPr lang="en-US" altLang="en-US" sz="900" dirty="0">
                <a:solidFill>
                  <a:schemeClr val="tx1"/>
                </a:solidFill>
                <a:latin typeface="Helvetica" charset="0"/>
                <a:cs typeface="Helvetica" charset="0"/>
                <a:sym typeface="Helvetica" charset="0"/>
              </a:rPr>
              <a:t>, L. L. </a:t>
            </a:r>
            <a:r>
              <a:rPr lang="en-US" altLang="en-US" sz="900" dirty="0" err="1">
                <a:solidFill>
                  <a:schemeClr val="tx1"/>
                </a:solidFill>
                <a:latin typeface="Helvetica" charset="0"/>
                <a:cs typeface="Helvetica" charset="0"/>
                <a:sym typeface="Helvetica" charset="0"/>
              </a:rPr>
              <a:t>Loope</a:t>
            </a:r>
            <a:r>
              <a:rPr lang="en-US" altLang="en-US" sz="900" dirty="0">
                <a:solidFill>
                  <a:schemeClr val="tx1"/>
                </a:solidFill>
                <a:latin typeface="Helvetica" charset="0"/>
                <a:cs typeface="Helvetica" charset="0"/>
                <a:sym typeface="Helvetica" charset="0"/>
              </a:rPr>
              <a:t>, M. </a:t>
            </a:r>
            <a:r>
              <a:rPr lang="en-US" altLang="en-US" sz="900" dirty="0" err="1">
                <a:solidFill>
                  <a:schemeClr val="tx1"/>
                </a:solidFill>
                <a:latin typeface="Helvetica" charset="0"/>
                <a:cs typeface="Helvetica" charset="0"/>
                <a:sym typeface="Helvetica" charset="0"/>
              </a:rPr>
              <a:t>Rejmanek</a:t>
            </a:r>
            <a:r>
              <a:rPr lang="en-US" altLang="en-US" sz="900" dirty="0">
                <a:solidFill>
                  <a:schemeClr val="tx1"/>
                </a:solidFill>
                <a:latin typeface="Helvetica" charset="0"/>
                <a:cs typeface="Helvetica" charset="0"/>
                <a:sym typeface="Helvetica" charset="0"/>
              </a:rPr>
              <a:t>, and R. </a:t>
            </a:r>
            <a:r>
              <a:rPr lang="en-US" altLang="en-US" sz="900" dirty="0" err="1">
                <a:solidFill>
                  <a:schemeClr val="tx1"/>
                </a:solidFill>
                <a:latin typeface="Helvetica" charset="0"/>
                <a:cs typeface="Helvetica" charset="0"/>
                <a:sym typeface="Helvetica" charset="0"/>
              </a:rPr>
              <a:t>Westbrooks</a:t>
            </a:r>
            <a:r>
              <a:rPr lang="en-US" altLang="en-US" sz="900" dirty="0">
                <a:solidFill>
                  <a:schemeClr val="tx1"/>
                </a:solidFill>
                <a:latin typeface="Helvetica" charset="0"/>
                <a:cs typeface="Helvetica" charset="0"/>
                <a:sym typeface="Helvetica" charset="0"/>
              </a:rPr>
              <a:t>. 1997. Introduced species: a significant component of human-caused global change. New Zealand Journal of Ecology </a:t>
            </a:r>
            <a:r>
              <a:rPr lang="en-US" altLang="en-US" sz="900" b="1" dirty="0">
                <a:solidFill>
                  <a:schemeClr val="tx1"/>
                </a:solidFill>
                <a:latin typeface="Helvetica" charset="0"/>
                <a:cs typeface="Helvetica" charset="0"/>
                <a:sym typeface="Helvetica" charset="0"/>
              </a:rPr>
              <a:t>21</a:t>
            </a:r>
            <a:r>
              <a:rPr lang="en-US" altLang="en-US" sz="900" dirty="0">
                <a:solidFill>
                  <a:schemeClr val="tx1"/>
                </a:solidFill>
                <a:latin typeface="Helvetica" charset="0"/>
                <a:cs typeface="Helvetica" charset="0"/>
                <a:sym typeface="Helvetica" charset="0"/>
              </a:rPr>
              <a:t>: 1-16.</a:t>
            </a:r>
          </a:p>
        </p:txBody>
      </p:sp>
      <p:sp>
        <p:nvSpPr>
          <p:cNvPr id="11276" name="Line 12"/>
          <p:cNvSpPr>
            <a:spLocks noChangeShapeType="1"/>
          </p:cNvSpPr>
          <p:nvPr/>
        </p:nvSpPr>
        <p:spPr bwMode="auto">
          <a:xfrm>
            <a:off x="949319" y="2438400"/>
            <a:ext cx="27227803" cy="0"/>
          </a:xfrm>
          <a:prstGeom prst="line">
            <a:avLst/>
          </a:prstGeom>
          <a:noFill/>
          <a:ln w="635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1277" name="Line 13"/>
          <p:cNvSpPr>
            <a:spLocks noChangeShapeType="1"/>
          </p:cNvSpPr>
          <p:nvPr/>
        </p:nvSpPr>
        <p:spPr bwMode="auto">
          <a:xfrm rot="10800000" flipH="1">
            <a:off x="28177122" y="474060"/>
            <a:ext cx="6001" cy="3934091"/>
          </a:xfrm>
          <a:prstGeom prst="line">
            <a:avLst/>
          </a:prstGeom>
          <a:noFill/>
          <a:ln w="635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1278" name="Line 14"/>
          <p:cNvSpPr>
            <a:spLocks noChangeShapeType="1"/>
          </p:cNvSpPr>
          <p:nvPr/>
        </p:nvSpPr>
        <p:spPr bwMode="auto">
          <a:xfrm>
            <a:off x="910914" y="27813000"/>
            <a:ext cx="36574571" cy="0"/>
          </a:xfrm>
          <a:prstGeom prst="line">
            <a:avLst/>
          </a:prstGeom>
          <a:noFill/>
          <a:ln w="635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84659" y="1504647"/>
            <a:ext cx="8939060" cy="1821307"/>
          </a:xfrm>
          <a:prstGeom prst="rect">
            <a:avLst/>
          </a:prstGeom>
        </p:spPr>
      </p:pic>
      <p:grpSp>
        <p:nvGrpSpPr>
          <p:cNvPr id="22" name="Group 21"/>
          <p:cNvGrpSpPr/>
          <p:nvPr/>
        </p:nvGrpSpPr>
        <p:grpSpPr>
          <a:xfrm>
            <a:off x="914400" y="5105400"/>
            <a:ext cx="36549483" cy="22250400"/>
            <a:chOff x="914400" y="5181600"/>
            <a:chExt cx="36549483" cy="22250400"/>
          </a:xfrm>
        </p:grpSpPr>
        <p:grpSp>
          <p:nvGrpSpPr>
            <p:cNvPr id="4" name="Group 3"/>
            <p:cNvGrpSpPr/>
            <p:nvPr/>
          </p:nvGrpSpPr>
          <p:grpSpPr>
            <a:xfrm>
              <a:off x="10210800" y="5181600"/>
              <a:ext cx="17972323" cy="6067958"/>
              <a:chOff x="10234879" y="21287842"/>
              <a:chExt cx="17944643" cy="6067958"/>
            </a:xfrm>
          </p:grpSpPr>
          <p:sp>
            <p:nvSpPr>
              <p:cNvPr id="11267" name="AutoShape 3"/>
              <p:cNvSpPr>
                <a:spLocks/>
              </p:cNvSpPr>
              <p:nvPr/>
            </p:nvSpPr>
            <p:spPr bwMode="auto">
              <a:xfrm>
                <a:off x="10234879" y="21287842"/>
                <a:ext cx="17944643" cy="6067958"/>
              </a:xfrm>
              <a:prstGeom prst="roundRect">
                <a:avLst>
                  <a:gd name="adj" fmla="val 0"/>
                </a:avLst>
              </a:prstGeom>
              <a:solidFill>
                <a:srgbClr val="338416"/>
              </a:solidFill>
              <a:ln>
                <a:noFill/>
              </a:ln>
              <a:extLst>
                <a:ext uri="{91240B29-F687-4F45-9708-019B960494DF}">
                  <a14:hiddenLine xmlns:a14="http://schemas.microsoft.com/office/drawing/2010/main" w="635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eaLnBrk="1" hangingPunct="1"/>
                <a:endParaRPr lang="en-US" altLang="en-US"/>
              </a:p>
            </p:txBody>
          </p:sp>
          <p:grpSp>
            <p:nvGrpSpPr>
              <p:cNvPr id="3" name="Group 2"/>
              <p:cNvGrpSpPr/>
              <p:nvPr/>
            </p:nvGrpSpPr>
            <p:grpSpPr>
              <a:xfrm>
                <a:off x="10510914" y="21413077"/>
                <a:ext cx="17403783" cy="5942723"/>
                <a:chOff x="10510914" y="21413077"/>
                <a:chExt cx="17403783" cy="5942723"/>
              </a:xfrm>
            </p:grpSpPr>
            <p:sp>
              <p:nvSpPr>
                <p:cNvPr id="11279" name="Rectangle 15"/>
                <p:cNvSpPr>
                  <a:spLocks/>
                </p:cNvSpPr>
                <p:nvPr/>
              </p:nvSpPr>
              <p:spPr bwMode="auto">
                <a:xfrm>
                  <a:off x="10551719" y="21413077"/>
                  <a:ext cx="8113014" cy="776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l" eaLnBrk="1" hangingPunct="1"/>
                  <a:r>
                    <a:rPr lang="en-US" altLang="en-US" sz="4400" dirty="0" smtClean="0">
                      <a:solidFill>
                        <a:srgbClr val="FFFFFF"/>
                      </a:solidFill>
                      <a:latin typeface="Arial Bold" charset="0"/>
                      <a:cs typeface="Arial Bold" charset="0"/>
                      <a:sym typeface="Arial Bold" charset="0"/>
                    </a:rPr>
                    <a:t>Abstract</a:t>
                  </a:r>
                  <a:endParaRPr lang="en-US" altLang="en-US" sz="4400" dirty="0">
                    <a:solidFill>
                      <a:srgbClr val="FFFFFF"/>
                    </a:solidFill>
                    <a:latin typeface="Arial Bold" charset="0"/>
                    <a:cs typeface="Arial Bold" charset="0"/>
                    <a:sym typeface="Arial Bold" charset="0"/>
                  </a:endParaRPr>
                </a:p>
              </p:txBody>
            </p:sp>
            <p:sp>
              <p:nvSpPr>
                <p:cNvPr id="11280" name="Rectangle 16"/>
                <p:cNvSpPr>
                  <a:spLocks/>
                </p:cNvSpPr>
                <p:nvPr/>
              </p:nvSpPr>
              <p:spPr bwMode="auto">
                <a:xfrm>
                  <a:off x="10532515" y="22354642"/>
                  <a:ext cx="17382182" cy="5001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2400" dirty="0" smtClean="0">
                      <a:solidFill>
                        <a:srgbClr val="FFFFFF"/>
                      </a:solidFill>
                      <a:latin typeface="Helvetica" charset="0"/>
                      <a:cs typeface="Helvetica" charset="0"/>
                      <a:sym typeface="Helvetica" charset="0"/>
                    </a:rPr>
                    <a:t>The European green crab, </a:t>
                  </a:r>
                  <a:r>
                    <a:rPr lang="en-US" altLang="en-US" sz="2400" i="1" dirty="0" smtClean="0">
                      <a:solidFill>
                        <a:srgbClr val="FFFFFF"/>
                      </a:solidFill>
                      <a:latin typeface="Helvetica" charset="0"/>
                      <a:cs typeface="Helvetica" charset="0"/>
                      <a:sym typeface="Helvetica" charset="0"/>
                    </a:rPr>
                    <a:t>Carcinus maenas</a:t>
                  </a:r>
                  <a:r>
                    <a:rPr lang="en-US" altLang="en-US" sz="2400" dirty="0" smtClean="0">
                      <a:solidFill>
                        <a:srgbClr val="FFFFFF"/>
                      </a:solidFill>
                      <a:latin typeface="Helvetica" charset="0"/>
                      <a:cs typeface="Helvetica" charset="0"/>
                      <a:sym typeface="Helvetica" charset="0"/>
                    </a:rPr>
                    <a:t>, is a generalist predator that has established invasive populations throughout the world, including the west coast of North America.  In Oregon, strong cohorts of green crabs recruit only during major El Niño events. The goals of this study are to: 1) compare the abundance and growth of the recent 2014-2015 El Niño cohort to that of the strong 1997-1998 El Niño in Yaquina Bay, Oregon, and 2) explore the spatial and vertical distribution of </a:t>
                  </a:r>
                  <a:r>
                    <a:rPr lang="en-US" altLang="en-US" sz="2400" i="1" dirty="0" smtClean="0">
                      <a:solidFill>
                        <a:srgbClr val="FFFFFF"/>
                      </a:solidFill>
                      <a:latin typeface="Helvetica" charset="0"/>
                      <a:cs typeface="Helvetica" charset="0"/>
                      <a:sym typeface="Helvetica" charset="0"/>
                    </a:rPr>
                    <a:t>C. maenas </a:t>
                  </a:r>
                  <a:r>
                    <a:rPr lang="en-US" altLang="en-US" sz="2400" dirty="0" smtClean="0">
                      <a:solidFill>
                        <a:srgbClr val="FFFFFF"/>
                      </a:solidFill>
                      <a:latin typeface="Helvetica" charset="0"/>
                      <a:cs typeface="Helvetica" charset="0"/>
                      <a:sym typeface="Helvetica" charset="0"/>
                    </a:rPr>
                    <a:t>and how it relates to that of the native red rock crab, </a:t>
                  </a:r>
                  <a:r>
                    <a:rPr lang="en-US" altLang="en-US" sz="2400" i="1" dirty="0" smtClean="0">
                      <a:solidFill>
                        <a:srgbClr val="FFFFFF"/>
                      </a:solidFill>
                      <a:latin typeface="Helvetica" charset="0"/>
                      <a:cs typeface="Helvetica" charset="0"/>
                      <a:sym typeface="Helvetica" charset="0"/>
                    </a:rPr>
                    <a:t>Cancer productus</a:t>
                  </a:r>
                  <a:r>
                    <a:rPr lang="en-US" altLang="en-US" sz="2400" dirty="0" smtClean="0">
                      <a:solidFill>
                        <a:srgbClr val="FFFFFF"/>
                      </a:solidFill>
                      <a:latin typeface="Helvetica" charset="0"/>
                      <a:cs typeface="Helvetica" charset="0"/>
                      <a:sym typeface="Helvetica" charset="0"/>
                    </a:rPr>
                    <a:t>.   An abundance and size distribution similar to the 1997-98 cohort was observed, indicating favorable current patterns and growing conditions brought on by the strong El Niño.  We did not find a correlation between the spatial distribution of </a:t>
                  </a:r>
                  <a:r>
                    <a:rPr lang="en-US" altLang="en-US" sz="2400" i="1" dirty="0" smtClean="0">
                      <a:solidFill>
                        <a:srgbClr val="FFFFFF"/>
                      </a:solidFill>
                      <a:latin typeface="Helvetica" charset="0"/>
                      <a:cs typeface="Helvetica" charset="0"/>
                      <a:sym typeface="Helvetica" charset="0"/>
                    </a:rPr>
                    <a:t>C. productus </a:t>
                  </a:r>
                  <a:r>
                    <a:rPr lang="en-US" altLang="en-US" sz="2400" dirty="0" smtClean="0">
                      <a:solidFill>
                        <a:srgbClr val="FFFFFF"/>
                      </a:solidFill>
                      <a:latin typeface="Helvetica" charset="0"/>
                      <a:cs typeface="Helvetica" charset="0"/>
                      <a:sym typeface="Helvetica" charset="0"/>
                    </a:rPr>
                    <a:t>and </a:t>
                  </a:r>
                  <a:r>
                    <a:rPr lang="en-US" altLang="en-US" sz="2400" i="1" dirty="0" smtClean="0">
                      <a:solidFill>
                        <a:srgbClr val="FFFFFF"/>
                      </a:solidFill>
                      <a:latin typeface="Helvetica" charset="0"/>
                      <a:cs typeface="Helvetica" charset="0"/>
                      <a:sym typeface="Helvetica" charset="0"/>
                    </a:rPr>
                    <a:t>C. maenas</a:t>
                  </a:r>
                  <a:r>
                    <a:rPr lang="en-US" altLang="en-US" sz="2400" dirty="0" smtClean="0">
                      <a:solidFill>
                        <a:srgbClr val="FFFFFF"/>
                      </a:solidFill>
                      <a:latin typeface="Helvetica" charset="0"/>
                      <a:cs typeface="Helvetica" charset="0"/>
                      <a:sym typeface="Helvetica" charset="0"/>
                    </a:rPr>
                    <a:t>, however it is possible that the distribution is related to the dynamics of the bay or microhabitat preference.  Our data suggests a negative correlation in the vertical tidal distribution of the two species, supporting the hypothesis that </a:t>
                  </a:r>
                  <a:r>
                    <a:rPr lang="en-US" altLang="en-US" sz="2400" i="1" dirty="0" smtClean="0">
                      <a:solidFill>
                        <a:srgbClr val="FFFFFF"/>
                      </a:solidFill>
                      <a:latin typeface="Helvetica" charset="0"/>
                      <a:cs typeface="Helvetica" charset="0"/>
                      <a:sym typeface="Helvetica" charset="0"/>
                    </a:rPr>
                    <a:t>C. productus</a:t>
                  </a:r>
                  <a:r>
                    <a:rPr lang="en-US" altLang="en-US" sz="2400" dirty="0" smtClean="0">
                      <a:solidFill>
                        <a:srgbClr val="FFFFFF"/>
                      </a:solidFill>
                      <a:latin typeface="Helvetica" charset="0"/>
                      <a:cs typeface="Helvetica" charset="0"/>
                      <a:sym typeface="Helvetica" charset="0"/>
                    </a:rPr>
                    <a:t> sets the vertical lower limit of </a:t>
                  </a:r>
                  <a:r>
                    <a:rPr lang="en-US" altLang="en-US" sz="2400" i="1" dirty="0" smtClean="0">
                      <a:solidFill>
                        <a:srgbClr val="FFFFFF"/>
                      </a:solidFill>
                      <a:latin typeface="Helvetica" charset="0"/>
                      <a:cs typeface="Helvetica" charset="0"/>
                      <a:sym typeface="Helvetica" charset="0"/>
                    </a:rPr>
                    <a:t>C. maenas</a:t>
                  </a:r>
                  <a:r>
                    <a:rPr lang="en-US" altLang="en-US" sz="2400" dirty="0" smtClean="0">
                      <a:solidFill>
                        <a:srgbClr val="FFFFFF"/>
                      </a:solidFill>
                      <a:latin typeface="Helvetica" charset="0"/>
                      <a:cs typeface="Helvetica" charset="0"/>
                      <a:sym typeface="Helvetica" charset="0"/>
                    </a:rPr>
                    <a:t>.  Observations of the interactions of the two species in the same trap support this hypothesis.  Future studies should follow the 2015 year class and its effects on the local ecosystems.  These data could prove a valuable tool in making predictions on the indirect effects of El Niño or the establishment of a self-sustaining </a:t>
                  </a:r>
                  <a:r>
                    <a:rPr lang="en-US" altLang="en-US" sz="2400" i="1" dirty="0" smtClean="0">
                      <a:solidFill>
                        <a:srgbClr val="FFFFFF"/>
                      </a:solidFill>
                      <a:latin typeface="Helvetica" charset="0"/>
                      <a:cs typeface="Helvetica" charset="0"/>
                      <a:sym typeface="Helvetica" charset="0"/>
                    </a:rPr>
                    <a:t>C. maenas </a:t>
                  </a:r>
                  <a:r>
                    <a:rPr lang="en-US" altLang="en-US" sz="2400" dirty="0" smtClean="0">
                      <a:solidFill>
                        <a:srgbClr val="FFFFFF"/>
                      </a:solidFill>
                      <a:latin typeface="Helvetica" charset="0"/>
                      <a:cs typeface="Helvetica" charset="0"/>
                      <a:sym typeface="Helvetica" charset="0"/>
                    </a:rPr>
                    <a:t>population in Yaquina Bay</a:t>
                  </a:r>
                  <a:r>
                    <a:rPr lang="en-US" altLang="en-US" sz="1800" dirty="0" smtClean="0">
                      <a:solidFill>
                        <a:srgbClr val="FFFFFF"/>
                      </a:solidFill>
                      <a:latin typeface="Helvetica" charset="0"/>
                      <a:cs typeface="Helvetica" charset="0"/>
                      <a:sym typeface="Helvetica" charset="0"/>
                    </a:rPr>
                    <a:t>.</a:t>
                  </a:r>
                  <a:endParaRPr lang="en-US" altLang="en-US" sz="1800" dirty="0">
                    <a:solidFill>
                      <a:srgbClr val="FFFFFF"/>
                    </a:solidFill>
                    <a:latin typeface="Helvetica" charset="0"/>
                    <a:cs typeface="Helvetica" charset="0"/>
                    <a:sym typeface="Helvetica" charset="0"/>
                  </a:endParaRPr>
                </a:p>
              </p:txBody>
            </p:sp>
            <p:sp>
              <p:nvSpPr>
                <p:cNvPr id="11281" name="Line 17"/>
                <p:cNvSpPr>
                  <a:spLocks noChangeShapeType="1"/>
                </p:cNvSpPr>
                <p:nvPr/>
              </p:nvSpPr>
              <p:spPr bwMode="auto">
                <a:xfrm>
                  <a:off x="10510914" y="22207576"/>
                  <a:ext cx="8134617" cy="0"/>
                </a:xfrm>
                <a:prstGeom prst="line">
                  <a:avLst/>
                </a:prstGeom>
                <a:noFill/>
                <a:ln w="63500">
                  <a:solidFill>
                    <a:srgbClr val="FFFFFF"/>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grpSp>
        </p:grpSp>
        <p:grpSp>
          <p:nvGrpSpPr>
            <p:cNvPr id="6" name="Group 5"/>
            <p:cNvGrpSpPr/>
            <p:nvPr/>
          </p:nvGrpSpPr>
          <p:grpSpPr>
            <a:xfrm>
              <a:off x="10234879" y="11629034"/>
              <a:ext cx="8669884" cy="15726766"/>
              <a:chOff x="10234879" y="11552834"/>
              <a:chExt cx="8669884" cy="15726766"/>
            </a:xfrm>
          </p:grpSpPr>
          <p:sp>
            <p:nvSpPr>
              <p:cNvPr id="11273" name="Line 9"/>
              <p:cNvSpPr>
                <a:spLocks noChangeShapeType="1"/>
              </p:cNvSpPr>
              <p:nvPr/>
            </p:nvSpPr>
            <p:spPr bwMode="auto">
              <a:xfrm>
                <a:off x="10510914" y="12649200"/>
                <a:ext cx="8134617" cy="0"/>
              </a:xfrm>
              <a:prstGeom prst="line">
                <a:avLst/>
              </a:prstGeom>
              <a:noFill/>
              <a:ln w="63500">
                <a:solidFill>
                  <a:srgbClr val="676E70"/>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grpSp>
            <p:nvGrpSpPr>
              <p:cNvPr id="5" name="Group 4"/>
              <p:cNvGrpSpPr/>
              <p:nvPr/>
            </p:nvGrpSpPr>
            <p:grpSpPr>
              <a:xfrm>
                <a:off x="10234879" y="11552834"/>
                <a:ext cx="8669884" cy="15726766"/>
                <a:chOff x="10234879" y="5203850"/>
                <a:chExt cx="8669884" cy="15726766"/>
              </a:xfrm>
            </p:grpSpPr>
            <p:sp>
              <p:nvSpPr>
                <p:cNvPr id="11265" name="AutoShape 1"/>
                <p:cNvSpPr>
                  <a:spLocks/>
                </p:cNvSpPr>
                <p:nvPr/>
              </p:nvSpPr>
              <p:spPr bwMode="auto">
                <a:xfrm>
                  <a:off x="10234879" y="5203850"/>
                  <a:ext cx="8669884" cy="15726766"/>
                </a:xfrm>
                <a:prstGeom prst="roundRect">
                  <a:avLst>
                    <a:gd name="adj" fmla="val 0"/>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eaLnBrk="1" hangingPunct="1"/>
                  <a:endParaRPr lang="en-US" altLang="en-US"/>
                </a:p>
              </p:txBody>
            </p:sp>
            <p:sp>
              <p:nvSpPr>
                <p:cNvPr id="11266" name="Rectangle 2"/>
                <p:cNvSpPr>
                  <a:spLocks/>
                </p:cNvSpPr>
                <p:nvPr/>
              </p:nvSpPr>
              <p:spPr bwMode="auto">
                <a:xfrm>
                  <a:off x="10551719" y="5350269"/>
                  <a:ext cx="8113014" cy="969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l" eaLnBrk="1" hangingPunct="1"/>
                  <a:r>
                    <a:rPr lang="en-US" altLang="en-US" sz="5400" dirty="0" smtClean="0">
                      <a:solidFill>
                        <a:srgbClr val="338416"/>
                      </a:solidFill>
                      <a:latin typeface="Arial Bold" charset="0"/>
                      <a:cs typeface="Arial Bold" charset="0"/>
                      <a:sym typeface="Arial Bold" charset="0"/>
                    </a:rPr>
                    <a:t>Spatial Distribution</a:t>
                  </a:r>
                  <a:endParaRPr lang="en-US" altLang="en-US" sz="5400" dirty="0">
                    <a:solidFill>
                      <a:srgbClr val="338416"/>
                    </a:solidFill>
                    <a:latin typeface="Arial Bold" charset="0"/>
                    <a:cs typeface="Arial Bold" charset="0"/>
                    <a:sym typeface="Arial Bold" charset="0"/>
                  </a:endParaRPr>
                </a:p>
              </p:txBody>
            </p:sp>
          </p:grpSp>
        </p:grpSp>
        <p:sp>
          <p:nvSpPr>
            <p:cNvPr id="11282" name="AutoShape 18"/>
            <p:cNvSpPr>
              <a:spLocks/>
            </p:cNvSpPr>
            <p:nvPr/>
          </p:nvSpPr>
          <p:spPr bwMode="auto">
            <a:xfrm>
              <a:off x="28793999" y="5203851"/>
              <a:ext cx="8669884" cy="22129566"/>
            </a:xfrm>
            <a:prstGeom prst="roundRect">
              <a:avLst>
                <a:gd name="adj" fmla="val 0"/>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eaLnBrk="1" hangingPunct="1"/>
              <a:endParaRPr lang="en-US" altLang="en-US"/>
            </a:p>
          </p:txBody>
        </p:sp>
        <p:sp>
          <p:nvSpPr>
            <p:cNvPr id="11283" name="Rectangle 19"/>
            <p:cNvSpPr>
              <a:spLocks/>
            </p:cNvSpPr>
            <p:nvPr/>
          </p:nvSpPr>
          <p:spPr bwMode="auto">
            <a:xfrm>
              <a:off x="29082035" y="5352669"/>
              <a:ext cx="8113014" cy="96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l" eaLnBrk="1" hangingPunct="1"/>
              <a:r>
                <a:rPr lang="en-US" altLang="en-US" sz="5400" dirty="0" smtClean="0">
                  <a:solidFill>
                    <a:srgbClr val="338416"/>
                  </a:solidFill>
                  <a:latin typeface="Arial Bold" charset="0"/>
                  <a:cs typeface="Arial Bold" charset="0"/>
                  <a:sym typeface="Arial Bold" charset="0"/>
                </a:rPr>
                <a:t>El Niño Growth</a:t>
              </a:r>
              <a:endParaRPr lang="en-US" altLang="en-US" sz="5400" dirty="0">
                <a:solidFill>
                  <a:srgbClr val="338416"/>
                </a:solidFill>
                <a:latin typeface="Arial Bold" charset="0"/>
                <a:cs typeface="Arial Bold" charset="0"/>
                <a:sym typeface="Arial Bold" charset="0"/>
              </a:endParaRPr>
            </a:p>
          </p:txBody>
        </p:sp>
        <p:sp>
          <p:nvSpPr>
            <p:cNvPr id="11285" name="Line 21"/>
            <p:cNvSpPr>
              <a:spLocks noChangeShapeType="1"/>
            </p:cNvSpPr>
            <p:nvPr/>
          </p:nvSpPr>
          <p:spPr bwMode="auto">
            <a:xfrm>
              <a:off x="29041230" y="6307988"/>
              <a:ext cx="8134617" cy="0"/>
            </a:xfrm>
            <a:prstGeom prst="line">
              <a:avLst/>
            </a:prstGeom>
            <a:noFill/>
            <a:ln w="63500">
              <a:solidFill>
                <a:srgbClr val="676E70"/>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1292" name="AutoShape 28"/>
            <p:cNvSpPr>
              <a:spLocks/>
            </p:cNvSpPr>
            <p:nvPr/>
          </p:nvSpPr>
          <p:spPr bwMode="auto">
            <a:xfrm>
              <a:off x="931316" y="5203851"/>
              <a:ext cx="8669884" cy="6045707"/>
            </a:xfrm>
            <a:prstGeom prst="roundRect">
              <a:avLst>
                <a:gd name="adj" fmla="val 0"/>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eaLnBrk="1" hangingPunct="1"/>
              <a:endParaRPr lang="en-US" altLang="en-US"/>
            </a:p>
          </p:txBody>
        </p:sp>
        <p:sp>
          <p:nvSpPr>
            <p:cNvPr id="11293" name="Rectangle 29"/>
            <p:cNvSpPr>
              <a:spLocks/>
            </p:cNvSpPr>
            <p:nvPr/>
          </p:nvSpPr>
          <p:spPr bwMode="auto">
            <a:xfrm>
              <a:off x="1286561" y="5352669"/>
              <a:ext cx="8113014" cy="96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l" eaLnBrk="1" hangingPunct="1"/>
              <a:r>
                <a:rPr lang="en-US" altLang="en-US" sz="5400" dirty="0" smtClean="0">
                  <a:solidFill>
                    <a:srgbClr val="338416"/>
                  </a:solidFill>
                  <a:latin typeface="Arial Bold" charset="0"/>
                  <a:cs typeface="Arial Bold" charset="0"/>
                  <a:sym typeface="Arial Bold" charset="0"/>
                </a:rPr>
                <a:t>Introduction</a:t>
              </a:r>
              <a:endParaRPr lang="en-US" altLang="en-US" sz="5400" dirty="0">
                <a:solidFill>
                  <a:srgbClr val="338416"/>
                </a:solidFill>
                <a:latin typeface="Arial Bold" charset="0"/>
                <a:cs typeface="Arial Bold" charset="0"/>
                <a:sym typeface="Arial Bold" charset="0"/>
              </a:endParaRPr>
            </a:p>
          </p:txBody>
        </p:sp>
        <p:sp>
          <p:nvSpPr>
            <p:cNvPr id="11294" name="Rectangle 30"/>
            <p:cNvSpPr>
              <a:spLocks/>
            </p:cNvSpPr>
            <p:nvPr/>
          </p:nvSpPr>
          <p:spPr bwMode="auto">
            <a:xfrm>
              <a:off x="1219200" y="6528816"/>
              <a:ext cx="8113014" cy="4370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marL="342900"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First observed in Yaquina Bay in 1998, following strong El Niño</a:t>
              </a:r>
            </a:p>
            <a:p>
              <a:pPr marL="1085850" lvl="1"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Reduced upwelling facilitates recruitment</a:t>
              </a:r>
            </a:p>
            <a:p>
              <a:pPr marL="342900"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Population in Yaquina Bay not self-sustainable</a:t>
              </a:r>
            </a:p>
            <a:p>
              <a:pPr marL="1085850" lvl="1"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Requires larval input from California populations</a:t>
              </a:r>
            </a:p>
            <a:p>
              <a:pPr marL="342900"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Negative effects on local ecosystems</a:t>
              </a:r>
            </a:p>
            <a:p>
              <a:pPr marL="1085850" lvl="1"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Measurable morphological changes in snails</a:t>
              </a:r>
            </a:p>
            <a:p>
              <a:pPr marL="1085850" lvl="1"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New England soft-shell clam declined by 50% in 4 years, attributed to the establishment of </a:t>
              </a:r>
              <a:r>
                <a:rPr lang="en-US" altLang="en-US" sz="2400" i="1" dirty="0" smtClean="0">
                  <a:solidFill>
                    <a:schemeClr val="tx1"/>
                  </a:solidFill>
                  <a:latin typeface="Helvetica" charset="0"/>
                  <a:cs typeface="Helvetica" charset="0"/>
                  <a:sym typeface="Helvetica" charset="0"/>
                </a:rPr>
                <a:t>C. </a:t>
              </a:r>
              <a:r>
                <a:rPr lang="en-US" altLang="en-US" sz="2400" i="1" dirty="0" err="1" smtClean="0">
                  <a:solidFill>
                    <a:schemeClr val="tx1"/>
                  </a:solidFill>
                  <a:latin typeface="Helvetica" charset="0"/>
                  <a:cs typeface="Helvetica" charset="0"/>
                  <a:sym typeface="Helvetica" charset="0"/>
                </a:rPr>
                <a:t>maenas</a:t>
              </a:r>
              <a:endParaRPr lang="en-US" altLang="en-US" sz="2400" dirty="0" smtClean="0">
                <a:solidFill>
                  <a:schemeClr val="tx1"/>
                </a:solidFill>
                <a:latin typeface="Helvetica" charset="0"/>
                <a:cs typeface="Helvetica" charset="0"/>
                <a:sym typeface="Helvetica" charset="0"/>
              </a:endParaRPr>
            </a:p>
            <a:p>
              <a:pPr marL="342900"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Suppression of </a:t>
              </a:r>
              <a:r>
                <a:rPr lang="en-US" altLang="en-US" sz="2400" i="1" dirty="0" smtClean="0">
                  <a:solidFill>
                    <a:schemeClr val="tx1"/>
                  </a:solidFill>
                  <a:latin typeface="Helvetica" charset="0"/>
                  <a:cs typeface="Helvetica" charset="0"/>
                  <a:sym typeface="Helvetica" charset="0"/>
                </a:rPr>
                <a:t>C. maenas</a:t>
              </a:r>
              <a:r>
                <a:rPr lang="en-US" altLang="en-US" sz="2400" dirty="0" smtClean="0">
                  <a:solidFill>
                    <a:schemeClr val="tx1"/>
                  </a:solidFill>
                  <a:latin typeface="Helvetica" charset="0"/>
                  <a:cs typeface="Helvetica" charset="0"/>
                  <a:sym typeface="Helvetica" charset="0"/>
                </a:rPr>
                <a:t> population by native predators</a:t>
              </a:r>
            </a:p>
            <a:p>
              <a:pPr marL="1085850" lvl="1" indent="-342900" algn="just" eaLnBrk="1" hangingPunct="1">
                <a:lnSpc>
                  <a:spcPct val="110000"/>
                </a:lnSpc>
                <a:buFont typeface="Arial" panose="020B0604020202020204" pitchFamily="34" charset="0"/>
                <a:buChar char="•"/>
              </a:pPr>
              <a:r>
                <a:rPr lang="en-US" altLang="en-US" sz="2400" dirty="0" smtClean="0">
                  <a:solidFill>
                    <a:schemeClr val="tx1"/>
                  </a:solidFill>
                  <a:latin typeface="Helvetica" charset="0"/>
                  <a:cs typeface="Helvetica" charset="0"/>
                  <a:sym typeface="Helvetica" charset="0"/>
                </a:rPr>
                <a:t>Larger native crab (</a:t>
              </a:r>
              <a:r>
                <a:rPr lang="en-US" altLang="en-US" sz="2400" i="1" dirty="0" smtClean="0">
                  <a:solidFill>
                    <a:schemeClr val="tx1"/>
                  </a:solidFill>
                  <a:latin typeface="Helvetica" charset="0"/>
                  <a:cs typeface="Helvetica" charset="0"/>
                  <a:sym typeface="Helvetica" charset="0"/>
                </a:rPr>
                <a:t>C. productus, M. magister</a:t>
              </a:r>
              <a:r>
                <a:rPr lang="en-US" altLang="en-US" sz="2400" dirty="0" smtClean="0">
                  <a:solidFill>
                    <a:schemeClr val="tx1"/>
                  </a:solidFill>
                  <a:latin typeface="Helvetica" charset="0"/>
                  <a:cs typeface="Helvetica" charset="0"/>
                  <a:sym typeface="Helvetica" charset="0"/>
                </a:rPr>
                <a:t>)</a:t>
              </a:r>
              <a:endParaRPr lang="en-US" altLang="en-US" sz="2400" dirty="0">
                <a:solidFill>
                  <a:schemeClr val="tx1"/>
                </a:solidFill>
                <a:latin typeface="Helvetica" charset="0"/>
                <a:cs typeface="Helvetica" charset="0"/>
                <a:sym typeface="Helvetica" charset="0"/>
              </a:endParaRPr>
            </a:p>
          </p:txBody>
        </p:sp>
        <p:sp>
          <p:nvSpPr>
            <p:cNvPr id="11295" name="Line 31"/>
            <p:cNvSpPr>
              <a:spLocks noChangeShapeType="1"/>
            </p:cNvSpPr>
            <p:nvPr/>
          </p:nvSpPr>
          <p:spPr bwMode="auto">
            <a:xfrm>
              <a:off x="1245756" y="6307988"/>
              <a:ext cx="8134617" cy="0"/>
            </a:xfrm>
            <a:prstGeom prst="line">
              <a:avLst/>
            </a:prstGeom>
            <a:noFill/>
            <a:ln w="63500">
              <a:solidFill>
                <a:srgbClr val="676E70"/>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grpSp>
          <p:nvGrpSpPr>
            <p:cNvPr id="8" name="Group 7"/>
            <p:cNvGrpSpPr/>
            <p:nvPr/>
          </p:nvGrpSpPr>
          <p:grpSpPr>
            <a:xfrm>
              <a:off x="1143000" y="11734800"/>
              <a:ext cx="8230019" cy="5672480"/>
              <a:chOff x="29003435" y="12016740"/>
              <a:chExt cx="8230019" cy="5672480"/>
            </a:xfrm>
          </p:grpSpPr>
          <p:sp>
            <p:nvSpPr>
              <p:cNvPr id="11297" name="Rectangle 33"/>
              <p:cNvSpPr>
                <a:spLocks/>
              </p:cNvSpPr>
              <p:nvPr/>
            </p:nvSpPr>
            <p:spPr bwMode="auto">
              <a:xfrm>
                <a:off x="29120440" y="12016740"/>
                <a:ext cx="8113014" cy="162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l" eaLnBrk="1" hangingPunct="1"/>
                <a:r>
                  <a:rPr lang="en-US" altLang="en-US" sz="5400" dirty="0" smtClean="0">
                    <a:solidFill>
                      <a:srgbClr val="338416"/>
                    </a:solidFill>
                    <a:latin typeface="Arial Bold" charset="0"/>
                    <a:cs typeface="Arial Bold" charset="0"/>
                    <a:sym typeface="Arial Bold" charset="0"/>
                  </a:rPr>
                  <a:t>Objectives</a:t>
                </a:r>
              </a:p>
            </p:txBody>
          </p:sp>
          <p:sp>
            <p:nvSpPr>
              <p:cNvPr id="11298" name="Rectangle 34"/>
              <p:cNvSpPr>
                <a:spLocks/>
              </p:cNvSpPr>
              <p:nvPr/>
            </p:nvSpPr>
            <p:spPr bwMode="auto">
              <a:xfrm>
                <a:off x="29003435" y="13278460"/>
                <a:ext cx="8113014" cy="4410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marL="342900" indent="-342900" algn="just" eaLnBrk="1" hangingPunct="1">
                  <a:lnSpc>
                    <a:spcPct val="110000"/>
                  </a:lnSpc>
                  <a:buFont typeface="Arial" pitchFamily="34" charset="0"/>
                  <a:buChar char="•"/>
                </a:pPr>
                <a:r>
                  <a:rPr lang="en-US" altLang="en-US" sz="2400" dirty="0">
                    <a:solidFill>
                      <a:schemeClr val="tx1"/>
                    </a:solidFill>
                    <a:latin typeface="Helvetica" charset="0"/>
                    <a:cs typeface="Helvetica" charset="0"/>
                    <a:sym typeface="Helvetica" charset="0"/>
                  </a:rPr>
                  <a:t>I</a:t>
                </a:r>
                <a:r>
                  <a:rPr lang="en-US" altLang="en-US" sz="2400" dirty="0" smtClean="0">
                    <a:solidFill>
                      <a:schemeClr val="tx1"/>
                    </a:solidFill>
                    <a:latin typeface="Helvetica" charset="0"/>
                    <a:cs typeface="Helvetica" charset="0"/>
                    <a:sym typeface="Helvetica" charset="0"/>
                  </a:rPr>
                  <a:t>dentify </a:t>
                </a:r>
                <a:r>
                  <a:rPr lang="en-US" altLang="en-US" sz="2400" dirty="0">
                    <a:solidFill>
                      <a:schemeClr val="tx1"/>
                    </a:solidFill>
                    <a:latin typeface="Helvetica" charset="0"/>
                    <a:cs typeface="Helvetica" charset="0"/>
                    <a:sym typeface="Helvetica" charset="0"/>
                  </a:rPr>
                  <a:t>the spatial distribution of </a:t>
                </a:r>
                <a:r>
                  <a:rPr lang="en-US" altLang="en-US" sz="2400" i="1" dirty="0">
                    <a:solidFill>
                      <a:schemeClr val="tx1"/>
                    </a:solidFill>
                    <a:latin typeface="Helvetica" charset="0"/>
                    <a:cs typeface="Helvetica" charset="0"/>
                    <a:sym typeface="Helvetica" charset="0"/>
                  </a:rPr>
                  <a:t>C. </a:t>
                </a:r>
                <a:r>
                  <a:rPr lang="en-US" altLang="en-US" sz="2400" i="1" dirty="0" err="1">
                    <a:solidFill>
                      <a:schemeClr val="tx1"/>
                    </a:solidFill>
                    <a:latin typeface="Helvetica" charset="0"/>
                    <a:cs typeface="Helvetica" charset="0"/>
                    <a:sym typeface="Helvetica" charset="0"/>
                  </a:rPr>
                  <a:t>maenas</a:t>
                </a:r>
                <a:r>
                  <a:rPr lang="en-US" altLang="en-US" sz="2400" i="1" dirty="0">
                    <a:solidFill>
                      <a:schemeClr val="tx1"/>
                    </a:solidFill>
                    <a:latin typeface="Helvetica" charset="0"/>
                    <a:cs typeface="Helvetica" charset="0"/>
                    <a:sym typeface="Helvetica" charset="0"/>
                  </a:rPr>
                  <a:t> </a:t>
                </a:r>
                <a:r>
                  <a:rPr lang="en-US" altLang="en-US" sz="2400" dirty="0">
                    <a:solidFill>
                      <a:schemeClr val="tx1"/>
                    </a:solidFill>
                    <a:latin typeface="Helvetica" charset="0"/>
                    <a:cs typeface="Helvetica" charset="0"/>
                    <a:sym typeface="Helvetica" charset="0"/>
                  </a:rPr>
                  <a:t>throughout </a:t>
                </a:r>
                <a:r>
                  <a:rPr lang="en-US" altLang="en-US" sz="2400" dirty="0" err="1" smtClean="0">
                    <a:solidFill>
                      <a:schemeClr val="tx1"/>
                    </a:solidFill>
                    <a:latin typeface="Helvetica" charset="0"/>
                    <a:cs typeface="Helvetica" charset="0"/>
                    <a:sym typeface="Helvetica" charset="0"/>
                  </a:rPr>
                  <a:t>Yaquina</a:t>
                </a:r>
                <a:r>
                  <a:rPr lang="en-US" altLang="en-US" sz="2400" dirty="0" smtClean="0">
                    <a:solidFill>
                      <a:schemeClr val="tx1"/>
                    </a:solidFill>
                    <a:latin typeface="Helvetica" charset="0"/>
                    <a:cs typeface="Helvetica" charset="0"/>
                    <a:sym typeface="Helvetica" charset="0"/>
                  </a:rPr>
                  <a:t> Bay </a:t>
                </a:r>
                <a:r>
                  <a:rPr lang="en-US" altLang="en-US" sz="2400" dirty="0">
                    <a:solidFill>
                      <a:schemeClr val="tx1"/>
                    </a:solidFill>
                    <a:latin typeface="Helvetica" charset="0"/>
                    <a:cs typeface="Helvetica" charset="0"/>
                    <a:sym typeface="Helvetica" charset="0"/>
                  </a:rPr>
                  <a:t>and how it relates to the site-specific abundances of </a:t>
                </a:r>
                <a:r>
                  <a:rPr lang="en-US" altLang="en-US" sz="2400" i="1" dirty="0">
                    <a:solidFill>
                      <a:schemeClr val="tx1"/>
                    </a:solidFill>
                    <a:latin typeface="Helvetica" charset="0"/>
                    <a:cs typeface="Helvetica" charset="0"/>
                    <a:sym typeface="Helvetica" charset="0"/>
                  </a:rPr>
                  <a:t>C. </a:t>
                </a:r>
                <a:r>
                  <a:rPr lang="en-US" altLang="en-US" sz="2400" i="1" dirty="0" err="1" smtClean="0">
                    <a:solidFill>
                      <a:schemeClr val="tx1"/>
                    </a:solidFill>
                    <a:latin typeface="Helvetica" charset="0"/>
                    <a:cs typeface="Helvetica" charset="0"/>
                    <a:sym typeface="Helvetica" charset="0"/>
                  </a:rPr>
                  <a:t>productus</a:t>
                </a:r>
                <a:endParaRPr lang="en-US" altLang="en-US" sz="2400" i="1" dirty="0">
                  <a:solidFill>
                    <a:schemeClr val="tx1"/>
                  </a:solidFill>
                  <a:latin typeface="Helvetica" charset="0"/>
                  <a:cs typeface="Helvetica" charset="0"/>
                  <a:sym typeface="Helvetica" charset="0"/>
                </a:endParaRPr>
              </a:p>
              <a:p>
                <a:pPr marL="342900" indent="-342900" algn="just" eaLnBrk="1" hangingPunct="1">
                  <a:lnSpc>
                    <a:spcPct val="110000"/>
                  </a:lnSpc>
                  <a:buFont typeface="Arial" pitchFamily="34" charset="0"/>
                  <a:buChar char="•"/>
                </a:pPr>
                <a:r>
                  <a:rPr lang="en-US" altLang="en-US" sz="2400" dirty="0" smtClean="0">
                    <a:solidFill>
                      <a:schemeClr val="tx1"/>
                    </a:solidFill>
                    <a:latin typeface="Helvetica" charset="0"/>
                    <a:cs typeface="Helvetica" charset="0"/>
                    <a:sym typeface="Helvetica" charset="0"/>
                  </a:rPr>
                  <a:t>Make </a:t>
                </a:r>
                <a:r>
                  <a:rPr lang="en-US" altLang="en-US" sz="2400" dirty="0">
                    <a:solidFill>
                      <a:schemeClr val="tx1"/>
                    </a:solidFill>
                    <a:latin typeface="Helvetica" charset="0"/>
                    <a:cs typeface="Helvetica" charset="0"/>
                    <a:sym typeface="Helvetica" charset="0"/>
                  </a:rPr>
                  <a:t>observations of the distribution of </a:t>
                </a:r>
                <a:r>
                  <a:rPr lang="en-US" altLang="en-US" sz="2400" i="1" dirty="0">
                    <a:solidFill>
                      <a:schemeClr val="tx1"/>
                    </a:solidFill>
                    <a:latin typeface="Helvetica" charset="0"/>
                    <a:cs typeface="Helvetica" charset="0"/>
                    <a:sym typeface="Helvetica" charset="0"/>
                  </a:rPr>
                  <a:t>C. </a:t>
                </a:r>
                <a:r>
                  <a:rPr lang="en-US" altLang="en-US" sz="2400" i="1" dirty="0" err="1">
                    <a:solidFill>
                      <a:schemeClr val="tx1"/>
                    </a:solidFill>
                    <a:latin typeface="Helvetica" charset="0"/>
                    <a:cs typeface="Helvetica" charset="0"/>
                    <a:sym typeface="Helvetica" charset="0"/>
                  </a:rPr>
                  <a:t>maenas</a:t>
                </a:r>
                <a:r>
                  <a:rPr lang="en-US" altLang="en-US" sz="2400" i="1" dirty="0">
                    <a:solidFill>
                      <a:schemeClr val="tx1"/>
                    </a:solidFill>
                    <a:latin typeface="Helvetica" charset="0"/>
                    <a:cs typeface="Helvetica" charset="0"/>
                    <a:sym typeface="Helvetica" charset="0"/>
                  </a:rPr>
                  <a:t> </a:t>
                </a:r>
                <a:r>
                  <a:rPr lang="en-US" altLang="en-US" sz="2400" dirty="0">
                    <a:solidFill>
                      <a:schemeClr val="tx1"/>
                    </a:solidFill>
                    <a:latin typeface="Helvetica" charset="0"/>
                    <a:cs typeface="Helvetica" charset="0"/>
                    <a:sym typeface="Helvetica" charset="0"/>
                  </a:rPr>
                  <a:t>along a vertical gradient in </a:t>
                </a:r>
                <a:r>
                  <a:rPr lang="en-US" altLang="en-US" sz="2400" dirty="0" err="1" smtClean="0">
                    <a:solidFill>
                      <a:schemeClr val="tx1"/>
                    </a:solidFill>
                    <a:latin typeface="Helvetica" charset="0"/>
                    <a:cs typeface="Helvetica" charset="0"/>
                    <a:sym typeface="Helvetica" charset="0"/>
                  </a:rPr>
                  <a:t>Yaquina</a:t>
                </a:r>
                <a:r>
                  <a:rPr lang="en-US" altLang="en-US" sz="2400" dirty="0" smtClean="0">
                    <a:solidFill>
                      <a:schemeClr val="tx1"/>
                    </a:solidFill>
                    <a:latin typeface="Helvetica" charset="0"/>
                    <a:cs typeface="Helvetica" charset="0"/>
                    <a:sym typeface="Helvetica" charset="0"/>
                  </a:rPr>
                  <a:t> Bay </a:t>
                </a:r>
                <a:r>
                  <a:rPr lang="en-US" altLang="en-US" sz="2400" dirty="0">
                    <a:solidFill>
                      <a:schemeClr val="tx1"/>
                    </a:solidFill>
                    <a:latin typeface="Helvetica" charset="0"/>
                    <a:cs typeface="Helvetica" charset="0"/>
                    <a:sym typeface="Helvetica" charset="0"/>
                  </a:rPr>
                  <a:t>and compare with the distribution of </a:t>
                </a:r>
                <a:r>
                  <a:rPr lang="en-US" altLang="en-US" sz="2400" i="1" dirty="0">
                    <a:solidFill>
                      <a:schemeClr val="tx1"/>
                    </a:solidFill>
                    <a:latin typeface="Helvetica" charset="0"/>
                    <a:cs typeface="Helvetica" charset="0"/>
                    <a:sym typeface="Helvetica" charset="0"/>
                  </a:rPr>
                  <a:t>C. </a:t>
                </a:r>
                <a:r>
                  <a:rPr lang="en-US" altLang="en-US" sz="2400" i="1" dirty="0" err="1" smtClean="0">
                    <a:solidFill>
                      <a:schemeClr val="tx1"/>
                    </a:solidFill>
                    <a:latin typeface="Helvetica" charset="0"/>
                    <a:cs typeface="Helvetica" charset="0"/>
                    <a:sym typeface="Helvetica" charset="0"/>
                  </a:rPr>
                  <a:t>productus</a:t>
                </a:r>
                <a:endParaRPr lang="en-US" altLang="en-US" sz="2400" i="1" dirty="0">
                  <a:solidFill>
                    <a:schemeClr val="tx1"/>
                  </a:solidFill>
                  <a:latin typeface="Helvetica" charset="0"/>
                  <a:cs typeface="Helvetica" charset="0"/>
                  <a:sym typeface="Helvetica" charset="0"/>
                </a:endParaRPr>
              </a:p>
              <a:p>
                <a:pPr marL="342900" indent="-342900" algn="just" eaLnBrk="1" hangingPunct="1">
                  <a:lnSpc>
                    <a:spcPct val="110000"/>
                  </a:lnSpc>
                  <a:buFont typeface="Arial" pitchFamily="34" charset="0"/>
                  <a:buChar char="•"/>
                </a:pPr>
                <a:r>
                  <a:rPr lang="en-US" altLang="en-US" sz="2400" dirty="0">
                    <a:solidFill>
                      <a:schemeClr val="tx1"/>
                    </a:solidFill>
                    <a:latin typeface="Helvetica" charset="0"/>
                    <a:cs typeface="Helvetica" charset="0"/>
                    <a:sym typeface="Helvetica" charset="0"/>
                  </a:rPr>
                  <a:t>Document the growth and relative abundances of the </a:t>
                </a:r>
                <a:r>
                  <a:rPr lang="en-US" altLang="en-US" sz="2400" i="1" dirty="0">
                    <a:solidFill>
                      <a:schemeClr val="tx1"/>
                    </a:solidFill>
                    <a:latin typeface="Helvetica" charset="0"/>
                    <a:cs typeface="Helvetica" charset="0"/>
                    <a:sym typeface="Helvetica" charset="0"/>
                  </a:rPr>
                  <a:t>C. maenas</a:t>
                </a:r>
                <a:r>
                  <a:rPr lang="en-US" altLang="en-US" sz="2400" dirty="0">
                    <a:solidFill>
                      <a:schemeClr val="tx1"/>
                    </a:solidFill>
                    <a:latin typeface="Helvetica" charset="0"/>
                    <a:cs typeface="Helvetica" charset="0"/>
                    <a:sym typeface="Helvetica" charset="0"/>
                  </a:rPr>
                  <a:t> 2015 year class in </a:t>
                </a:r>
                <a:r>
                  <a:rPr lang="en-US" altLang="en-US" sz="2400" dirty="0" smtClean="0">
                    <a:solidFill>
                      <a:schemeClr val="tx1"/>
                    </a:solidFill>
                    <a:latin typeface="Helvetica" charset="0"/>
                    <a:cs typeface="Helvetica" charset="0"/>
                    <a:sym typeface="Helvetica" charset="0"/>
                  </a:rPr>
                  <a:t>Yaquina Bay </a:t>
                </a:r>
                <a:r>
                  <a:rPr lang="en-US" altLang="en-US" sz="2400" dirty="0">
                    <a:solidFill>
                      <a:schemeClr val="tx1"/>
                    </a:solidFill>
                    <a:latin typeface="Helvetica" charset="0"/>
                    <a:cs typeface="Helvetica" charset="0"/>
                    <a:sym typeface="Helvetica" charset="0"/>
                  </a:rPr>
                  <a:t>following the strong 2015 ENSO event, make comparisons to the 1997-98 ENSO, and to years of normal atmospheric </a:t>
                </a:r>
                <a:r>
                  <a:rPr lang="en-US" altLang="en-US" sz="2400" dirty="0" smtClean="0">
                    <a:solidFill>
                      <a:schemeClr val="tx1"/>
                    </a:solidFill>
                    <a:latin typeface="Helvetica" charset="0"/>
                    <a:cs typeface="Helvetica" charset="0"/>
                    <a:sym typeface="Helvetica" charset="0"/>
                  </a:rPr>
                  <a:t>conditions</a:t>
                </a:r>
                <a:endParaRPr lang="en-US" altLang="en-US" sz="2400" dirty="0">
                  <a:solidFill>
                    <a:schemeClr val="tx1"/>
                  </a:solidFill>
                  <a:latin typeface="Helvetica" charset="0"/>
                  <a:cs typeface="Helvetica" charset="0"/>
                  <a:sym typeface="Helvetica" charset="0"/>
                </a:endParaRPr>
              </a:p>
            </p:txBody>
          </p:sp>
          <p:sp>
            <p:nvSpPr>
              <p:cNvPr id="11299" name="Line 35"/>
              <p:cNvSpPr>
                <a:spLocks noChangeShapeType="1"/>
              </p:cNvSpPr>
              <p:nvPr/>
            </p:nvSpPr>
            <p:spPr bwMode="auto">
              <a:xfrm>
                <a:off x="29079635" y="13007340"/>
                <a:ext cx="8134617" cy="0"/>
              </a:xfrm>
              <a:prstGeom prst="line">
                <a:avLst/>
              </a:prstGeom>
              <a:noFill/>
              <a:ln w="63500">
                <a:solidFill>
                  <a:srgbClr val="676E70"/>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grpSp>
        <p:grpSp>
          <p:nvGrpSpPr>
            <p:cNvPr id="7" name="Group 6"/>
            <p:cNvGrpSpPr/>
            <p:nvPr/>
          </p:nvGrpSpPr>
          <p:grpSpPr>
            <a:xfrm>
              <a:off x="19509638" y="11629034"/>
              <a:ext cx="8669884" cy="15726766"/>
              <a:chOff x="19509638" y="5203850"/>
              <a:chExt cx="8669884" cy="15726766"/>
            </a:xfrm>
          </p:grpSpPr>
          <p:sp>
            <p:nvSpPr>
              <p:cNvPr id="11287" name="AutoShape 23"/>
              <p:cNvSpPr>
                <a:spLocks/>
              </p:cNvSpPr>
              <p:nvPr/>
            </p:nvSpPr>
            <p:spPr bwMode="auto">
              <a:xfrm>
                <a:off x="19509638" y="5203850"/>
                <a:ext cx="8669884" cy="15726766"/>
              </a:xfrm>
              <a:prstGeom prst="roundRect">
                <a:avLst>
                  <a:gd name="adj" fmla="val 0"/>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eaLnBrk="1" hangingPunct="1"/>
                <a:endParaRPr lang="en-US" altLang="en-US"/>
              </a:p>
            </p:txBody>
          </p:sp>
          <p:sp>
            <p:nvSpPr>
              <p:cNvPr id="11288" name="Rectangle 24"/>
              <p:cNvSpPr>
                <a:spLocks/>
              </p:cNvSpPr>
              <p:nvPr/>
            </p:nvSpPr>
            <p:spPr bwMode="auto">
              <a:xfrm>
                <a:off x="19826478" y="5350269"/>
                <a:ext cx="8113014" cy="94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l" eaLnBrk="1" hangingPunct="1"/>
                <a:r>
                  <a:rPr lang="en-US" altLang="en-US" sz="5400" dirty="0" smtClean="0">
                    <a:solidFill>
                      <a:srgbClr val="338416"/>
                    </a:solidFill>
                    <a:latin typeface="Arial Bold" charset="0"/>
                    <a:cs typeface="Arial Bold" charset="0"/>
                    <a:sym typeface="Arial Bold" charset="0"/>
                  </a:rPr>
                  <a:t>Vertical Distribution</a:t>
                </a:r>
                <a:endParaRPr lang="en-US" altLang="en-US" sz="5400" dirty="0">
                  <a:solidFill>
                    <a:srgbClr val="338416"/>
                  </a:solidFill>
                  <a:latin typeface="Arial Bold" charset="0"/>
                  <a:cs typeface="Arial Bold" charset="0"/>
                  <a:sym typeface="Arial Bold" charset="0"/>
                </a:endParaRPr>
              </a:p>
            </p:txBody>
          </p:sp>
          <p:sp>
            <p:nvSpPr>
              <p:cNvPr id="11289" name="Rectangle 25"/>
              <p:cNvSpPr>
                <a:spLocks/>
              </p:cNvSpPr>
              <p:nvPr/>
            </p:nvSpPr>
            <p:spPr bwMode="auto">
              <a:xfrm>
                <a:off x="19807276" y="6528816"/>
                <a:ext cx="8113014" cy="171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marL="342900" indent="-342900" algn="just" eaLnBrk="1" hangingPunct="1">
                  <a:lnSpc>
                    <a:spcPct val="110000"/>
                  </a:lnSpc>
                  <a:buFont typeface="Arial" pitchFamily="34" charset="0"/>
                  <a:buChar char="•"/>
                </a:pPr>
                <a:r>
                  <a:rPr lang="en-US" altLang="en-US" sz="2400" i="1" dirty="0" err="1" smtClean="0">
                    <a:solidFill>
                      <a:schemeClr val="tx1"/>
                    </a:solidFill>
                    <a:latin typeface="Helvetica" charset="0"/>
                    <a:cs typeface="Helvetica" charset="0"/>
                    <a:sym typeface="Helvetica" charset="0"/>
                  </a:rPr>
                  <a:t>Carcinus</a:t>
                </a:r>
                <a:r>
                  <a:rPr lang="en-US" altLang="en-US" sz="2400" i="1" dirty="0" smtClean="0">
                    <a:solidFill>
                      <a:schemeClr val="tx1"/>
                    </a:solidFill>
                    <a:latin typeface="Helvetica" charset="0"/>
                    <a:cs typeface="Helvetica" charset="0"/>
                    <a:sym typeface="Helvetica" charset="0"/>
                  </a:rPr>
                  <a:t> </a:t>
                </a:r>
                <a:r>
                  <a:rPr lang="en-US" altLang="en-US" sz="2400" i="1" dirty="0" err="1" smtClean="0">
                    <a:solidFill>
                      <a:schemeClr val="tx1"/>
                    </a:solidFill>
                    <a:latin typeface="Helvetica" charset="0"/>
                    <a:cs typeface="Helvetica" charset="0"/>
                    <a:sym typeface="Helvetica" charset="0"/>
                  </a:rPr>
                  <a:t>maenas</a:t>
                </a:r>
                <a:r>
                  <a:rPr lang="en-US" altLang="en-US" sz="2400" dirty="0" smtClean="0">
                    <a:solidFill>
                      <a:schemeClr val="tx1"/>
                    </a:solidFill>
                    <a:latin typeface="Helvetica" charset="0"/>
                    <a:cs typeface="Helvetica" charset="0"/>
                    <a:sym typeface="Helvetica" charset="0"/>
                  </a:rPr>
                  <a:t> more abundant in high intertidal zone</a:t>
                </a:r>
              </a:p>
              <a:p>
                <a:pPr marL="342900" indent="-342900" algn="just" eaLnBrk="1" hangingPunct="1">
                  <a:lnSpc>
                    <a:spcPct val="110000"/>
                  </a:lnSpc>
                  <a:buFont typeface="Arial" pitchFamily="34" charset="0"/>
                  <a:buChar char="•"/>
                </a:pPr>
                <a:r>
                  <a:rPr lang="en-US" altLang="en-US" sz="2400" i="1" dirty="0" smtClean="0">
                    <a:solidFill>
                      <a:schemeClr val="tx1"/>
                    </a:solidFill>
                    <a:latin typeface="Helvetica" charset="0"/>
                    <a:cs typeface="Helvetica" charset="0"/>
                    <a:sym typeface="Helvetica" charset="0"/>
                  </a:rPr>
                  <a:t>Cancer </a:t>
                </a:r>
                <a:r>
                  <a:rPr lang="en-US" altLang="en-US" sz="2400" i="1" dirty="0" err="1" smtClean="0">
                    <a:solidFill>
                      <a:schemeClr val="tx1"/>
                    </a:solidFill>
                    <a:latin typeface="Helvetica" charset="0"/>
                    <a:cs typeface="Helvetica" charset="0"/>
                    <a:sym typeface="Helvetica" charset="0"/>
                  </a:rPr>
                  <a:t>productus</a:t>
                </a:r>
                <a:r>
                  <a:rPr lang="en-US" altLang="en-US" sz="2400" dirty="0" smtClean="0">
                    <a:solidFill>
                      <a:schemeClr val="tx1"/>
                    </a:solidFill>
                    <a:latin typeface="Helvetica" charset="0"/>
                    <a:cs typeface="Helvetica" charset="0"/>
                    <a:sym typeface="Helvetica" charset="0"/>
                  </a:rPr>
                  <a:t> more abundant in </a:t>
                </a:r>
                <a:r>
                  <a:rPr lang="en-US" altLang="en-US" sz="2400" dirty="0" err="1" smtClean="0">
                    <a:solidFill>
                      <a:schemeClr val="tx1"/>
                    </a:solidFill>
                    <a:latin typeface="Helvetica" charset="0"/>
                    <a:cs typeface="Helvetica" charset="0"/>
                    <a:sym typeface="Helvetica" charset="0"/>
                  </a:rPr>
                  <a:t>subtidal</a:t>
                </a:r>
                <a:r>
                  <a:rPr lang="en-US" altLang="en-US" sz="2400" dirty="0" smtClean="0">
                    <a:solidFill>
                      <a:schemeClr val="tx1"/>
                    </a:solidFill>
                    <a:latin typeface="Helvetica" charset="0"/>
                    <a:cs typeface="Helvetica" charset="0"/>
                    <a:sym typeface="Helvetica" charset="0"/>
                  </a:rPr>
                  <a:t> zone</a:t>
                </a:r>
                <a:endParaRPr lang="en-US" altLang="en-US" sz="2400" i="1" dirty="0" smtClean="0">
                  <a:solidFill>
                    <a:schemeClr val="tx1"/>
                  </a:solidFill>
                  <a:latin typeface="Helvetica" charset="0"/>
                  <a:cs typeface="Helvetica" charset="0"/>
                  <a:sym typeface="Helvetica" charset="0"/>
                </a:endParaRPr>
              </a:p>
              <a:p>
                <a:pPr marL="342900" indent="-342900" algn="just" eaLnBrk="1" hangingPunct="1">
                  <a:lnSpc>
                    <a:spcPct val="110000"/>
                  </a:lnSpc>
                  <a:buFont typeface="Arial" pitchFamily="34" charset="0"/>
                  <a:buChar char="•"/>
                </a:pPr>
                <a:r>
                  <a:rPr lang="en-US" altLang="en-US" sz="2400" dirty="0" smtClean="0">
                    <a:solidFill>
                      <a:schemeClr val="tx1"/>
                    </a:solidFill>
                    <a:latin typeface="Helvetica" charset="0"/>
                    <a:cs typeface="Helvetica" charset="0"/>
                    <a:sym typeface="Helvetica" charset="0"/>
                  </a:rPr>
                  <a:t>Data suggests that </a:t>
                </a:r>
                <a:r>
                  <a:rPr lang="en-US" altLang="en-US" sz="2400" i="1" dirty="0" smtClean="0">
                    <a:solidFill>
                      <a:schemeClr val="tx1"/>
                    </a:solidFill>
                    <a:latin typeface="Helvetica" charset="0"/>
                    <a:cs typeface="Helvetica" charset="0"/>
                    <a:sym typeface="Helvetica" charset="0"/>
                  </a:rPr>
                  <a:t>C. </a:t>
                </a:r>
                <a:r>
                  <a:rPr lang="en-US" altLang="en-US" sz="2400" i="1" dirty="0" err="1" smtClean="0">
                    <a:solidFill>
                      <a:schemeClr val="tx1"/>
                    </a:solidFill>
                    <a:latin typeface="Helvetica" charset="0"/>
                    <a:cs typeface="Helvetica" charset="0"/>
                    <a:sym typeface="Helvetica" charset="0"/>
                  </a:rPr>
                  <a:t>productus</a:t>
                </a:r>
                <a:r>
                  <a:rPr lang="en-US" altLang="en-US" sz="2400" dirty="0" smtClean="0">
                    <a:solidFill>
                      <a:schemeClr val="tx1"/>
                    </a:solidFill>
                    <a:latin typeface="Helvetica" charset="0"/>
                    <a:cs typeface="Helvetica" charset="0"/>
                    <a:sym typeface="Helvetica" charset="0"/>
                  </a:rPr>
                  <a:t> has an effect on the lower limit of </a:t>
                </a:r>
                <a:r>
                  <a:rPr lang="en-US" altLang="en-US" sz="2400" i="1" dirty="0" smtClean="0">
                    <a:solidFill>
                      <a:schemeClr val="tx1"/>
                    </a:solidFill>
                    <a:latin typeface="Helvetica" charset="0"/>
                    <a:cs typeface="Helvetica" charset="0"/>
                    <a:sym typeface="Helvetica" charset="0"/>
                  </a:rPr>
                  <a:t>C. </a:t>
                </a:r>
                <a:r>
                  <a:rPr lang="en-US" altLang="en-US" sz="2400" i="1" dirty="0" err="1" smtClean="0">
                    <a:solidFill>
                      <a:schemeClr val="tx1"/>
                    </a:solidFill>
                    <a:latin typeface="Helvetica" charset="0"/>
                    <a:cs typeface="Helvetica" charset="0"/>
                    <a:sym typeface="Helvetica" charset="0"/>
                  </a:rPr>
                  <a:t>maenas</a:t>
                </a:r>
                <a:r>
                  <a:rPr lang="en-US" altLang="en-US" sz="2400" dirty="0" smtClean="0">
                    <a:solidFill>
                      <a:schemeClr val="tx1"/>
                    </a:solidFill>
                    <a:latin typeface="Helvetica" charset="0"/>
                    <a:cs typeface="Helvetica" charset="0"/>
                    <a:sym typeface="Helvetica" charset="0"/>
                  </a:rPr>
                  <a:t> but does not account for all variation in distribution (p-value &lt; 0.02, MLR)</a:t>
                </a:r>
              </a:p>
              <a:p>
                <a:pPr algn="just" eaLnBrk="1" hangingPunct="1">
                  <a:lnSpc>
                    <a:spcPct val="110000"/>
                  </a:lnSpc>
                </a:pPr>
                <a:endParaRPr lang="en-US" altLang="en-US" sz="2400" dirty="0">
                  <a:solidFill>
                    <a:schemeClr val="tx1"/>
                  </a:solidFill>
                  <a:latin typeface="Helvetica" charset="0"/>
                  <a:cs typeface="Helvetica" charset="0"/>
                  <a:sym typeface="Helvetica" charset="0"/>
                </a:endParaRPr>
              </a:p>
            </p:txBody>
          </p:sp>
          <p:sp>
            <p:nvSpPr>
              <p:cNvPr id="11290" name="Line 26"/>
              <p:cNvSpPr>
                <a:spLocks noChangeShapeType="1"/>
              </p:cNvSpPr>
              <p:nvPr/>
            </p:nvSpPr>
            <p:spPr bwMode="auto">
              <a:xfrm>
                <a:off x="19785673" y="6307988"/>
                <a:ext cx="8134617" cy="0"/>
              </a:xfrm>
              <a:prstGeom prst="line">
                <a:avLst/>
              </a:prstGeom>
              <a:noFill/>
              <a:ln w="63500">
                <a:solidFill>
                  <a:srgbClr val="676E70"/>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grpSp>
        <p:sp>
          <p:nvSpPr>
            <p:cNvPr id="47" name="AutoShape 28"/>
            <p:cNvSpPr>
              <a:spLocks/>
            </p:cNvSpPr>
            <p:nvPr/>
          </p:nvSpPr>
          <p:spPr bwMode="auto">
            <a:xfrm>
              <a:off x="914400" y="11629034"/>
              <a:ext cx="8669884" cy="6075273"/>
            </a:xfrm>
            <a:prstGeom prst="roundRect">
              <a:avLst>
                <a:gd name="adj" fmla="val 0"/>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eaLnBrk="1" hangingPunct="1"/>
              <a:endParaRPr lang="en-US" altLang="en-US"/>
            </a:p>
          </p:txBody>
        </p:sp>
        <p:sp>
          <p:nvSpPr>
            <p:cNvPr id="48" name="AutoShape 28"/>
            <p:cNvSpPr>
              <a:spLocks/>
            </p:cNvSpPr>
            <p:nvPr/>
          </p:nvSpPr>
          <p:spPr bwMode="auto">
            <a:xfrm>
              <a:off x="914400" y="18211801"/>
              <a:ext cx="8669884" cy="9144000"/>
            </a:xfrm>
            <a:prstGeom prst="roundRect">
              <a:avLst>
                <a:gd name="adj" fmla="val 0"/>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eaLnBrk="1" hangingPunct="1"/>
              <a:endParaRPr lang="en-US" altLang="en-US"/>
            </a:p>
          </p:txBody>
        </p:sp>
        <p:grpSp>
          <p:nvGrpSpPr>
            <p:cNvPr id="49" name="Group 48"/>
            <p:cNvGrpSpPr/>
            <p:nvPr/>
          </p:nvGrpSpPr>
          <p:grpSpPr>
            <a:xfrm>
              <a:off x="1219200" y="18364200"/>
              <a:ext cx="8153819" cy="1622603"/>
              <a:chOff x="29079635" y="12016740"/>
              <a:chExt cx="8153819" cy="1622603"/>
            </a:xfrm>
          </p:grpSpPr>
          <p:sp>
            <p:nvSpPr>
              <p:cNvPr id="50" name="Rectangle 33"/>
              <p:cNvSpPr>
                <a:spLocks/>
              </p:cNvSpPr>
              <p:nvPr/>
            </p:nvSpPr>
            <p:spPr bwMode="auto">
              <a:xfrm>
                <a:off x="29120440" y="12016740"/>
                <a:ext cx="8113014" cy="162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l" eaLnBrk="1" hangingPunct="1"/>
                <a:r>
                  <a:rPr lang="en-US" altLang="en-US" sz="5400" dirty="0" smtClean="0">
                    <a:solidFill>
                      <a:srgbClr val="338416"/>
                    </a:solidFill>
                    <a:latin typeface="Arial Bold" charset="0"/>
                    <a:cs typeface="Arial Bold" charset="0"/>
                    <a:sym typeface="Arial Bold" charset="0"/>
                  </a:rPr>
                  <a:t>Methods</a:t>
                </a:r>
              </a:p>
            </p:txBody>
          </p:sp>
          <p:sp>
            <p:nvSpPr>
              <p:cNvPr id="52" name="Line 35"/>
              <p:cNvSpPr>
                <a:spLocks noChangeShapeType="1"/>
              </p:cNvSpPr>
              <p:nvPr/>
            </p:nvSpPr>
            <p:spPr bwMode="auto">
              <a:xfrm>
                <a:off x="29079635" y="13007340"/>
                <a:ext cx="8134617" cy="0"/>
              </a:xfrm>
              <a:prstGeom prst="line">
                <a:avLst/>
              </a:prstGeom>
              <a:noFill/>
              <a:ln w="63500">
                <a:solidFill>
                  <a:srgbClr val="676E70"/>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grpSp>
        <p:grpSp>
          <p:nvGrpSpPr>
            <p:cNvPr id="16" name="Group 15"/>
            <p:cNvGrpSpPr/>
            <p:nvPr/>
          </p:nvGrpSpPr>
          <p:grpSpPr>
            <a:xfrm>
              <a:off x="28793998" y="9601200"/>
              <a:ext cx="8491461" cy="5943600"/>
              <a:chOff x="28793998" y="9601200"/>
              <a:chExt cx="8491461" cy="5943600"/>
            </a:xfrm>
          </p:grpSpPr>
          <p:graphicFrame>
            <p:nvGraphicFramePr>
              <p:cNvPr id="70" name="Chart 69"/>
              <p:cNvGraphicFramePr>
                <a:graphicFrameLocks/>
              </p:cNvGraphicFramePr>
              <p:nvPr>
                <p:extLst>
                  <p:ext uri="{D42A27DB-BD31-4B8C-83A1-F6EECF244321}">
                    <p14:modId xmlns:p14="http://schemas.microsoft.com/office/powerpoint/2010/main" val="3219163062"/>
                  </p:ext>
                </p:extLst>
              </p:nvPr>
            </p:nvGraphicFramePr>
            <p:xfrm>
              <a:off x="28793998" y="9601200"/>
              <a:ext cx="8491461" cy="5410200"/>
            </p:xfrm>
            <a:graphic>
              <a:graphicData uri="http://schemas.openxmlformats.org/drawingml/2006/chart">
                <c:chart xmlns:c="http://schemas.openxmlformats.org/drawingml/2006/chart" xmlns:r="http://schemas.openxmlformats.org/officeDocument/2006/relationships" r:id="rId4"/>
              </a:graphicData>
            </a:graphic>
          </p:graphicFrame>
          <p:sp>
            <p:nvSpPr>
              <p:cNvPr id="71" name="Rectangle 20"/>
              <p:cNvSpPr>
                <a:spLocks/>
              </p:cNvSpPr>
              <p:nvPr/>
            </p:nvSpPr>
            <p:spPr bwMode="auto">
              <a:xfrm>
                <a:off x="29072586" y="14901520"/>
                <a:ext cx="8113014" cy="64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cs typeface="Helvetica" charset="0"/>
                    <a:sym typeface="Helvetica" charset="0"/>
                  </a:rPr>
                  <a:t>Figure 7: </a:t>
                </a:r>
                <a:r>
                  <a:rPr lang="en-US" altLang="en-US" sz="1600" dirty="0" smtClean="0">
                    <a:solidFill>
                      <a:schemeClr val="tx1"/>
                    </a:solidFill>
                    <a:latin typeface="Helvetica" charset="0"/>
                    <a:cs typeface="Helvetica" charset="0"/>
                    <a:sym typeface="Helvetica" charset="0"/>
                  </a:rPr>
                  <a:t>Growth of 2015 year class of </a:t>
                </a:r>
                <a:r>
                  <a:rPr lang="en-US" altLang="en-US" sz="1600" i="1" dirty="0" smtClean="0">
                    <a:solidFill>
                      <a:schemeClr val="tx1"/>
                    </a:solidFill>
                    <a:latin typeface="Helvetica" charset="0"/>
                    <a:cs typeface="Helvetica" charset="0"/>
                    <a:sym typeface="Helvetica" charset="0"/>
                  </a:rPr>
                  <a:t>C. maenas</a:t>
                </a:r>
                <a:r>
                  <a:rPr lang="en-US" altLang="en-US" sz="1600" dirty="0" smtClean="0">
                    <a:solidFill>
                      <a:schemeClr val="tx1"/>
                    </a:solidFill>
                    <a:latin typeface="Helvetica" charset="0"/>
                    <a:cs typeface="Helvetica" charset="0"/>
                    <a:sym typeface="Helvetica" charset="0"/>
                  </a:rPr>
                  <a:t> in Yaquina Bay, Oregon.  Growth is measured by average carapace width in millimeters per month sampled.</a:t>
                </a:r>
                <a:endParaRPr lang="en-US" altLang="en-US" sz="1600" dirty="0">
                  <a:solidFill>
                    <a:schemeClr val="tx1"/>
                  </a:solidFill>
                  <a:latin typeface="Helvetica" charset="0"/>
                  <a:cs typeface="Helvetica" charset="0"/>
                  <a:sym typeface="Helvetica" charset="0"/>
                </a:endParaRPr>
              </a:p>
            </p:txBody>
          </p:sp>
        </p:grpSp>
        <p:grpSp>
          <p:nvGrpSpPr>
            <p:cNvPr id="15" name="Group 14"/>
            <p:cNvGrpSpPr/>
            <p:nvPr/>
          </p:nvGrpSpPr>
          <p:grpSpPr>
            <a:xfrm>
              <a:off x="28879801" y="16002000"/>
              <a:ext cx="8305799" cy="5638800"/>
              <a:chOff x="28879801" y="16002000"/>
              <a:chExt cx="8305799" cy="5638800"/>
            </a:xfrm>
          </p:grpSpPr>
          <p:graphicFrame>
            <p:nvGraphicFramePr>
              <p:cNvPr id="68" name="Chart 67"/>
              <p:cNvGraphicFramePr>
                <a:graphicFrameLocks/>
              </p:cNvGraphicFramePr>
              <p:nvPr>
                <p:extLst>
                  <p:ext uri="{D42A27DB-BD31-4B8C-83A1-F6EECF244321}">
                    <p14:modId xmlns:p14="http://schemas.microsoft.com/office/powerpoint/2010/main" val="975814085"/>
                  </p:ext>
                </p:extLst>
              </p:nvPr>
            </p:nvGraphicFramePr>
            <p:xfrm>
              <a:off x="28879801" y="16002000"/>
              <a:ext cx="8296044" cy="4995520"/>
            </p:xfrm>
            <a:graphic>
              <a:graphicData uri="http://schemas.openxmlformats.org/drawingml/2006/chart">
                <c:chart xmlns:c="http://schemas.openxmlformats.org/drawingml/2006/chart" xmlns:r="http://schemas.openxmlformats.org/officeDocument/2006/relationships" r:id="rId5"/>
              </a:graphicData>
            </a:graphic>
          </p:graphicFrame>
          <p:sp>
            <p:nvSpPr>
              <p:cNvPr id="72" name="Rectangle 20"/>
              <p:cNvSpPr>
                <a:spLocks/>
              </p:cNvSpPr>
              <p:nvPr/>
            </p:nvSpPr>
            <p:spPr bwMode="auto">
              <a:xfrm>
                <a:off x="29072586" y="20997520"/>
                <a:ext cx="8113014" cy="64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cs typeface="Helvetica" charset="0"/>
                    <a:sym typeface="Helvetica" charset="0"/>
                  </a:rPr>
                  <a:t>Figure 8: </a:t>
                </a:r>
                <a:r>
                  <a:rPr lang="en-US" altLang="en-US" sz="1600" dirty="0" smtClean="0">
                    <a:solidFill>
                      <a:schemeClr val="tx1"/>
                    </a:solidFill>
                    <a:latin typeface="Helvetica" charset="0"/>
                    <a:cs typeface="Helvetica" charset="0"/>
                    <a:sym typeface="Helvetica" charset="0"/>
                  </a:rPr>
                  <a:t>Size frequency distribution of carapace width of </a:t>
                </a:r>
                <a:r>
                  <a:rPr lang="en-US" altLang="en-US" sz="1600" i="1" dirty="0" smtClean="0">
                    <a:solidFill>
                      <a:schemeClr val="tx1"/>
                    </a:solidFill>
                    <a:latin typeface="Helvetica" charset="0"/>
                    <a:cs typeface="Helvetica" charset="0"/>
                    <a:sym typeface="Helvetica" charset="0"/>
                  </a:rPr>
                  <a:t>C. maenas </a:t>
                </a:r>
                <a:r>
                  <a:rPr lang="en-US" altLang="en-US" sz="1600" dirty="0" smtClean="0">
                    <a:solidFill>
                      <a:schemeClr val="tx1"/>
                    </a:solidFill>
                    <a:latin typeface="Helvetica" charset="0"/>
                    <a:cs typeface="Helvetica" charset="0"/>
                    <a:sym typeface="Helvetica" charset="0"/>
                  </a:rPr>
                  <a:t>sampled from 4 sites within Yaquina Bay, Oregon in May 2016.</a:t>
                </a:r>
                <a:endParaRPr lang="en-US" altLang="en-US" sz="1600" dirty="0">
                  <a:solidFill>
                    <a:schemeClr val="tx1"/>
                  </a:solidFill>
                  <a:latin typeface="Helvetica" charset="0"/>
                  <a:cs typeface="Helvetica" charset="0"/>
                  <a:sym typeface="Helvetica" charset="0"/>
                </a:endParaRPr>
              </a:p>
            </p:txBody>
          </p:sp>
        </p:grpSp>
        <p:grpSp>
          <p:nvGrpSpPr>
            <p:cNvPr id="14" name="Group 13"/>
            <p:cNvGrpSpPr/>
            <p:nvPr/>
          </p:nvGrpSpPr>
          <p:grpSpPr>
            <a:xfrm>
              <a:off x="28879800" y="21783608"/>
              <a:ext cx="8305800" cy="5267392"/>
              <a:chOff x="28879800" y="21783608"/>
              <a:chExt cx="8305800" cy="5267392"/>
            </a:xfrm>
          </p:grpSpPr>
          <p:grpSp>
            <p:nvGrpSpPr>
              <p:cNvPr id="13" name="Group 12"/>
              <p:cNvGrpSpPr/>
              <p:nvPr/>
            </p:nvGrpSpPr>
            <p:grpSpPr>
              <a:xfrm>
                <a:off x="28879800" y="21783608"/>
                <a:ext cx="8296046" cy="4505392"/>
                <a:chOff x="29196268" y="22533940"/>
                <a:chExt cx="7979578" cy="4505392"/>
              </a:xfrm>
            </p:grpSpPr>
            <p:grpSp>
              <p:nvGrpSpPr>
                <p:cNvPr id="11" name="Group 10"/>
                <p:cNvGrpSpPr/>
                <p:nvPr/>
              </p:nvGrpSpPr>
              <p:grpSpPr>
                <a:xfrm>
                  <a:off x="29373782" y="22533940"/>
                  <a:ext cx="7802064" cy="4505392"/>
                  <a:chOff x="29184600" y="22533940"/>
                  <a:chExt cx="7991246" cy="4505392"/>
                </a:xfrm>
              </p:grpSpPr>
              <p:graphicFrame>
                <p:nvGraphicFramePr>
                  <p:cNvPr id="9" name="Object 8"/>
                  <p:cNvGraphicFramePr>
                    <a:graphicFrameLocks noChangeAspect="1"/>
                  </p:cNvGraphicFramePr>
                  <p:nvPr>
                    <p:extLst>
                      <p:ext uri="{D42A27DB-BD31-4B8C-83A1-F6EECF244321}">
                        <p14:modId xmlns:p14="http://schemas.microsoft.com/office/powerpoint/2010/main" val="2534057009"/>
                      </p:ext>
                    </p:extLst>
                  </p:nvPr>
                </p:nvGraphicFramePr>
                <p:xfrm>
                  <a:off x="29184600" y="22533940"/>
                  <a:ext cx="7991246" cy="4345707"/>
                </p:xfrm>
                <a:graphic>
                  <a:graphicData uri="http://schemas.openxmlformats.org/presentationml/2006/ole">
                    <mc:AlternateContent xmlns:mc="http://schemas.openxmlformats.org/markup-compatibility/2006">
                      <mc:Choice xmlns:v="urn:schemas-microsoft-com:vml" Requires="v">
                        <p:oleObj spid="_x0000_s11348" name="Worksheet" r:id="rId7" imgW="8677814" imgH="5934321" progId="Excel.Sheet.8">
                          <p:embed/>
                        </p:oleObj>
                      </mc:Choice>
                      <mc:Fallback>
                        <p:oleObj name="Worksheet" r:id="rId7" imgW="8677814" imgH="5934321" progId="Excel.Sheet.8">
                          <p:embed/>
                          <p:pic>
                            <p:nvPicPr>
                              <p:cNvPr id="0" name="Object 104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84600" y="22533940"/>
                                <a:ext cx="7991246" cy="4345707"/>
                              </a:xfrm>
                              <a:prstGeom prst="rect">
                                <a:avLst/>
                              </a:prstGeom>
                              <a:noFill/>
                              <a:ln>
                                <a:noFill/>
                              </a:ln>
                            </p:spPr>
                          </p:pic>
                        </p:oleObj>
                      </mc:Fallback>
                    </mc:AlternateContent>
                  </a:graphicData>
                </a:graphic>
              </p:graphicFrame>
              <p:sp>
                <p:nvSpPr>
                  <p:cNvPr id="10" name="TextBox 9"/>
                  <p:cNvSpPr txBox="1"/>
                  <p:nvPr/>
                </p:nvSpPr>
                <p:spPr>
                  <a:xfrm>
                    <a:off x="32156400" y="26670000"/>
                    <a:ext cx="3657600" cy="369332"/>
                  </a:xfrm>
                  <a:prstGeom prst="rect">
                    <a:avLst/>
                  </a:prstGeom>
                  <a:noFill/>
                </p:spPr>
                <p:txBody>
                  <a:bodyPr wrap="square" rtlCol="0">
                    <a:spAutoFit/>
                  </a:bodyPr>
                  <a:lstStyle/>
                  <a:p>
                    <a:r>
                      <a:rPr lang="en-US" sz="1800" b="1" dirty="0" smtClean="0">
                        <a:latin typeface="+mn-lt"/>
                      </a:rPr>
                      <a:t>Carapace Width (mm)</a:t>
                    </a:r>
                    <a:endParaRPr lang="en-US" sz="1800" b="1" dirty="0">
                      <a:latin typeface="+mn-lt"/>
                    </a:endParaRPr>
                  </a:p>
                </p:txBody>
              </p:sp>
            </p:grpSp>
            <p:sp>
              <p:nvSpPr>
                <p:cNvPr id="12" name="TextBox 11"/>
                <p:cNvSpPr txBox="1"/>
                <p:nvPr/>
              </p:nvSpPr>
              <p:spPr>
                <a:xfrm rot="16200000">
                  <a:off x="28425431" y="24164238"/>
                  <a:ext cx="1911006" cy="369332"/>
                </a:xfrm>
                <a:prstGeom prst="rect">
                  <a:avLst/>
                </a:prstGeom>
                <a:noFill/>
              </p:spPr>
              <p:txBody>
                <a:bodyPr wrap="square" rtlCol="0">
                  <a:spAutoFit/>
                </a:bodyPr>
                <a:lstStyle/>
                <a:p>
                  <a:r>
                    <a:rPr lang="en-US" sz="1800" b="1" dirty="0" smtClean="0">
                      <a:latin typeface="+mn-lt"/>
                    </a:rPr>
                    <a:t>Frequency</a:t>
                  </a:r>
                  <a:endParaRPr lang="en-US" sz="1800" b="1" dirty="0">
                    <a:latin typeface="+mn-lt"/>
                  </a:endParaRPr>
                </a:p>
              </p:txBody>
            </p:sp>
          </p:grpSp>
          <p:sp>
            <p:nvSpPr>
              <p:cNvPr id="73" name="Rectangle 20"/>
              <p:cNvSpPr>
                <a:spLocks/>
              </p:cNvSpPr>
              <p:nvPr/>
            </p:nvSpPr>
            <p:spPr bwMode="auto">
              <a:xfrm>
                <a:off x="29072586" y="26407720"/>
                <a:ext cx="8113014" cy="64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cs typeface="Helvetica" charset="0"/>
                    <a:sym typeface="Helvetica" charset="0"/>
                  </a:rPr>
                  <a:t>Figure 9: </a:t>
                </a:r>
                <a:r>
                  <a:rPr lang="en-US" altLang="en-US" sz="1600" dirty="0" smtClean="0">
                    <a:solidFill>
                      <a:schemeClr val="tx1"/>
                    </a:solidFill>
                    <a:latin typeface="Helvetica" charset="0"/>
                    <a:cs typeface="Helvetica" charset="0"/>
                    <a:sym typeface="Helvetica" charset="0"/>
                  </a:rPr>
                  <a:t>Size frequency distribution of carapace width of </a:t>
                </a:r>
                <a:r>
                  <a:rPr lang="en-US" altLang="en-US" sz="1600" i="1" dirty="0" smtClean="0">
                    <a:solidFill>
                      <a:schemeClr val="tx1"/>
                    </a:solidFill>
                    <a:latin typeface="Helvetica" charset="0"/>
                    <a:cs typeface="Helvetica" charset="0"/>
                    <a:sym typeface="Helvetica" charset="0"/>
                  </a:rPr>
                  <a:t>C. maenas</a:t>
                </a:r>
                <a:r>
                  <a:rPr lang="en-US" altLang="en-US" sz="1600" dirty="0" smtClean="0">
                    <a:solidFill>
                      <a:schemeClr val="tx1"/>
                    </a:solidFill>
                    <a:latin typeface="Helvetica" charset="0"/>
                    <a:cs typeface="Helvetica" charset="0"/>
                    <a:sym typeface="Helvetica" charset="0"/>
                  </a:rPr>
                  <a:t> sampled in Yaquina Bay, Oregon in July 1999</a:t>
                </a:r>
                <a:r>
                  <a:rPr lang="en-US" altLang="en-US" sz="1600" dirty="0">
                    <a:solidFill>
                      <a:schemeClr val="tx1"/>
                    </a:solidFill>
                    <a:latin typeface="Helvetica" charset="0"/>
                    <a:cs typeface="Helvetica" charset="0"/>
                    <a:sym typeface="Helvetica" charset="0"/>
                  </a:rPr>
                  <a:t> </a:t>
                </a:r>
                <a:r>
                  <a:rPr lang="en-US" altLang="en-US" sz="1600" dirty="0" smtClean="0">
                    <a:solidFill>
                      <a:schemeClr val="tx1"/>
                    </a:solidFill>
                    <a:latin typeface="Helvetica" charset="0"/>
                    <a:cs typeface="Helvetica" charset="0"/>
                    <a:sym typeface="Helvetica" charset="0"/>
                  </a:rPr>
                  <a:t>(</a:t>
                </a:r>
                <a:r>
                  <a:rPr lang="en-US" altLang="en-US" sz="1600" dirty="0" err="1" smtClean="0">
                    <a:solidFill>
                      <a:schemeClr val="tx1"/>
                    </a:solidFill>
                    <a:latin typeface="Helvetica" charset="0"/>
                    <a:cs typeface="Helvetica" charset="0"/>
                    <a:sym typeface="Helvetica" charset="0"/>
                  </a:rPr>
                  <a:t>Kalin</a:t>
                </a:r>
                <a:r>
                  <a:rPr lang="en-US" altLang="en-US" sz="1600" dirty="0" smtClean="0">
                    <a:solidFill>
                      <a:schemeClr val="tx1"/>
                    </a:solidFill>
                    <a:latin typeface="Helvetica" charset="0"/>
                    <a:cs typeface="Helvetica" charset="0"/>
                    <a:sym typeface="Helvetica" charset="0"/>
                  </a:rPr>
                  <a:t> and Yamada unpublished).</a:t>
                </a:r>
                <a:endParaRPr lang="en-US" altLang="en-US" sz="1600" dirty="0">
                  <a:solidFill>
                    <a:schemeClr val="tx1"/>
                  </a:solidFill>
                  <a:latin typeface="Helvetica" charset="0"/>
                  <a:cs typeface="Helvetica" charset="0"/>
                  <a:sym typeface="Helvetica" charset="0"/>
                </a:endParaRPr>
              </a:p>
            </p:txBody>
          </p:sp>
        </p:grpSp>
        <p:grpSp>
          <p:nvGrpSpPr>
            <p:cNvPr id="17" name="Group 16"/>
            <p:cNvGrpSpPr/>
            <p:nvPr/>
          </p:nvGrpSpPr>
          <p:grpSpPr>
            <a:xfrm>
              <a:off x="19279210" y="15087600"/>
              <a:ext cx="8638679" cy="6324600"/>
              <a:chOff x="19279210" y="20269200"/>
              <a:chExt cx="8638679" cy="6324600"/>
            </a:xfrm>
          </p:grpSpPr>
          <p:graphicFrame>
            <p:nvGraphicFramePr>
              <p:cNvPr id="77" name="Chart 76"/>
              <p:cNvGraphicFramePr>
                <a:graphicFrameLocks/>
              </p:cNvGraphicFramePr>
              <p:nvPr>
                <p:extLst>
                  <p:ext uri="{D42A27DB-BD31-4B8C-83A1-F6EECF244321}">
                    <p14:modId xmlns:p14="http://schemas.microsoft.com/office/powerpoint/2010/main" val="2097144171"/>
                  </p:ext>
                </p:extLst>
              </p:nvPr>
            </p:nvGraphicFramePr>
            <p:xfrm>
              <a:off x="19279210" y="20269200"/>
              <a:ext cx="8638679" cy="5257801"/>
            </p:xfrm>
            <a:graphic>
              <a:graphicData uri="http://schemas.openxmlformats.org/drawingml/2006/chart">
                <c:chart xmlns:c="http://schemas.openxmlformats.org/drawingml/2006/chart" xmlns:r="http://schemas.openxmlformats.org/officeDocument/2006/relationships" r:id="rId9"/>
              </a:graphicData>
            </a:graphic>
          </p:graphicFrame>
          <p:sp>
            <p:nvSpPr>
              <p:cNvPr id="78" name="Rectangle 20"/>
              <p:cNvSpPr>
                <a:spLocks/>
              </p:cNvSpPr>
              <p:nvPr/>
            </p:nvSpPr>
            <p:spPr bwMode="auto">
              <a:xfrm>
                <a:off x="19735800" y="25493320"/>
                <a:ext cx="8113014" cy="110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cs typeface="Helvetica" charset="0"/>
                    <a:sym typeface="Helvetica" charset="0"/>
                  </a:rPr>
                  <a:t>Figure 6: </a:t>
                </a:r>
                <a:r>
                  <a:rPr lang="en-US" altLang="en-US" sz="1600" dirty="0" smtClean="0">
                    <a:solidFill>
                      <a:schemeClr val="tx1"/>
                    </a:solidFill>
                    <a:latin typeface="Helvetica" charset="0"/>
                    <a:cs typeface="Helvetica" charset="0"/>
                    <a:sym typeface="Helvetica" charset="0"/>
                  </a:rPr>
                  <a:t>Total numbers of </a:t>
                </a:r>
                <a:r>
                  <a:rPr lang="en-US" altLang="en-US" sz="1600" i="1" dirty="0" smtClean="0">
                    <a:solidFill>
                      <a:schemeClr val="tx1"/>
                    </a:solidFill>
                    <a:latin typeface="Helvetica" charset="0"/>
                    <a:cs typeface="Helvetica" charset="0"/>
                    <a:sym typeface="Helvetica" charset="0"/>
                  </a:rPr>
                  <a:t>C. maenas</a:t>
                </a:r>
                <a:r>
                  <a:rPr lang="en-US" altLang="en-US" sz="1600" dirty="0" smtClean="0">
                    <a:solidFill>
                      <a:schemeClr val="tx1"/>
                    </a:solidFill>
                    <a:latin typeface="Helvetica" charset="0"/>
                    <a:cs typeface="Helvetica" charset="0"/>
                    <a:sym typeface="Helvetica" charset="0"/>
                  </a:rPr>
                  <a:t> and </a:t>
                </a:r>
                <a:r>
                  <a:rPr lang="en-US" altLang="en-US" sz="1600" i="1" dirty="0" smtClean="0">
                    <a:solidFill>
                      <a:schemeClr val="tx1"/>
                    </a:solidFill>
                    <a:latin typeface="Helvetica" charset="0"/>
                    <a:cs typeface="Helvetica" charset="0"/>
                    <a:sym typeface="Helvetica" charset="0"/>
                  </a:rPr>
                  <a:t>C. productus</a:t>
                </a:r>
                <a:r>
                  <a:rPr lang="en-US" altLang="en-US" sz="1600" dirty="0" smtClean="0">
                    <a:solidFill>
                      <a:schemeClr val="tx1"/>
                    </a:solidFill>
                    <a:latin typeface="Helvetica" charset="0"/>
                    <a:cs typeface="Helvetica" charset="0"/>
                    <a:sym typeface="Helvetica" charset="0"/>
                  </a:rPr>
                  <a:t> caught in traps placed along a vertical tidal gradient in Yaquina Bay, Oregon in May 2016.  The high was defined as the point where </a:t>
                </a:r>
                <a:r>
                  <a:rPr lang="en-US" altLang="en-US" sz="1600" i="1" dirty="0" smtClean="0">
                    <a:solidFill>
                      <a:schemeClr val="tx1"/>
                    </a:solidFill>
                    <a:latin typeface="Helvetica" charset="0"/>
                    <a:cs typeface="Helvetica" charset="0"/>
                    <a:sym typeface="Helvetica" charset="0"/>
                  </a:rPr>
                  <a:t>Ulva spp.</a:t>
                </a:r>
                <a:r>
                  <a:rPr lang="en-US" altLang="en-US" sz="1600" dirty="0" smtClean="0">
                    <a:solidFill>
                      <a:schemeClr val="tx1"/>
                    </a:solidFill>
                    <a:latin typeface="Helvetica" charset="0"/>
                    <a:cs typeface="Helvetica" charset="0"/>
                    <a:sym typeface="Helvetica" charset="0"/>
                  </a:rPr>
                  <a:t> stopped growing and the low as the point where the trap was half submerged.</a:t>
                </a:r>
                <a:endParaRPr lang="en-US" altLang="en-US" sz="1600" dirty="0">
                  <a:solidFill>
                    <a:schemeClr val="tx1"/>
                  </a:solidFill>
                  <a:latin typeface="Helvetica" charset="0"/>
                  <a:cs typeface="Helvetica" charset="0"/>
                  <a:sym typeface="Helvetica" charset="0"/>
                </a:endParaRPr>
              </a:p>
            </p:txBody>
          </p:sp>
        </p:grpSp>
        <p:grpSp>
          <p:nvGrpSpPr>
            <p:cNvPr id="18" name="Group 17"/>
            <p:cNvGrpSpPr/>
            <p:nvPr/>
          </p:nvGrpSpPr>
          <p:grpSpPr>
            <a:xfrm>
              <a:off x="19311867" y="21640800"/>
              <a:ext cx="8536947" cy="5520080"/>
              <a:chOff x="19311867" y="14901520"/>
              <a:chExt cx="8536947" cy="5520080"/>
            </a:xfrm>
          </p:grpSpPr>
          <p:graphicFrame>
            <p:nvGraphicFramePr>
              <p:cNvPr id="62" name="Chart 61"/>
              <p:cNvGraphicFramePr>
                <a:graphicFrameLocks/>
              </p:cNvGraphicFramePr>
              <p:nvPr>
                <p:extLst>
                  <p:ext uri="{D42A27DB-BD31-4B8C-83A1-F6EECF244321}">
                    <p14:modId xmlns:p14="http://schemas.microsoft.com/office/powerpoint/2010/main" val="3032424278"/>
                  </p:ext>
                </p:extLst>
              </p:nvPr>
            </p:nvGraphicFramePr>
            <p:xfrm>
              <a:off x="19311867" y="14901520"/>
              <a:ext cx="8536947" cy="5009754"/>
            </p:xfrm>
            <a:graphic>
              <a:graphicData uri="http://schemas.openxmlformats.org/drawingml/2006/chart">
                <c:chart xmlns:c="http://schemas.openxmlformats.org/drawingml/2006/chart" xmlns:r="http://schemas.openxmlformats.org/officeDocument/2006/relationships" r:id="rId10"/>
              </a:graphicData>
            </a:graphic>
          </p:graphicFrame>
          <p:sp>
            <p:nvSpPr>
              <p:cNvPr id="63" name="Rectangle 62"/>
              <p:cNvSpPr>
                <a:spLocks/>
              </p:cNvSpPr>
              <p:nvPr/>
            </p:nvSpPr>
            <p:spPr bwMode="auto">
              <a:xfrm>
                <a:off x="19735800" y="19778320"/>
                <a:ext cx="8113014" cy="64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defPPr>
                  <a:defRPr lang="en-US"/>
                </a:defPPr>
                <a:lvl1pPr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1pPr>
                <a:lvl2pPr marL="34564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2pPr>
                <a:lvl3pPr marL="691286"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3pPr>
                <a:lvl4pPr marL="1036930"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4pPr>
                <a:lvl5pPr marL="138257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5pPr>
                <a:lvl6pPr marL="1728216" algn="l" defTabSz="691286" rtl="0" eaLnBrk="1" latinLnBrk="0" hangingPunct="1">
                  <a:defRPr sz="12100" kern="1200">
                    <a:solidFill>
                      <a:srgbClr val="000000"/>
                    </a:solidFill>
                    <a:latin typeface="Gill Sans" charset="0"/>
                    <a:ea typeface="Heiti SC Light" charset="0"/>
                    <a:cs typeface="Heiti SC Light" charset="0"/>
                    <a:sym typeface="Gill Sans" charset="0"/>
                  </a:defRPr>
                </a:lvl6pPr>
                <a:lvl7pPr marL="2073859" algn="l" defTabSz="691286" rtl="0" eaLnBrk="1" latinLnBrk="0" hangingPunct="1">
                  <a:defRPr sz="12100" kern="1200">
                    <a:solidFill>
                      <a:srgbClr val="000000"/>
                    </a:solidFill>
                    <a:latin typeface="Gill Sans" charset="0"/>
                    <a:ea typeface="Heiti SC Light" charset="0"/>
                    <a:cs typeface="Heiti SC Light" charset="0"/>
                    <a:sym typeface="Gill Sans" charset="0"/>
                  </a:defRPr>
                </a:lvl7pPr>
                <a:lvl8pPr marL="2419502" algn="l" defTabSz="691286" rtl="0" eaLnBrk="1" latinLnBrk="0" hangingPunct="1">
                  <a:defRPr sz="12100" kern="1200">
                    <a:solidFill>
                      <a:srgbClr val="000000"/>
                    </a:solidFill>
                    <a:latin typeface="Gill Sans" charset="0"/>
                    <a:ea typeface="Heiti SC Light" charset="0"/>
                    <a:cs typeface="Heiti SC Light" charset="0"/>
                    <a:sym typeface="Gill Sans" charset="0"/>
                  </a:defRPr>
                </a:lvl8pPr>
                <a:lvl9pPr marL="2765146" algn="l" defTabSz="691286" rtl="0" eaLnBrk="1" latinLnBrk="0" hangingPunct="1">
                  <a:defRPr sz="12100" kern="12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ea typeface="Helvetica" charset="0"/>
                    <a:cs typeface="Helvetica" charset="0"/>
                    <a:sym typeface="Helvetica" charset="0"/>
                  </a:rPr>
                  <a:t>Figure 5:</a:t>
                </a:r>
                <a:r>
                  <a:rPr lang="en-US" sz="1600" b="1" dirty="0" smtClean="0">
                    <a:latin typeface="Helvetica" charset="0"/>
                    <a:ea typeface="Helvetica" charset="0"/>
                    <a:cs typeface="Helvetica" charset="0"/>
                  </a:rPr>
                  <a:t> </a:t>
                </a:r>
                <a:r>
                  <a:rPr lang="en-US" sz="1600" dirty="0">
                    <a:latin typeface="Helvetica" charset="0"/>
                    <a:ea typeface="Helvetica" charset="0"/>
                    <a:cs typeface="Helvetica" charset="0"/>
                  </a:rPr>
                  <a:t>Catch per unit effort of </a:t>
                </a:r>
                <a:r>
                  <a:rPr lang="en-US" sz="1600" i="1" dirty="0">
                    <a:latin typeface="Helvetica" charset="0"/>
                    <a:ea typeface="Helvetica" charset="0"/>
                    <a:cs typeface="Helvetica" charset="0"/>
                  </a:rPr>
                  <a:t>C. maenas </a:t>
                </a:r>
                <a:r>
                  <a:rPr lang="en-US" sz="1600" dirty="0">
                    <a:latin typeface="Helvetica" charset="0"/>
                    <a:ea typeface="Helvetica" charset="0"/>
                    <a:cs typeface="Helvetica" charset="0"/>
                  </a:rPr>
                  <a:t>and </a:t>
                </a:r>
                <a:r>
                  <a:rPr lang="en-US" sz="1600" i="1" dirty="0">
                    <a:latin typeface="Helvetica" charset="0"/>
                    <a:ea typeface="Helvetica" charset="0"/>
                    <a:cs typeface="Helvetica" charset="0"/>
                  </a:rPr>
                  <a:t>C. productus</a:t>
                </a:r>
                <a:r>
                  <a:rPr lang="en-US" sz="1600" dirty="0">
                    <a:latin typeface="Helvetica" charset="0"/>
                    <a:ea typeface="Helvetica" charset="0"/>
                    <a:cs typeface="Helvetica" charset="0"/>
                  </a:rPr>
                  <a:t> calculated from sampling along a vertical tidal gradient in Yaquina Bay, Oregon in May 2016.</a:t>
                </a:r>
              </a:p>
              <a:p>
                <a:pPr algn="l" eaLnBrk="1" hangingPunct="1">
                  <a:lnSpc>
                    <a:spcPct val="110000"/>
                  </a:lnSpc>
                </a:pPr>
                <a:endParaRPr lang="en-US" altLang="en-US" sz="1600" dirty="0">
                  <a:solidFill>
                    <a:schemeClr val="tx1"/>
                  </a:solidFill>
                  <a:latin typeface="Helvetica" charset="0"/>
                  <a:ea typeface="Helvetica" charset="0"/>
                  <a:cs typeface="Helvetica" charset="0"/>
                  <a:sym typeface="Helvetica" charset="0"/>
                </a:endParaRPr>
              </a:p>
            </p:txBody>
          </p:sp>
        </p:grpSp>
        <p:grpSp>
          <p:nvGrpSpPr>
            <p:cNvPr id="20" name="Group 19"/>
            <p:cNvGrpSpPr/>
            <p:nvPr/>
          </p:nvGrpSpPr>
          <p:grpSpPr>
            <a:xfrm>
              <a:off x="10427110" y="17678400"/>
              <a:ext cx="8287767" cy="4730067"/>
              <a:chOff x="10427110" y="17825133"/>
              <a:chExt cx="8287767" cy="4730067"/>
            </a:xfrm>
          </p:grpSpPr>
          <p:graphicFrame>
            <p:nvGraphicFramePr>
              <p:cNvPr id="66" name="Chart 65"/>
              <p:cNvGraphicFramePr>
                <a:graphicFrameLocks/>
              </p:cNvGraphicFramePr>
              <p:nvPr>
                <p:extLst>
                  <p:ext uri="{D42A27DB-BD31-4B8C-83A1-F6EECF244321}">
                    <p14:modId xmlns:p14="http://schemas.microsoft.com/office/powerpoint/2010/main" val="1892856983"/>
                  </p:ext>
                </p:extLst>
              </p:nvPr>
            </p:nvGraphicFramePr>
            <p:xfrm>
              <a:off x="10427110" y="17825133"/>
              <a:ext cx="8287767" cy="4033446"/>
            </p:xfrm>
            <a:graphic>
              <a:graphicData uri="http://schemas.openxmlformats.org/drawingml/2006/chart">
                <c:chart xmlns:c="http://schemas.openxmlformats.org/drawingml/2006/chart" xmlns:r="http://schemas.openxmlformats.org/officeDocument/2006/relationships" r:id="rId11"/>
              </a:graphicData>
            </a:graphic>
          </p:graphicFrame>
          <p:sp>
            <p:nvSpPr>
              <p:cNvPr id="69" name="Rectangle 68"/>
              <p:cNvSpPr>
                <a:spLocks/>
              </p:cNvSpPr>
              <p:nvPr/>
            </p:nvSpPr>
            <p:spPr bwMode="auto">
              <a:xfrm>
                <a:off x="10552845" y="21911920"/>
                <a:ext cx="8113014" cy="64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defPPr>
                  <a:defRPr lang="en-US"/>
                </a:defPPr>
                <a:lvl1pPr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1pPr>
                <a:lvl2pPr marL="34564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2pPr>
                <a:lvl3pPr marL="691286"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3pPr>
                <a:lvl4pPr marL="1036930"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4pPr>
                <a:lvl5pPr marL="138257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5pPr>
                <a:lvl6pPr marL="1728216" algn="l" defTabSz="691286" rtl="0" eaLnBrk="1" latinLnBrk="0" hangingPunct="1">
                  <a:defRPr sz="12100" kern="1200">
                    <a:solidFill>
                      <a:srgbClr val="000000"/>
                    </a:solidFill>
                    <a:latin typeface="Gill Sans" charset="0"/>
                    <a:ea typeface="Heiti SC Light" charset="0"/>
                    <a:cs typeface="Heiti SC Light" charset="0"/>
                    <a:sym typeface="Gill Sans" charset="0"/>
                  </a:defRPr>
                </a:lvl6pPr>
                <a:lvl7pPr marL="2073859" algn="l" defTabSz="691286" rtl="0" eaLnBrk="1" latinLnBrk="0" hangingPunct="1">
                  <a:defRPr sz="12100" kern="1200">
                    <a:solidFill>
                      <a:srgbClr val="000000"/>
                    </a:solidFill>
                    <a:latin typeface="Gill Sans" charset="0"/>
                    <a:ea typeface="Heiti SC Light" charset="0"/>
                    <a:cs typeface="Heiti SC Light" charset="0"/>
                    <a:sym typeface="Gill Sans" charset="0"/>
                  </a:defRPr>
                </a:lvl7pPr>
                <a:lvl8pPr marL="2419502" algn="l" defTabSz="691286" rtl="0" eaLnBrk="1" latinLnBrk="0" hangingPunct="1">
                  <a:defRPr sz="12100" kern="1200">
                    <a:solidFill>
                      <a:srgbClr val="000000"/>
                    </a:solidFill>
                    <a:latin typeface="Gill Sans" charset="0"/>
                    <a:ea typeface="Heiti SC Light" charset="0"/>
                    <a:cs typeface="Heiti SC Light" charset="0"/>
                    <a:sym typeface="Gill Sans" charset="0"/>
                  </a:defRPr>
                </a:lvl8pPr>
                <a:lvl9pPr marL="2765146" algn="l" defTabSz="691286" rtl="0" eaLnBrk="1" latinLnBrk="0" hangingPunct="1">
                  <a:defRPr sz="12100" kern="12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ea typeface="Helvetica" charset="0"/>
                    <a:cs typeface="Helvetica" charset="0"/>
                    <a:sym typeface="Helvetica" charset="0"/>
                  </a:rPr>
                  <a:t>Figure 3: </a:t>
                </a:r>
                <a:r>
                  <a:rPr lang="en-US" sz="1600" dirty="0" smtClean="0">
                    <a:latin typeface="Helvetica" charset="0"/>
                    <a:ea typeface="Helvetica" charset="0"/>
                    <a:cs typeface="Helvetica" charset="0"/>
                  </a:rPr>
                  <a:t>Average </a:t>
                </a:r>
                <a:r>
                  <a:rPr lang="en-US" sz="1600" dirty="0">
                    <a:latin typeface="Helvetica" charset="0"/>
                    <a:ea typeface="Helvetica" charset="0"/>
                    <a:cs typeface="Helvetica" charset="0"/>
                  </a:rPr>
                  <a:t>mass in grams of </a:t>
                </a:r>
                <a:r>
                  <a:rPr lang="en-US" sz="1600" i="1" dirty="0">
                    <a:latin typeface="Helvetica" charset="0"/>
                    <a:ea typeface="Helvetica" charset="0"/>
                    <a:cs typeface="Helvetica" charset="0"/>
                  </a:rPr>
                  <a:t>C. maenas </a:t>
                </a:r>
                <a:r>
                  <a:rPr lang="en-US" sz="1600" dirty="0">
                    <a:latin typeface="Helvetica" charset="0"/>
                    <a:ea typeface="Helvetica" charset="0"/>
                    <a:cs typeface="Helvetica" charset="0"/>
                  </a:rPr>
                  <a:t>taken from 4 sites within Yaquina Bay, Oregon in May 2016.</a:t>
                </a:r>
              </a:p>
              <a:p>
                <a:pPr algn="l" eaLnBrk="1" hangingPunct="1">
                  <a:lnSpc>
                    <a:spcPct val="110000"/>
                  </a:lnSpc>
                </a:pPr>
                <a:endParaRPr lang="en-US" altLang="en-US" sz="1600" dirty="0">
                  <a:solidFill>
                    <a:schemeClr val="tx1"/>
                  </a:solidFill>
                  <a:latin typeface="Helvetica" charset="0"/>
                  <a:ea typeface="Helvetica" charset="0"/>
                  <a:cs typeface="Helvetica" charset="0"/>
                  <a:sym typeface="Helvetica" charset="0"/>
                </a:endParaRPr>
              </a:p>
            </p:txBody>
          </p:sp>
        </p:grpSp>
        <p:grpSp>
          <p:nvGrpSpPr>
            <p:cNvPr id="19" name="Group 18"/>
            <p:cNvGrpSpPr/>
            <p:nvPr/>
          </p:nvGrpSpPr>
          <p:grpSpPr>
            <a:xfrm>
              <a:off x="10444677" y="12832446"/>
              <a:ext cx="8151969" cy="4574834"/>
              <a:chOff x="10444677" y="12832446"/>
              <a:chExt cx="8151969" cy="4574834"/>
            </a:xfrm>
          </p:grpSpPr>
          <p:graphicFrame>
            <p:nvGraphicFramePr>
              <p:cNvPr id="67" name="Chart 66"/>
              <p:cNvGraphicFramePr>
                <a:graphicFrameLocks/>
              </p:cNvGraphicFramePr>
              <p:nvPr>
                <p:extLst>
                  <p:ext uri="{D42A27DB-BD31-4B8C-83A1-F6EECF244321}">
                    <p14:modId xmlns:p14="http://schemas.microsoft.com/office/powerpoint/2010/main" val="2980238205"/>
                  </p:ext>
                </p:extLst>
              </p:nvPr>
            </p:nvGraphicFramePr>
            <p:xfrm>
              <a:off x="10444677" y="12832446"/>
              <a:ext cx="8033947" cy="3855354"/>
            </p:xfrm>
            <a:graphic>
              <a:graphicData uri="http://schemas.openxmlformats.org/drawingml/2006/chart">
                <c:chart xmlns:c="http://schemas.openxmlformats.org/drawingml/2006/chart" xmlns:r="http://schemas.openxmlformats.org/officeDocument/2006/relationships" r:id="rId12"/>
              </a:graphicData>
            </a:graphic>
          </p:graphicFrame>
          <p:sp>
            <p:nvSpPr>
              <p:cNvPr id="74" name="Rectangle 73"/>
              <p:cNvSpPr>
                <a:spLocks/>
              </p:cNvSpPr>
              <p:nvPr/>
            </p:nvSpPr>
            <p:spPr bwMode="auto">
              <a:xfrm>
                <a:off x="10483632" y="16764000"/>
                <a:ext cx="8113014" cy="64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defPPr>
                  <a:defRPr lang="en-US"/>
                </a:defPPr>
                <a:lvl1pPr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1pPr>
                <a:lvl2pPr marL="34564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2pPr>
                <a:lvl3pPr marL="691286"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3pPr>
                <a:lvl4pPr marL="1036930"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4pPr>
                <a:lvl5pPr marL="138257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5pPr>
                <a:lvl6pPr marL="1728216" algn="l" defTabSz="691286" rtl="0" eaLnBrk="1" latinLnBrk="0" hangingPunct="1">
                  <a:defRPr sz="12100" kern="1200">
                    <a:solidFill>
                      <a:srgbClr val="000000"/>
                    </a:solidFill>
                    <a:latin typeface="Gill Sans" charset="0"/>
                    <a:ea typeface="Heiti SC Light" charset="0"/>
                    <a:cs typeface="Heiti SC Light" charset="0"/>
                    <a:sym typeface="Gill Sans" charset="0"/>
                  </a:defRPr>
                </a:lvl6pPr>
                <a:lvl7pPr marL="2073859" algn="l" defTabSz="691286" rtl="0" eaLnBrk="1" latinLnBrk="0" hangingPunct="1">
                  <a:defRPr sz="12100" kern="1200">
                    <a:solidFill>
                      <a:srgbClr val="000000"/>
                    </a:solidFill>
                    <a:latin typeface="Gill Sans" charset="0"/>
                    <a:ea typeface="Heiti SC Light" charset="0"/>
                    <a:cs typeface="Heiti SC Light" charset="0"/>
                    <a:sym typeface="Gill Sans" charset="0"/>
                  </a:defRPr>
                </a:lvl7pPr>
                <a:lvl8pPr marL="2419502" algn="l" defTabSz="691286" rtl="0" eaLnBrk="1" latinLnBrk="0" hangingPunct="1">
                  <a:defRPr sz="12100" kern="1200">
                    <a:solidFill>
                      <a:srgbClr val="000000"/>
                    </a:solidFill>
                    <a:latin typeface="Gill Sans" charset="0"/>
                    <a:ea typeface="Heiti SC Light" charset="0"/>
                    <a:cs typeface="Heiti SC Light" charset="0"/>
                    <a:sym typeface="Gill Sans" charset="0"/>
                  </a:defRPr>
                </a:lvl8pPr>
                <a:lvl9pPr marL="2765146" algn="l" defTabSz="691286" rtl="0" eaLnBrk="1" latinLnBrk="0" hangingPunct="1">
                  <a:defRPr sz="12100" kern="12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ea typeface="Helvetica" charset="0"/>
                    <a:cs typeface="Helvetica" charset="0"/>
                    <a:sym typeface="Helvetica" charset="0"/>
                  </a:rPr>
                  <a:t>Figure 2: </a:t>
                </a:r>
                <a:r>
                  <a:rPr lang="en-US" sz="1600" dirty="0" smtClean="0">
                    <a:latin typeface="Helvetica" charset="0"/>
                    <a:ea typeface="Helvetica" charset="0"/>
                    <a:cs typeface="Helvetica" charset="0"/>
                  </a:rPr>
                  <a:t>Total </a:t>
                </a:r>
                <a:r>
                  <a:rPr lang="en-US" sz="1600" dirty="0">
                    <a:latin typeface="Helvetica" charset="0"/>
                    <a:ea typeface="Helvetica" charset="0"/>
                    <a:cs typeface="Helvetica" charset="0"/>
                  </a:rPr>
                  <a:t>amount of </a:t>
                </a:r>
                <a:r>
                  <a:rPr lang="en-US" sz="1600" i="1" dirty="0">
                    <a:latin typeface="Helvetica" charset="0"/>
                    <a:ea typeface="Helvetica" charset="0"/>
                    <a:cs typeface="Helvetica" charset="0"/>
                  </a:rPr>
                  <a:t>C. maenas </a:t>
                </a:r>
                <a:r>
                  <a:rPr lang="en-US" sz="1600" dirty="0">
                    <a:latin typeface="Helvetica" charset="0"/>
                    <a:ea typeface="Helvetica" charset="0"/>
                    <a:cs typeface="Helvetica" charset="0"/>
                  </a:rPr>
                  <a:t>and </a:t>
                </a:r>
                <a:r>
                  <a:rPr lang="en-US" sz="1600" i="1" dirty="0">
                    <a:latin typeface="Helvetica" charset="0"/>
                    <a:ea typeface="Helvetica" charset="0"/>
                    <a:cs typeface="Helvetica" charset="0"/>
                  </a:rPr>
                  <a:t>C. productus</a:t>
                </a:r>
                <a:r>
                  <a:rPr lang="en-US" sz="1600" dirty="0">
                    <a:latin typeface="Helvetica" charset="0"/>
                    <a:ea typeface="Helvetica" charset="0"/>
                    <a:cs typeface="Helvetica" charset="0"/>
                  </a:rPr>
                  <a:t> trapped at 4 sites within Yaquina Bay, Oregon in May 2016.</a:t>
                </a:r>
              </a:p>
              <a:p>
                <a:pPr algn="l" eaLnBrk="1" hangingPunct="1">
                  <a:lnSpc>
                    <a:spcPct val="110000"/>
                  </a:lnSpc>
                </a:pPr>
                <a:endParaRPr lang="en-US" altLang="en-US" sz="1600" dirty="0">
                  <a:solidFill>
                    <a:schemeClr val="tx1"/>
                  </a:solidFill>
                  <a:latin typeface="Helvetica" charset="0"/>
                  <a:ea typeface="Helvetica" charset="0"/>
                  <a:cs typeface="Helvetica" charset="0"/>
                  <a:sym typeface="Helvetica" charset="0"/>
                </a:endParaRPr>
              </a:p>
            </p:txBody>
          </p:sp>
        </p:grpSp>
        <p:grpSp>
          <p:nvGrpSpPr>
            <p:cNvPr id="21" name="Group 20"/>
            <p:cNvGrpSpPr/>
            <p:nvPr/>
          </p:nvGrpSpPr>
          <p:grpSpPr>
            <a:xfrm>
              <a:off x="10532516" y="22631400"/>
              <a:ext cx="8239031" cy="4495799"/>
              <a:chOff x="10532516" y="22783801"/>
              <a:chExt cx="8239031" cy="4495799"/>
            </a:xfrm>
          </p:grpSpPr>
          <p:graphicFrame>
            <p:nvGraphicFramePr>
              <p:cNvPr id="65" name="Chart 64"/>
              <p:cNvGraphicFramePr>
                <a:graphicFrameLocks/>
              </p:cNvGraphicFramePr>
              <p:nvPr>
                <p:extLst>
                  <p:ext uri="{D42A27DB-BD31-4B8C-83A1-F6EECF244321}">
                    <p14:modId xmlns:p14="http://schemas.microsoft.com/office/powerpoint/2010/main" val="3168518641"/>
                  </p:ext>
                </p:extLst>
              </p:nvPr>
            </p:nvGraphicFramePr>
            <p:xfrm>
              <a:off x="10532516" y="22783801"/>
              <a:ext cx="8093812" cy="3963832"/>
            </p:xfrm>
            <a:graphic>
              <a:graphicData uri="http://schemas.openxmlformats.org/drawingml/2006/chart">
                <c:chart xmlns:c="http://schemas.openxmlformats.org/drawingml/2006/chart" xmlns:r="http://schemas.openxmlformats.org/officeDocument/2006/relationships" r:id="rId13"/>
              </a:graphicData>
            </a:graphic>
          </p:graphicFrame>
          <p:sp>
            <p:nvSpPr>
              <p:cNvPr id="75" name="Rectangle 74"/>
              <p:cNvSpPr>
                <a:spLocks/>
              </p:cNvSpPr>
              <p:nvPr/>
            </p:nvSpPr>
            <p:spPr bwMode="auto">
              <a:xfrm>
                <a:off x="10658533" y="26760251"/>
                <a:ext cx="8113014" cy="519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defPPr>
                  <a:defRPr lang="en-US"/>
                </a:defPPr>
                <a:lvl1pPr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1pPr>
                <a:lvl2pPr marL="34564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2pPr>
                <a:lvl3pPr marL="691286"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3pPr>
                <a:lvl4pPr marL="1036930"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4pPr>
                <a:lvl5pPr marL="138257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5pPr>
                <a:lvl6pPr marL="1728216" algn="l" defTabSz="691286" rtl="0" eaLnBrk="1" latinLnBrk="0" hangingPunct="1">
                  <a:defRPr sz="12100" kern="1200">
                    <a:solidFill>
                      <a:srgbClr val="000000"/>
                    </a:solidFill>
                    <a:latin typeface="Gill Sans" charset="0"/>
                    <a:ea typeface="Heiti SC Light" charset="0"/>
                    <a:cs typeface="Heiti SC Light" charset="0"/>
                    <a:sym typeface="Gill Sans" charset="0"/>
                  </a:defRPr>
                </a:lvl6pPr>
                <a:lvl7pPr marL="2073859" algn="l" defTabSz="691286" rtl="0" eaLnBrk="1" latinLnBrk="0" hangingPunct="1">
                  <a:defRPr sz="12100" kern="1200">
                    <a:solidFill>
                      <a:srgbClr val="000000"/>
                    </a:solidFill>
                    <a:latin typeface="Gill Sans" charset="0"/>
                    <a:ea typeface="Heiti SC Light" charset="0"/>
                    <a:cs typeface="Heiti SC Light" charset="0"/>
                    <a:sym typeface="Gill Sans" charset="0"/>
                  </a:defRPr>
                </a:lvl7pPr>
                <a:lvl8pPr marL="2419502" algn="l" defTabSz="691286" rtl="0" eaLnBrk="1" latinLnBrk="0" hangingPunct="1">
                  <a:defRPr sz="12100" kern="1200">
                    <a:solidFill>
                      <a:srgbClr val="000000"/>
                    </a:solidFill>
                    <a:latin typeface="Gill Sans" charset="0"/>
                    <a:ea typeface="Heiti SC Light" charset="0"/>
                    <a:cs typeface="Heiti SC Light" charset="0"/>
                    <a:sym typeface="Gill Sans" charset="0"/>
                  </a:defRPr>
                </a:lvl8pPr>
                <a:lvl9pPr marL="2765146" algn="l" defTabSz="691286" rtl="0" eaLnBrk="1" latinLnBrk="0" hangingPunct="1">
                  <a:defRPr sz="12100" kern="12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ea typeface="Helvetica" charset="0"/>
                    <a:cs typeface="Helvetica" charset="0"/>
                    <a:sym typeface="Helvetica" charset="0"/>
                  </a:rPr>
                  <a:t>Figure 4: </a:t>
                </a:r>
                <a:r>
                  <a:rPr lang="en-US" sz="1600" dirty="0" smtClean="0">
                    <a:latin typeface="Helvetica" charset="0"/>
                    <a:ea typeface="Helvetica" charset="0"/>
                    <a:cs typeface="Helvetica" charset="0"/>
                  </a:rPr>
                  <a:t>Average </a:t>
                </a:r>
                <a:r>
                  <a:rPr lang="en-US" sz="1600" dirty="0">
                    <a:latin typeface="Helvetica" charset="0"/>
                    <a:ea typeface="Helvetica" charset="0"/>
                    <a:cs typeface="Helvetica" charset="0"/>
                  </a:rPr>
                  <a:t>carapace width in millimeters of </a:t>
                </a:r>
                <a:r>
                  <a:rPr lang="en-US" sz="1600" i="1" dirty="0">
                    <a:latin typeface="Helvetica" charset="0"/>
                    <a:ea typeface="Helvetica" charset="0"/>
                    <a:cs typeface="Helvetica" charset="0"/>
                  </a:rPr>
                  <a:t>C. maenas </a:t>
                </a:r>
                <a:r>
                  <a:rPr lang="en-US" sz="1600" dirty="0">
                    <a:latin typeface="Helvetica" charset="0"/>
                    <a:ea typeface="Helvetica" charset="0"/>
                    <a:cs typeface="Helvetica" charset="0"/>
                  </a:rPr>
                  <a:t>taken from 4 sites within Yaquina Bay, Oregon in May 2016. </a:t>
                </a:r>
                <a:endParaRPr lang="en-US" altLang="en-US" sz="1600" dirty="0">
                  <a:solidFill>
                    <a:schemeClr val="tx1"/>
                  </a:solidFill>
                  <a:latin typeface="Helvetica" charset="0"/>
                  <a:ea typeface="Helvetica" charset="0"/>
                  <a:cs typeface="Helvetica" charset="0"/>
                  <a:sym typeface="Helvetica" charset="0"/>
                </a:endParaRPr>
              </a:p>
            </p:txBody>
          </p:sp>
        </p:grpSp>
        <p:sp>
          <p:nvSpPr>
            <p:cNvPr id="76" name="Rectangle 75"/>
            <p:cNvSpPr>
              <a:spLocks/>
            </p:cNvSpPr>
            <p:nvPr/>
          </p:nvSpPr>
          <p:spPr bwMode="auto">
            <a:xfrm>
              <a:off x="1192835" y="19546135"/>
              <a:ext cx="8113014" cy="309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defPPr>
                <a:defRPr lang="en-US"/>
              </a:defPPr>
              <a:lvl1pPr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1pPr>
              <a:lvl2pPr marL="34564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2pPr>
              <a:lvl3pPr marL="691286"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3pPr>
              <a:lvl4pPr marL="1036930"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4pPr>
              <a:lvl5pPr marL="138257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5pPr>
              <a:lvl6pPr marL="1728216" algn="l" defTabSz="691286" rtl="0" eaLnBrk="1" latinLnBrk="0" hangingPunct="1">
                <a:defRPr sz="12100" kern="1200">
                  <a:solidFill>
                    <a:srgbClr val="000000"/>
                  </a:solidFill>
                  <a:latin typeface="Gill Sans" charset="0"/>
                  <a:ea typeface="Heiti SC Light" charset="0"/>
                  <a:cs typeface="Heiti SC Light" charset="0"/>
                  <a:sym typeface="Gill Sans" charset="0"/>
                </a:defRPr>
              </a:lvl6pPr>
              <a:lvl7pPr marL="2073859" algn="l" defTabSz="691286" rtl="0" eaLnBrk="1" latinLnBrk="0" hangingPunct="1">
                <a:defRPr sz="12100" kern="1200">
                  <a:solidFill>
                    <a:srgbClr val="000000"/>
                  </a:solidFill>
                  <a:latin typeface="Gill Sans" charset="0"/>
                  <a:ea typeface="Heiti SC Light" charset="0"/>
                  <a:cs typeface="Heiti SC Light" charset="0"/>
                  <a:sym typeface="Gill Sans" charset="0"/>
                </a:defRPr>
              </a:lvl7pPr>
              <a:lvl8pPr marL="2419502" algn="l" defTabSz="691286" rtl="0" eaLnBrk="1" latinLnBrk="0" hangingPunct="1">
                <a:defRPr sz="12100" kern="1200">
                  <a:solidFill>
                    <a:srgbClr val="000000"/>
                  </a:solidFill>
                  <a:latin typeface="Gill Sans" charset="0"/>
                  <a:ea typeface="Heiti SC Light" charset="0"/>
                  <a:cs typeface="Heiti SC Light" charset="0"/>
                  <a:sym typeface="Gill Sans" charset="0"/>
                </a:defRPr>
              </a:lvl8pPr>
              <a:lvl9pPr marL="2765146" algn="l" defTabSz="691286" rtl="0" eaLnBrk="1" latinLnBrk="0" hangingPunct="1">
                <a:defRPr sz="12100" kern="1200">
                  <a:solidFill>
                    <a:srgbClr val="000000"/>
                  </a:solidFill>
                  <a:latin typeface="Gill Sans" charset="0"/>
                  <a:ea typeface="Heiti SC Light" charset="0"/>
                  <a:cs typeface="Heiti SC Light" charset="0"/>
                  <a:sym typeface="Gill Sans" charset="0"/>
                </a:defRPr>
              </a:lvl9pPr>
            </a:lstStyle>
            <a:p>
              <a:pPr marL="342900" indent="-342900" algn="just" eaLnBrk="1" hangingPunct="1">
                <a:lnSpc>
                  <a:spcPct val="110000"/>
                </a:lnSpc>
                <a:buFont typeface="Arial" charset="0"/>
                <a:buChar char="•"/>
              </a:pPr>
              <a:r>
                <a:rPr lang="en-US" altLang="en-US" sz="2400" dirty="0" smtClean="0">
                  <a:solidFill>
                    <a:schemeClr val="tx1"/>
                  </a:solidFill>
                  <a:latin typeface="Helvetica" charset="0"/>
                  <a:cs typeface="Helvetica" charset="0"/>
                  <a:sym typeface="Helvetica" charset="0"/>
                </a:rPr>
                <a:t>Utilized </a:t>
              </a:r>
              <a:r>
                <a:rPr lang="en-US" altLang="en-US" sz="2400" dirty="0">
                  <a:solidFill>
                    <a:schemeClr val="tx1"/>
                  </a:solidFill>
                  <a:latin typeface="Helvetica" charset="0"/>
                  <a:cs typeface="Helvetica" charset="0"/>
                  <a:sym typeface="Helvetica" charset="0"/>
                </a:rPr>
                <a:t>F</a:t>
              </a:r>
              <a:r>
                <a:rPr lang="en-US" altLang="en-US" sz="2400" dirty="0" smtClean="0">
                  <a:solidFill>
                    <a:schemeClr val="tx1"/>
                  </a:solidFill>
                  <a:latin typeface="Helvetica" charset="0"/>
                  <a:cs typeface="Helvetica" charset="0"/>
                  <a:sym typeface="Helvetica" charset="0"/>
                </a:rPr>
                <a:t>ukui fish traps, with the dimensions </a:t>
              </a:r>
              <a:r>
                <a:rPr lang="en-US" sz="2400" dirty="0" smtClean="0"/>
                <a:t>63 </a:t>
              </a:r>
              <a:r>
                <a:rPr lang="en-US" sz="2400" dirty="0"/>
                <a:t>x 46 x 23 cm (LWH</a:t>
              </a:r>
              <a:r>
                <a:rPr lang="en-US" sz="2400" dirty="0" smtClean="0"/>
                <a:t>)</a:t>
              </a:r>
            </a:p>
            <a:p>
              <a:pPr marL="342900" indent="-342900" algn="just" eaLnBrk="1" hangingPunct="1">
                <a:lnSpc>
                  <a:spcPct val="110000"/>
                </a:lnSpc>
                <a:buFont typeface="Arial" charset="0"/>
                <a:buChar char="•"/>
              </a:pPr>
              <a:r>
                <a:rPr lang="en-US" sz="2400" dirty="0" smtClean="0"/>
                <a:t>The </a:t>
              </a:r>
              <a:r>
                <a:rPr lang="en-US" sz="2400" dirty="0"/>
                <a:t>sampling for this study took place from 16 May 2016 until 27 May </a:t>
              </a:r>
              <a:r>
                <a:rPr lang="en-US" sz="2400" dirty="0" smtClean="0"/>
                <a:t>2016</a:t>
              </a:r>
            </a:p>
            <a:p>
              <a:pPr marL="342900" indent="-342900" algn="just" eaLnBrk="1" hangingPunct="1">
                <a:lnSpc>
                  <a:spcPct val="110000"/>
                </a:lnSpc>
                <a:buFont typeface="Arial" charset="0"/>
                <a:buChar char="•"/>
              </a:pPr>
              <a:r>
                <a:rPr lang="en-US" sz="2400" dirty="0" smtClean="0"/>
                <a:t>All traps checked every 24 hours</a:t>
              </a:r>
            </a:p>
            <a:p>
              <a:pPr marL="342900" indent="-342900" algn="just" eaLnBrk="1" hangingPunct="1">
                <a:lnSpc>
                  <a:spcPct val="110000"/>
                </a:lnSpc>
                <a:buFont typeface="Arial" charset="0"/>
                <a:buChar char="•"/>
              </a:pPr>
              <a:r>
                <a:rPr lang="en-US" sz="2400" dirty="0" smtClean="0"/>
                <a:t>We </a:t>
              </a:r>
              <a:r>
                <a:rPr lang="en-US" sz="2400" dirty="0"/>
                <a:t>measured the carapace width (CW) from the tip of the 5th </a:t>
              </a:r>
              <a:r>
                <a:rPr lang="en-US" sz="2400" dirty="0" err="1"/>
                <a:t>antero</a:t>
              </a:r>
              <a:r>
                <a:rPr lang="en-US" sz="2400" dirty="0"/>
                <a:t>-lateral tooth to the corresponding tip on the opposite side of the </a:t>
              </a:r>
              <a:r>
                <a:rPr lang="en-US" sz="2400" dirty="0" smtClean="0"/>
                <a:t>carapace</a:t>
              </a:r>
            </a:p>
          </p:txBody>
        </p:sp>
        <p:pic>
          <p:nvPicPr>
            <p:cNvPr id="79" name="Picture 7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260005" y="22783801"/>
              <a:ext cx="5257800" cy="4382983"/>
            </a:xfrm>
            <a:prstGeom prst="rect">
              <a:avLst/>
            </a:prstGeom>
          </p:spPr>
        </p:pic>
        <p:sp>
          <p:nvSpPr>
            <p:cNvPr id="80" name="Rectangle 79"/>
            <p:cNvSpPr>
              <a:spLocks/>
            </p:cNvSpPr>
            <p:nvPr/>
          </p:nvSpPr>
          <p:spPr bwMode="auto">
            <a:xfrm>
              <a:off x="6592501" y="26484144"/>
              <a:ext cx="2807074" cy="947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defPPr>
                <a:defRPr lang="en-US"/>
              </a:defPPr>
              <a:lvl1pPr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1pPr>
              <a:lvl2pPr marL="34564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2pPr>
              <a:lvl3pPr marL="691286"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3pPr>
              <a:lvl4pPr marL="1036930"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4pPr>
              <a:lvl5pPr marL="138257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5pPr>
              <a:lvl6pPr marL="1728216" algn="l" defTabSz="691286" rtl="0" eaLnBrk="1" latinLnBrk="0" hangingPunct="1">
                <a:defRPr sz="12100" kern="1200">
                  <a:solidFill>
                    <a:srgbClr val="000000"/>
                  </a:solidFill>
                  <a:latin typeface="Gill Sans" charset="0"/>
                  <a:ea typeface="Heiti SC Light" charset="0"/>
                  <a:cs typeface="Heiti SC Light" charset="0"/>
                  <a:sym typeface="Gill Sans" charset="0"/>
                </a:defRPr>
              </a:lvl6pPr>
              <a:lvl7pPr marL="2073859" algn="l" defTabSz="691286" rtl="0" eaLnBrk="1" latinLnBrk="0" hangingPunct="1">
                <a:defRPr sz="12100" kern="1200">
                  <a:solidFill>
                    <a:srgbClr val="000000"/>
                  </a:solidFill>
                  <a:latin typeface="Gill Sans" charset="0"/>
                  <a:ea typeface="Heiti SC Light" charset="0"/>
                  <a:cs typeface="Heiti SC Light" charset="0"/>
                  <a:sym typeface="Gill Sans" charset="0"/>
                </a:defRPr>
              </a:lvl7pPr>
              <a:lvl8pPr marL="2419502" algn="l" defTabSz="691286" rtl="0" eaLnBrk="1" latinLnBrk="0" hangingPunct="1">
                <a:defRPr sz="12100" kern="1200">
                  <a:solidFill>
                    <a:srgbClr val="000000"/>
                  </a:solidFill>
                  <a:latin typeface="Gill Sans" charset="0"/>
                  <a:ea typeface="Heiti SC Light" charset="0"/>
                  <a:cs typeface="Heiti SC Light" charset="0"/>
                  <a:sym typeface="Gill Sans" charset="0"/>
                </a:defRPr>
              </a:lvl8pPr>
              <a:lvl9pPr marL="2765146" algn="l" defTabSz="691286" rtl="0" eaLnBrk="1" latinLnBrk="0" hangingPunct="1">
                <a:defRPr sz="12100" kern="1200">
                  <a:solidFill>
                    <a:srgbClr val="000000"/>
                  </a:solidFill>
                  <a:latin typeface="Gill Sans" charset="0"/>
                  <a:ea typeface="Heiti SC Light" charset="0"/>
                  <a:cs typeface="Heiti SC Light" charset="0"/>
                  <a:sym typeface="Gill Sans" charset="0"/>
                </a:defRPr>
              </a:lvl9pPr>
            </a:lstStyle>
            <a:p>
              <a:pPr algn="just" eaLnBrk="1" hangingPunct="1">
                <a:lnSpc>
                  <a:spcPct val="110000"/>
                </a:lnSpc>
              </a:pPr>
              <a:r>
                <a:rPr lang="en-US" altLang="en-US" sz="1600" b="1" dirty="0" smtClean="0">
                  <a:solidFill>
                    <a:schemeClr val="tx1"/>
                  </a:solidFill>
                  <a:latin typeface="Helvetica" charset="0"/>
                  <a:ea typeface="Helvetica" charset="0"/>
                  <a:cs typeface="Helvetica" charset="0"/>
                  <a:sym typeface="Helvetica" charset="0"/>
                </a:rPr>
                <a:t>Figure 1 (left): </a:t>
              </a:r>
              <a:r>
                <a:rPr lang="en-US" sz="1600" dirty="0" smtClean="0">
                  <a:latin typeface="Helvetica" charset="0"/>
                  <a:ea typeface="Helvetica" charset="0"/>
                  <a:cs typeface="Helvetica" charset="0"/>
                </a:rPr>
                <a:t>Map showing sampling sites within </a:t>
              </a:r>
              <a:r>
                <a:rPr lang="en-US" sz="1600" dirty="0" err="1" smtClean="0">
                  <a:latin typeface="Helvetica" charset="0"/>
                  <a:ea typeface="Helvetica" charset="0"/>
                  <a:cs typeface="Helvetica" charset="0"/>
                </a:rPr>
                <a:t>Yaquina</a:t>
              </a:r>
              <a:r>
                <a:rPr lang="en-US" sz="1600" dirty="0" smtClean="0">
                  <a:latin typeface="Helvetica" charset="0"/>
                  <a:ea typeface="Helvetica" charset="0"/>
                  <a:cs typeface="Helvetica" charset="0"/>
                </a:rPr>
                <a:t> Bay.</a:t>
              </a:r>
              <a:endParaRPr lang="en-US" sz="1600" dirty="0">
                <a:latin typeface="Helvetica" charset="0"/>
                <a:ea typeface="Helvetica" charset="0"/>
                <a:cs typeface="Helvetica" charset="0"/>
              </a:endParaRPr>
            </a:p>
            <a:p>
              <a:pPr algn="l" eaLnBrk="1" hangingPunct="1">
                <a:lnSpc>
                  <a:spcPct val="110000"/>
                </a:lnSpc>
              </a:pPr>
              <a:endParaRPr lang="en-US" altLang="en-US" sz="1600" dirty="0">
                <a:solidFill>
                  <a:schemeClr val="tx1"/>
                </a:solidFill>
                <a:latin typeface="Helvetica" charset="0"/>
                <a:ea typeface="Helvetica" charset="0"/>
                <a:cs typeface="Helvetica" charset="0"/>
                <a:sym typeface="Helvetica" charset="0"/>
              </a:endParaRPr>
            </a:p>
          </p:txBody>
        </p:sp>
        <p:sp>
          <p:nvSpPr>
            <p:cNvPr id="81" name="Rectangle 80"/>
            <p:cNvSpPr>
              <a:spLocks/>
            </p:cNvSpPr>
            <p:nvPr/>
          </p:nvSpPr>
          <p:spPr bwMode="auto">
            <a:xfrm>
              <a:off x="6592501" y="22783801"/>
              <a:ext cx="2807074"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defPPr>
                <a:defRPr lang="en-US"/>
              </a:defPPr>
              <a:lvl1pPr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1pPr>
              <a:lvl2pPr marL="34564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2pPr>
              <a:lvl3pPr marL="691286"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3pPr>
              <a:lvl4pPr marL="1036930"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4pPr>
              <a:lvl5pPr marL="1382573" algn="l" rtl="0" eaLnBrk="0" fontAlgn="base" hangingPunct="0">
                <a:spcBef>
                  <a:spcPct val="0"/>
                </a:spcBef>
                <a:spcAft>
                  <a:spcPct val="0"/>
                </a:spcAft>
                <a:defRPr sz="12100" kern="1200">
                  <a:solidFill>
                    <a:srgbClr val="000000"/>
                  </a:solidFill>
                  <a:latin typeface="Gill Sans" charset="0"/>
                  <a:ea typeface="Heiti SC Light" charset="0"/>
                  <a:cs typeface="Heiti SC Light" charset="0"/>
                  <a:sym typeface="Gill Sans" charset="0"/>
                </a:defRPr>
              </a:lvl5pPr>
              <a:lvl6pPr marL="1728216" algn="l" defTabSz="691286" rtl="0" eaLnBrk="1" latinLnBrk="0" hangingPunct="1">
                <a:defRPr sz="12100" kern="1200">
                  <a:solidFill>
                    <a:srgbClr val="000000"/>
                  </a:solidFill>
                  <a:latin typeface="Gill Sans" charset="0"/>
                  <a:ea typeface="Heiti SC Light" charset="0"/>
                  <a:cs typeface="Heiti SC Light" charset="0"/>
                  <a:sym typeface="Gill Sans" charset="0"/>
                </a:defRPr>
              </a:lvl6pPr>
              <a:lvl7pPr marL="2073859" algn="l" defTabSz="691286" rtl="0" eaLnBrk="1" latinLnBrk="0" hangingPunct="1">
                <a:defRPr sz="12100" kern="1200">
                  <a:solidFill>
                    <a:srgbClr val="000000"/>
                  </a:solidFill>
                  <a:latin typeface="Gill Sans" charset="0"/>
                  <a:ea typeface="Heiti SC Light" charset="0"/>
                  <a:cs typeface="Heiti SC Light" charset="0"/>
                  <a:sym typeface="Gill Sans" charset="0"/>
                </a:defRPr>
              </a:lvl7pPr>
              <a:lvl8pPr marL="2419502" algn="l" defTabSz="691286" rtl="0" eaLnBrk="1" latinLnBrk="0" hangingPunct="1">
                <a:defRPr sz="12100" kern="1200">
                  <a:solidFill>
                    <a:srgbClr val="000000"/>
                  </a:solidFill>
                  <a:latin typeface="Gill Sans" charset="0"/>
                  <a:ea typeface="Heiti SC Light" charset="0"/>
                  <a:cs typeface="Heiti SC Light" charset="0"/>
                  <a:sym typeface="Gill Sans" charset="0"/>
                </a:defRPr>
              </a:lvl8pPr>
              <a:lvl9pPr marL="2765146" algn="l" defTabSz="691286" rtl="0" eaLnBrk="1" latinLnBrk="0" hangingPunct="1">
                <a:defRPr sz="12100" kern="1200">
                  <a:solidFill>
                    <a:srgbClr val="000000"/>
                  </a:solidFill>
                  <a:latin typeface="Gill Sans" charset="0"/>
                  <a:ea typeface="Heiti SC Light" charset="0"/>
                  <a:cs typeface="Heiti SC Light" charset="0"/>
                  <a:sym typeface="Gill Sans" charset="0"/>
                </a:defRPr>
              </a:lvl9pPr>
            </a:lstStyle>
            <a:p>
              <a:pPr marL="342900" indent="-342900" algn="just" eaLnBrk="1" hangingPunct="1">
                <a:lnSpc>
                  <a:spcPct val="110000"/>
                </a:lnSpc>
                <a:buFont typeface="Arial" pitchFamily="34" charset="0"/>
                <a:buChar char="•"/>
              </a:pPr>
              <a:r>
                <a:rPr lang="en-US" sz="2400" dirty="0" smtClean="0"/>
                <a:t>Every green crab was massed</a:t>
              </a:r>
            </a:p>
            <a:p>
              <a:pPr marL="342900" indent="-342900" eaLnBrk="1" hangingPunct="1">
                <a:lnSpc>
                  <a:spcPct val="110000"/>
                </a:lnSpc>
                <a:buFont typeface="Arial" pitchFamily="34" charset="0"/>
                <a:buChar char="•"/>
              </a:pPr>
              <a:r>
                <a:rPr lang="en-US" sz="2400" dirty="0" smtClean="0"/>
                <a:t>We performed our analyses using ANOVAs, </a:t>
              </a:r>
              <a:r>
                <a:rPr lang="en-US" sz="2400" dirty="0" err="1" smtClean="0"/>
                <a:t>Tukey</a:t>
              </a:r>
              <a:r>
                <a:rPr lang="en-US" sz="2400" dirty="0" smtClean="0"/>
                <a:t> analysis tests, and multiple linear regressions on the data</a:t>
              </a:r>
            </a:p>
          </p:txBody>
        </p:sp>
        <p:sp>
          <p:nvSpPr>
            <p:cNvPr id="82" name="Rectangle 25"/>
            <p:cNvSpPr>
              <a:spLocks/>
            </p:cNvSpPr>
            <p:nvPr/>
          </p:nvSpPr>
          <p:spPr bwMode="auto">
            <a:xfrm>
              <a:off x="29108400" y="6553200"/>
              <a:ext cx="8113014"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ctr">
                <a:defRPr sz="16000">
                  <a:solidFill>
                    <a:srgbClr val="000000"/>
                  </a:solidFill>
                  <a:latin typeface="Gill Sans" charset="0"/>
                  <a:ea typeface="Heiti SC Light" charset="0"/>
                  <a:cs typeface="Heiti SC Light" charset="0"/>
                  <a:sym typeface="Gill Sans" charset="0"/>
                </a:defRPr>
              </a:lvl1pPr>
              <a:lvl2pPr marL="742950" indent="-285750" algn="ctr">
                <a:defRPr sz="16000">
                  <a:solidFill>
                    <a:srgbClr val="000000"/>
                  </a:solidFill>
                  <a:latin typeface="Gill Sans" charset="0"/>
                  <a:ea typeface="Heiti SC Light" charset="0"/>
                  <a:cs typeface="Heiti SC Light" charset="0"/>
                  <a:sym typeface="Gill Sans" charset="0"/>
                </a:defRPr>
              </a:lvl2pPr>
              <a:lvl3pPr marL="1143000" indent="-228600" algn="ctr">
                <a:defRPr sz="16000">
                  <a:solidFill>
                    <a:srgbClr val="000000"/>
                  </a:solidFill>
                  <a:latin typeface="Gill Sans" charset="0"/>
                  <a:ea typeface="Heiti SC Light" charset="0"/>
                  <a:cs typeface="Heiti SC Light" charset="0"/>
                  <a:sym typeface="Gill Sans" charset="0"/>
                </a:defRPr>
              </a:lvl3pPr>
              <a:lvl4pPr marL="1600200" indent="-228600" algn="ctr">
                <a:defRPr sz="16000">
                  <a:solidFill>
                    <a:srgbClr val="000000"/>
                  </a:solidFill>
                  <a:latin typeface="Gill Sans" charset="0"/>
                  <a:ea typeface="Heiti SC Light" charset="0"/>
                  <a:cs typeface="Heiti SC Light" charset="0"/>
                  <a:sym typeface="Gill Sans" charset="0"/>
                </a:defRPr>
              </a:lvl4pPr>
              <a:lvl5pPr marL="2057400" indent="-228600" algn="ctr">
                <a:defRPr sz="160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16000">
                  <a:solidFill>
                    <a:srgbClr val="000000"/>
                  </a:solidFill>
                  <a:latin typeface="Gill Sans" charset="0"/>
                  <a:ea typeface="Heiti SC Light" charset="0"/>
                  <a:cs typeface="Heiti SC Light" charset="0"/>
                  <a:sym typeface="Gill Sans" charset="0"/>
                </a:defRPr>
              </a:lvl9pPr>
            </a:lstStyle>
            <a:p>
              <a:pPr marL="342900" indent="-342900" algn="just" eaLnBrk="1" hangingPunct="1">
                <a:lnSpc>
                  <a:spcPct val="110000"/>
                </a:lnSpc>
                <a:buFont typeface="Arial" pitchFamily="34" charset="0"/>
                <a:buChar char="•"/>
              </a:pPr>
              <a:r>
                <a:rPr lang="en-US" altLang="en-US" sz="2400" dirty="0" smtClean="0">
                  <a:solidFill>
                    <a:schemeClr val="tx1"/>
                  </a:solidFill>
                  <a:latin typeface="Helvetica" charset="0"/>
                  <a:cs typeface="Helvetica" charset="0"/>
                  <a:sym typeface="Helvetica" charset="0"/>
                </a:rPr>
                <a:t>El Niño provides ideal growing conditions in </a:t>
              </a:r>
              <a:r>
                <a:rPr lang="en-US" altLang="en-US" sz="2400" dirty="0" err="1" smtClean="0">
                  <a:solidFill>
                    <a:schemeClr val="tx1"/>
                  </a:solidFill>
                  <a:latin typeface="Helvetica" charset="0"/>
                  <a:cs typeface="Helvetica" charset="0"/>
                  <a:sym typeface="Helvetica" charset="0"/>
                </a:rPr>
                <a:t>Yaquina</a:t>
              </a:r>
              <a:r>
                <a:rPr lang="en-US" altLang="en-US" sz="2400" dirty="0" smtClean="0">
                  <a:solidFill>
                    <a:schemeClr val="tx1"/>
                  </a:solidFill>
                  <a:latin typeface="Helvetica" charset="0"/>
                  <a:cs typeface="Helvetica" charset="0"/>
                  <a:sym typeface="Helvetica" charset="0"/>
                </a:rPr>
                <a:t> Bay</a:t>
              </a:r>
            </a:p>
            <a:p>
              <a:pPr marL="1085850" lvl="1" indent="-342900" algn="just" eaLnBrk="1" hangingPunct="1">
                <a:lnSpc>
                  <a:spcPct val="110000"/>
                </a:lnSpc>
                <a:buFont typeface="Arial" pitchFamily="34" charset="0"/>
                <a:buChar char="•"/>
              </a:pPr>
              <a:r>
                <a:rPr lang="en-US" altLang="en-US" sz="2400" dirty="0" smtClean="0">
                  <a:solidFill>
                    <a:schemeClr val="tx1"/>
                  </a:solidFill>
                  <a:latin typeface="Helvetica" charset="0"/>
                  <a:cs typeface="Helvetica" charset="0"/>
                  <a:sym typeface="Helvetica" charset="0"/>
                </a:rPr>
                <a:t>Increasing molt frequency</a:t>
              </a:r>
            </a:p>
            <a:p>
              <a:pPr marL="342900" indent="-342900" algn="just" eaLnBrk="1" hangingPunct="1">
                <a:lnSpc>
                  <a:spcPct val="110000"/>
                </a:lnSpc>
                <a:buFont typeface="Arial" pitchFamily="34" charset="0"/>
                <a:buChar char="•"/>
              </a:pPr>
              <a:r>
                <a:rPr lang="en-US" altLang="en-US" sz="2400" dirty="0" smtClean="0">
                  <a:solidFill>
                    <a:schemeClr val="tx1"/>
                  </a:solidFill>
                  <a:latin typeface="Helvetica" charset="0"/>
                  <a:cs typeface="Helvetica" charset="0"/>
                  <a:sym typeface="Helvetica" charset="0"/>
                </a:rPr>
                <a:t>El Niño drives the recruitment  of </a:t>
              </a:r>
              <a:r>
                <a:rPr lang="en-US" altLang="en-US" sz="2400" i="1" dirty="0" smtClean="0">
                  <a:solidFill>
                    <a:schemeClr val="tx1"/>
                  </a:solidFill>
                  <a:latin typeface="Helvetica" charset="0"/>
                  <a:cs typeface="Helvetica" charset="0"/>
                  <a:sym typeface="Helvetica" charset="0"/>
                </a:rPr>
                <a:t>C. </a:t>
              </a:r>
              <a:r>
                <a:rPr lang="en-US" altLang="en-US" sz="2400" i="1" dirty="0" err="1" smtClean="0">
                  <a:solidFill>
                    <a:schemeClr val="tx1"/>
                  </a:solidFill>
                  <a:latin typeface="Helvetica" charset="0"/>
                  <a:cs typeface="Helvetica" charset="0"/>
                  <a:sym typeface="Helvetica" charset="0"/>
                </a:rPr>
                <a:t>maenas</a:t>
              </a:r>
              <a:r>
                <a:rPr lang="en-US" altLang="en-US" sz="2400" i="1" dirty="0" smtClean="0">
                  <a:solidFill>
                    <a:schemeClr val="tx1"/>
                  </a:solidFill>
                  <a:latin typeface="Helvetica" charset="0"/>
                  <a:cs typeface="Helvetica" charset="0"/>
                  <a:sym typeface="Helvetica" charset="0"/>
                </a:rPr>
                <a:t> </a:t>
              </a:r>
              <a:r>
                <a:rPr lang="en-US" altLang="en-US" sz="2400" dirty="0" smtClean="0">
                  <a:solidFill>
                    <a:schemeClr val="tx1"/>
                  </a:solidFill>
                  <a:latin typeface="Helvetica" charset="0"/>
                  <a:cs typeface="Helvetica" charset="0"/>
                  <a:sym typeface="Helvetica" charset="0"/>
                </a:rPr>
                <a:t>larvae into </a:t>
              </a:r>
              <a:r>
                <a:rPr lang="en-US" altLang="en-US" sz="2400" dirty="0" err="1" smtClean="0">
                  <a:solidFill>
                    <a:schemeClr val="tx1"/>
                  </a:solidFill>
                  <a:latin typeface="Helvetica" charset="0"/>
                  <a:cs typeface="Helvetica" charset="0"/>
                  <a:sym typeface="Helvetica" charset="0"/>
                </a:rPr>
                <a:t>Yaquina</a:t>
              </a:r>
              <a:r>
                <a:rPr lang="en-US" altLang="en-US" sz="2400" dirty="0" smtClean="0">
                  <a:solidFill>
                    <a:schemeClr val="tx1"/>
                  </a:solidFill>
                  <a:latin typeface="Helvetica" charset="0"/>
                  <a:cs typeface="Helvetica" charset="0"/>
                  <a:sym typeface="Helvetica" charset="0"/>
                </a:rPr>
                <a:t> Bay and estuary system</a:t>
              </a:r>
            </a:p>
            <a:p>
              <a:pPr marL="1085850" lvl="1" indent="-342900" algn="just" eaLnBrk="1" hangingPunct="1">
                <a:lnSpc>
                  <a:spcPct val="110000"/>
                </a:lnSpc>
                <a:buFont typeface="Arial" pitchFamily="34" charset="0"/>
                <a:buChar char="•"/>
              </a:pPr>
              <a:r>
                <a:rPr lang="en-US" altLang="en-US" sz="2400" dirty="0" smtClean="0">
                  <a:solidFill>
                    <a:schemeClr val="tx1"/>
                  </a:solidFill>
                  <a:latin typeface="Helvetica" charset="0"/>
                  <a:cs typeface="Helvetica" charset="0"/>
                  <a:sym typeface="Helvetica" charset="0"/>
                </a:rPr>
                <a:t>Persistent northern currents and reduced upwelling</a:t>
              </a:r>
            </a:p>
            <a:p>
              <a:pPr marL="342900" indent="-342900" algn="just" eaLnBrk="1" hangingPunct="1">
                <a:lnSpc>
                  <a:spcPct val="110000"/>
                </a:lnSpc>
                <a:buFont typeface="Arial" pitchFamily="34" charset="0"/>
                <a:buChar char="•"/>
              </a:pPr>
              <a:r>
                <a:rPr lang="en-US" altLang="en-US" sz="2400" dirty="0" smtClean="0">
                  <a:solidFill>
                    <a:schemeClr val="tx1"/>
                  </a:solidFill>
                  <a:latin typeface="Helvetica" charset="0"/>
                  <a:cs typeface="Helvetica" charset="0"/>
                  <a:sym typeface="Helvetica" charset="0"/>
                </a:rPr>
                <a:t>Observed size-frequency distribution of 2015 cohort similar to 1998 cohort</a:t>
              </a:r>
            </a:p>
            <a:p>
              <a:pPr algn="just" eaLnBrk="1" hangingPunct="1">
                <a:lnSpc>
                  <a:spcPct val="110000"/>
                </a:lnSpc>
              </a:pPr>
              <a:endParaRPr lang="en-US" altLang="en-US" sz="2400" dirty="0">
                <a:solidFill>
                  <a:schemeClr val="tx1"/>
                </a:solidFill>
                <a:latin typeface="Helvetica" charset="0"/>
                <a:cs typeface="Helvetica" charset="0"/>
                <a:sym typeface="Helvetica" charset="0"/>
              </a:endParaRPr>
            </a:p>
          </p:txBody>
        </p:sp>
      </p:gr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Blank">
  <a:themeElements>
    <a:clrScheme name="">
      <a:dk1>
        <a:srgbClr val="000000"/>
      </a:dk1>
      <a:lt1>
        <a:srgbClr val="FFFFFF"/>
      </a:lt1>
      <a:dk2>
        <a:srgbClr val="000000"/>
      </a:dk2>
      <a:lt2>
        <a:srgbClr val="000000"/>
      </a:lt2>
      <a:accent1>
        <a:srgbClr val="7F7F7F"/>
      </a:accent1>
      <a:accent2>
        <a:srgbClr val="333399"/>
      </a:accent2>
      <a:accent3>
        <a:srgbClr val="FFFFFF"/>
      </a:accent3>
      <a:accent4>
        <a:srgbClr val="000000"/>
      </a:accent4>
      <a:accent5>
        <a:srgbClr val="C0C0C0"/>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7F7F7F">
            <a:alpha val="49803"/>
          </a:srgbClr>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6000" b="0" i="0" u="none" strike="noStrike" cap="none" normalizeH="0" baseline="0">
            <a:ln>
              <a:noFill/>
            </a:ln>
            <a:solidFill>
              <a:srgbClr val="000000"/>
            </a:solidFill>
            <a:effectLst/>
            <a:latin typeface="Gill Sans" charset="0"/>
            <a:ea typeface="Heiti SC Light" charset="-122"/>
            <a:cs typeface="Heiti SC Light" charset="-122"/>
            <a:sym typeface="Gill Sans" charset="0"/>
          </a:defRPr>
        </a:defPPr>
      </a:lstStyle>
    </a:spDef>
    <a:lnDef>
      <a:spPr bwMode="auto">
        <a:xfrm>
          <a:off x="0" y="0"/>
          <a:ext cx="1" cy="1"/>
        </a:xfrm>
        <a:custGeom>
          <a:avLst/>
          <a:gdLst/>
          <a:ahLst/>
          <a:cxnLst/>
          <a:rect l="0" t="0" r="0" b="0"/>
          <a:pathLst/>
        </a:custGeom>
        <a:solidFill>
          <a:srgbClr val="7F7F7F">
            <a:alpha val="49803"/>
          </a:srgbClr>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6000" b="0" i="0" u="none" strike="noStrike" cap="none" normalizeH="0" baseline="0">
            <a:ln>
              <a:noFill/>
            </a:ln>
            <a:solidFill>
              <a:srgbClr val="000000"/>
            </a:solidFill>
            <a:effectLst/>
            <a:latin typeface="Gill Sans" charset="0"/>
            <a:ea typeface="Heiti SC Light" charset="-122"/>
            <a:cs typeface="Heiti SC Light" charset="-122"/>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318</TotalTime>
  <Pages>0</Pages>
  <Words>1714</Words>
  <Characters>0</Characters>
  <Application>Microsoft Macintosh PowerPoint</Application>
  <PresentationFormat>Custom</PresentationFormat>
  <Lines>0</Lines>
  <Paragraphs>59</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 Bold</vt:lpstr>
      <vt:lpstr>Gill Sans</vt:lpstr>
      <vt:lpstr>Heiti SC Light</vt:lpstr>
      <vt:lpstr>Helvetica</vt:lpstr>
      <vt:lpstr>Arial</vt:lpstr>
      <vt:lpstr>Blank</vt:lpstr>
      <vt:lpstr>Worksheet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Ogba, Onyekwere M - ONID</dc:creator>
  <cp:lastModifiedBy>Microsoft Office User</cp:lastModifiedBy>
  <cp:revision>36</cp:revision>
  <dcterms:created xsi:type="dcterms:W3CDTF">2015-10-20T19:12:27Z</dcterms:created>
  <dcterms:modified xsi:type="dcterms:W3CDTF">2017-03-13T18:43:54Z</dcterms:modified>
</cp:coreProperties>
</file>