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1"/>
  </p:notesMasterIdLst>
  <p:handoutMasterIdLst>
    <p:handoutMasterId r:id="rId22"/>
  </p:handoutMasterIdLst>
  <p:sldIdLst>
    <p:sldId id="256" r:id="rId2"/>
    <p:sldId id="257" r:id="rId3"/>
    <p:sldId id="258" r:id="rId4"/>
    <p:sldId id="268" r:id="rId5"/>
    <p:sldId id="267" r:id="rId6"/>
    <p:sldId id="259" r:id="rId7"/>
    <p:sldId id="260" r:id="rId8"/>
    <p:sldId id="271" r:id="rId9"/>
    <p:sldId id="272" r:id="rId10"/>
    <p:sldId id="261" r:id="rId11"/>
    <p:sldId id="275" r:id="rId12"/>
    <p:sldId id="262" r:id="rId13"/>
    <p:sldId id="263" r:id="rId14"/>
    <p:sldId id="273" r:id="rId15"/>
    <p:sldId id="274" r:id="rId16"/>
    <p:sldId id="266" r:id="rId17"/>
    <p:sldId id="270" r:id="rId18"/>
    <p:sldId id="276"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437" autoAdjust="0"/>
  </p:normalViewPr>
  <p:slideViewPr>
    <p:cSldViewPr snapToGrid="0" snapToObjects="1">
      <p:cViewPr>
        <p:scale>
          <a:sx n="100" d="100"/>
          <a:sy n="100" d="100"/>
        </p:scale>
        <p:origin x="-1944"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AF99F2-2613-984C-B2FA-0A2797EEDB45}" type="datetimeFigureOut">
              <a:rPr lang="en-US" smtClean="0"/>
              <a:pPr/>
              <a:t>6/4/2015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8505BC-6A1E-4B4A-8924-610640F2F6C2}" type="slidenum">
              <a:rPr lang="en-US" smtClean="0"/>
              <a:pPr/>
              <a:t>‹#›</a:t>
            </a:fld>
            <a:endParaRPr lang="en-US"/>
          </a:p>
        </p:txBody>
      </p:sp>
    </p:spTree>
    <p:extLst>
      <p:ext uri="{BB962C8B-B14F-4D97-AF65-F5344CB8AC3E}">
        <p14:creationId xmlns:p14="http://schemas.microsoft.com/office/powerpoint/2010/main" val="259402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FC687-428B-7942-AF14-1B43032A6DE6}" type="datetimeFigureOut">
              <a:rPr lang="en-US" smtClean="0"/>
              <a:pPr/>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C07BC-3F8C-614C-83C0-45BD9DC77451}" type="slidenum">
              <a:rPr lang="en-US" smtClean="0"/>
              <a:pPr/>
              <a:t>‹#›</a:t>
            </a:fld>
            <a:endParaRPr lang="en-US"/>
          </a:p>
        </p:txBody>
      </p:sp>
    </p:spTree>
    <p:extLst>
      <p:ext uri="{BB962C8B-B14F-4D97-AF65-F5344CB8AC3E}">
        <p14:creationId xmlns:p14="http://schemas.microsoft.com/office/powerpoint/2010/main" val="1432832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In this plot we can observe that expo 351 ashes lay strictly in the </a:t>
            </a:r>
            <a:r>
              <a:rPr lang="en-US" baseline="0" dirty="0" err="1" smtClean="0"/>
              <a:t>rhyolitic</a:t>
            </a:r>
            <a:r>
              <a:rPr lang="en-US" baseline="0" dirty="0" smtClean="0"/>
              <a:t> spectrum of composition.</a:t>
            </a:r>
          </a:p>
          <a:p>
            <a:r>
              <a:rPr lang="en-US" baseline="0" dirty="0" smtClean="0"/>
              <a:t>It is also observed here an overlay of composition likeness where the expo 351 samples overlay the IBM back arc, and the Ryukyu-</a:t>
            </a:r>
            <a:r>
              <a:rPr lang="en-US" baseline="0" dirty="0" err="1" smtClean="0"/>
              <a:t>kyushu</a:t>
            </a:r>
            <a:r>
              <a:rPr lang="en-US" baseline="0" dirty="0" smtClean="0"/>
              <a:t> </a:t>
            </a:r>
            <a:r>
              <a:rPr lang="en-US" baseline="0" dirty="0" err="1" smtClean="0"/>
              <a:t>volcanics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This is another total alkali </a:t>
            </a:r>
            <a:r>
              <a:rPr lang="en-US" baseline="0" dirty="0" err="1" smtClean="0"/>
              <a:t>vs</a:t>
            </a:r>
            <a:r>
              <a:rPr lang="en-US" baseline="0" dirty="0" smtClean="0"/>
              <a:t> Si plot where only expo 351 samples are shown.  Time </a:t>
            </a:r>
            <a:r>
              <a:rPr lang="en-US" baseline="0" dirty="0" err="1" smtClean="0"/>
              <a:t>contrants</a:t>
            </a:r>
            <a:r>
              <a:rPr lang="en-US" baseline="0" dirty="0" smtClean="0"/>
              <a:t> were placed to observed any compositional evolution of total alkalis over time,</a:t>
            </a:r>
          </a:p>
          <a:p>
            <a:r>
              <a:rPr lang="en-US" baseline="0" dirty="0" smtClean="0"/>
              <a:t>What we found was that some ages (20-25, 5-15) are closely clumped together, while others such as 0-5 Ma are quite variant compositionally. </a:t>
            </a:r>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further explore the evolution of expedition</a:t>
            </a:r>
            <a:r>
              <a:rPr lang="en-US" baseline="0" dirty="0" smtClean="0"/>
              <a:t> 351 </a:t>
            </a:r>
            <a:r>
              <a:rPr lang="en-US" baseline="0" dirty="0" err="1" smtClean="0"/>
              <a:t>tephra</a:t>
            </a:r>
            <a:r>
              <a:rPr lang="en-US" baseline="0" dirty="0" smtClean="0"/>
              <a:t> I plotted time </a:t>
            </a:r>
            <a:r>
              <a:rPr lang="en-US" baseline="0" dirty="0" err="1" smtClean="0"/>
              <a:t>vs</a:t>
            </a:r>
            <a:r>
              <a:rPr lang="en-US" baseline="0" dirty="0" smtClean="0"/>
              <a:t> K20, SiO2, and </a:t>
            </a:r>
            <a:r>
              <a:rPr lang="en-US" baseline="0" dirty="0" err="1" smtClean="0"/>
              <a:t>MgO</a:t>
            </a:r>
            <a:r>
              <a:rPr lang="en-US" baseline="0" dirty="0" smtClean="0"/>
              <a:t>.  I also added the IBM back arc and front arc samples to observe any trends through time that may correlate with expedition 351’s.</a:t>
            </a:r>
            <a:endParaRPr lang="en-US" dirty="0" smtClean="0"/>
          </a:p>
          <a:p>
            <a:endParaRPr lang="en-US" baseline="0" dirty="0" smtClean="0"/>
          </a:p>
          <a:p>
            <a:r>
              <a:rPr lang="en-US" baseline="0" dirty="0" smtClean="0"/>
              <a:t>Trends observed:</a:t>
            </a:r>
          </a:p>
          <a:p>
            <a:pPr marL="228600" indent="-228600">
              <a:buAutoNum type="arabicParenR"/>
            </a:pPr>
            <a:r>
              <a:rPr lang="en-US" baseline="0" dirty="0" smtClean="0"/>
              <a:t>351 experienced a slight Potassium enrichment at ~15 Ma, though it generally overlaid the IBM back arc samples through out time. </a:t>
            </a:r>
          </a:p>
          <a:p>
            <a:pPr marL="228600" indent="-228600">
              <a:buAutoNum type="arabicParenR"/>
            </a:pPr>
            <a:r>
              <a:rPr lang="en-US" baseline="0" dirty="0" smtClean="0"/>
              <a:t>SiO2 relatively high through time with minimal to no change.  In this case Expo 351 samples overlay both back arc and front arc but at different times (front arc in the </a:t>
            </a:r>
            <a:r>
              <a:rPr lang="en-US" baseline="0" dirty="0" err="1" smtClean="0"/>
              <a:t>neogene</a:t>
            </a:r>
            <a:r>
              <a:rPr lang="en-US" baseline="0" dirty="0" smtClean="0"/>
              <a:t>, back arc in the Oligocene).</a:t>
            </a:r>
          </a:p>
          <a:p>
            <a:pPr marL="228600" indent="-228600">
              <a:buAutoNum type="arabicParenR"/>
            </a:pPr>
            <a:r>
              <a:rPr lang="en-US" baseline="0" dirty="0" smtClean="0"/>
              <a:t>Mg wt% were </a:t>
            </a:r>
            <a:r>
              <a:rPr lang="en-US" baseline="0" dirty="0" err="1" smtClean="0"/>
              <a:t>extemely</a:t>
            </a:r>
            <a:r>
              <a:rPr lang="en-US" baseline="0" dirty="0" smtClean="0"/>
              <a:t> low through time again exhibiting trends of overlay from both the back arc and the front arc.  </a:t>
            </a:r>
          </a:p>
          <a:p>
            <a:pPr marL="228600" indent="-228600">
              <a:buAutoNum type="arabicParenR"/>
            </a:pPr>
            <a:endParaRPr lang="en-US" baseline="0" dirty="0" smtClean="0"/>
          </a:p>
          <a:p>
            <a:pPr marL="228600" indent="-228600">
              <a:buAutoNum type="arabicParenR"/>
            </a:pPr>
            <a:r>
              <a:rPr lang="en-US" baseline="0" dirty="0" smtClean="0"/>
              <a:t>Another trend that is observed is the period of events!</a:t>
            </a:r>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AC07BC-3F8C-614C-83C0-45BD9DC7745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map of the distribution of local</a:t>
            </a:r>
            <a:r>
              <a:rPr lang="en-US" baseline="0" dirty="0" smtClean="0"/>
              <a:t> </a:t>
            </a:r>
            <a:r>
              <a:rPr lang="en-US" baseline="0" dirty="0" err="1" smtClean="0"/>
              <a:t>tephra</a:t>
            </a:r>
            <a:r>
              <a:rPr lang="en-US" baseline="0" dirty="0" smtClean="0"/>
              <a:t> marker beds which are greater then 2m in thickness.  The red dot (IBM-1) indicates the drill site of were the samples were retrieved.  </a:t>
            </a:r>
          </a:p>
          <a:p>
            <a:r>
              <a:rPr lang="en-US" baseline="0" dirty="0" smtClean="0"/>
              <a:t>Note there are no known marker beds near by!</a:t>
            </a:r>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a:t>
            </a:r>
            <a:r>
              <a:rPr lang="en-US" baseline="0" dirty="0" err="1" smtClean="0"/>
              <a:t>lithological</a:t>
            </a:r>
            <a:r>
              <a:rPr lang="en-US" baseline="0" dirty="0" smtClean="0"/>
              <a:t> overview of IODP site  U1438 in the ASM is depicted against time which </a:t>
            </a:r>
            <a:r>
              <a:rPr lang="en-US" baseline="0" dirty="0" err="1" smtClean="0"/>
              <a:t>s</a:t>
            </a:r>
            <a:r>
              <a:rPr lang="en-US" baseline="0" dirty="0" smtClean="0"/>
              <a:t> was derived through </a:t>
            </a:r>
            <a:r>
              <a:rPr lang="en-US" baseline="0" dirty="0" err="1" smtClean="0"/>
              <a:t>biostratigrphic</a:t>
            </a:r>
            <a:r>
              <a:rPr lang="en-US" baseline="0" dirty="0" smtClean="0"/>
              <a:t> methods such as: radiolarians represented in blue, foraminifera in red, </a:t>
            </a:r>
            <a:r>
              <a:rPr lang="en-US" baseline="0" dirty="0" err="1" smtClean="0"/>
              <a:t>nanofossils</a:t>
            </a:r>
            <a:r>
              <a:rPr lang="en-US" baseline="0" dirty="0" smtClean="0"/>
              <a:t>, in black, and </a:t>
            </a:r>
            <a:r>
              <a:rPr lang="en-US" baseline="0" dirty="0" err="1" smtClean="0"/>
              <a:t>paleomagnetism</a:t>
            </a:r>
            <a:r>
              <a:rPr lang="en-US" baseline="0" dirty="0" smtClean="0"/>
              <a:t> represented in grey.  </a:t>
            </a:r>
          </a:p>
          <a:p>
            <a:endParaRPr lang="en-US" baseline="0" dirty="0" smtClean="0"/>
          </a:p>
          <a:p>
            <a:r>
              <a:rPr lang="en-US" baseline="0" dirty="0" smtClean="0"/>
              <a:t>Given that all collected samples came from units I and II this gives a time </a:t>
            </a:r>
            <a:r>
              <a:rPr lang="en-US" baseline="0" dirty="0" err="1" smtClean="0"/>
              <a:t>contrant</a:t>
            </a:r>
            <a:r>
              <a:rPr lang="en-US" baseline="0" dirty="0" smtClean="0"/>
              <a:t> of roughly 0 -30 Ma.</a:t>
            </a:r>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plotting the analyzed tephra data we </a:t>
            </a:r>
            <a:r>
              <a:rPr lang="en-US" dirty="0" err="1" smtClean="0"/>
              <a:t>obsereved</a:t>
            </a:r>
            <a:r>
              <a:rPr lang="en-US" baseline="0" dirty="0" smtClean="0"/>
              <a:t> some </a:t>
            </a:r>
            <a:r>
              <a:rPr lang="en-US" baseline="0" dirty="0" err="1" smtClean="0"/>
              <a:t>geneal</a:t>
            </a:r>
            <a:r>
              <a:rPr lang="en-US" baseline="0" dirty="0" smtClean="0"/>
              <a:t> trends within the data.</a:t>
            </a:r>
          </a:p>
          <a:p>
            <a:r>
              <a:rPr lang="en-US" baseline="0" dirty="0" smtClean="0"/>
              <a:t>1: that most of the tephra is </a:t>
            </a:r>
            <a:r>
              <a:rPr lang="en-US" baseline="0" dirty="0" err="1" smtClean="0"/>
              <a:t>rhyolitic</a:t>
            </a:r>
            <a:r>
              <a:rPr lang="en-US" baseline="0" dirty="0" smtClean="0"/>
              <a:t> in composition</a:t>
            </a:r>
          </a:p>
        </p:txBody>
      </p:sp>
      <p:sp>
        <p:nvSpPr>
          <p:cNvPr id="4" name="Slide Number Placeholder 3"/>
          <p:cNvSpPr>
            <a:spLocks noGrp="1"/>
          </p:cNvSpPr>
          <p:nvPr>
            <p:ph type="sldNum" sz="quarter" idx="10"/>
          </p:nvPr>
        </p:nvSpPr>
        <p:spPr/>
        <p:txBody>
          <a:bodyPr/>
          <a:lstStyle/>
          <a:p>
            <a:fld id="{FBAC07BC-3F8C-614C-83C0-45BD9DC77451}" type="slidenum">
              <a:rPr lang="en-US" smtClean="0"/>
              <a:pPr/>
              <a:t>8</a:t>
            </a:fld>
            <a:endParaRPr lang="en-US"/>
          </a:p>
        </p:txBody>
      </p:sp>
    </p:spTree>
    <p:extLst>
      <p:ext uri="{BB962C8B-B14F-4D97-AF65-F5344CB8AC3E}">
        <p14:creationId xmlns:p14="http://schemas.microsoft.com/office/powerpoint/2010/main" val="14282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samples followed a </a:t>
            </a:r>
            <a:r>
              <a:rPr lang="en-US" baseline="0" dirty="0" err="1" smtClean="0"/>
              <a:t>calc</a:t>
            </a:r>
            <a:r>
              <a:rPr lang="en-US" baseline="0" dirty="0" smtClean="0"/>
              <a:t> – alkaline to high K </a:t>
            </a:r>
            <a:r>
              <a:rPr lang="en-US" baseline="0" dirty="0" err="1" smtClean="0"/>
              <a:t>calc</a:t>
            </a:r>
            <a:r>
              <a:rPr lang="en-US" baseline="0" dirty="0" smtClean="0"/>
              <a:t> – alkaline trend</a:t>
            </a:r>
            <a:endParaRPr lang="en-US" dirty="0" smtClean="0"/>
          </a:p>
          <a:p>
            <a:endParaRPr lang="en-US" dirty="0"/>
          </a:p>
        </p:txBody>
      </p:sp>
      <p:sp>
        <p:nvSpPr>
          <p:cNvPr id="4" name="Slide Number Placeholder 3"/>
          <p:cNvSpPr>
            <a:spLocks noGrp="1"/>
          </p:cNvSpPr>
          <p:nvPr>
            <p:ph type="sldNum" sz="quarter" idx="10"/>
          </p:nvPr>
        </p:nvSpPr>
        <p:spPr/>
        <p:txBody>
          <a:bodyPr/>
          <a:lstStyle/>
          <a:p>
            <a:fld id="{FBAC07BC-3F8C-614C-83C0-45BD9DC77451}" type="slidenum">
              <a:rPr lang="en-US" smtClean="0"/>
              <a:pPr/>
              <a:t>9</a:t>
            </a:fld>
            <a:endParaRPr lang="en-US"/>
          </a:p>
        </p:txBody>
      </p:sp>
    </p:spTree>
    <p:extLst>
      <p:ext uri="{BB962C8B-B14F-4D97-AF65-F5344CB8AC3E}">
        <p14:creationId xmlns:p14="http://schemas.microsoft.com/office/powerpoint/2010/main" val="216870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937C989-5283-C147-BAB9-A848577593D4}" type="datetimeFigureOut">
              <a:rPr lang="en-US" smtClean="0"/>
              <a:pPr/>
              <a:t>6/4/2015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40F9DAC-36DD-0042-BC01-2FC03B12D2A3}"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7C989-5283-C147-BAB9-A848577593D4}"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F9DAC-36DD-0042-BC01-2FC03B12D2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7C989-5283-C147-BAB9-A848577593D4}"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0F9DAC-36DD-0042-BC01-2FC03B12D2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7C989-5283-C147-BAB9-A848577593D4}" type="datetimeFigureOut">
              <a:rPr lang="en-US" smtClean="0"/>
              <a:pPr/>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F9DAC-36DD-0042-BC01-2FC03B12D2A3}"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937C989-5283-C147-BAB9-A848577593D4}" type="datetimeFigureOut">
              <a:rPr lang="en-US" smtClean="0"/>
              <a:pPr/>
              <a:t>6/4/2015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40F9DAC-36DD-0042-BC01-2FC03B12D2A3}"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37C989-5283-C147-BAB9-A848577593D4}" type="datetimeFigureOut">
              <a:rPr lang="en-US" smtClean="0"/>
              <a:pPr/>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F9DAC-36DD-0042-BC01-2FC03B12D2A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37C989-5283-C147-BAB9-A848577593D4}" type="datetimeFigureOut">
              <a:rPr lang="en-US" smtClean="0"/>
              <a:pPr/>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F9DAC-36DD-0042-BC01-2FC03B12D2A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37C989-5283-C147-BAB9-A848577593D4}" type="datetimeFigureOut">
              <a:rPr lang="en-US" smtClean="0"/>
              <a:pPr/>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F9DAC-36DD-0042-BC01-2FC03B12D2A3}"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937C989-5283-C147-BAB9-A848577593D4}" type="datetimeFigureOut">
              <a:rPr lang="en-US" smtClean="0"/>
              <a:pPr/>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F9DAC-36DD-0042-BC01-2FC03B12D2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7C989-5283-C147-BAB9-A848577593D4}" type="datetimeFigureOut">
              <a:rPr lang="en-US" smtClean="0"/>
              <a:pPr/>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40F9DAC-36DD-0042-BC01-2FC03B12D2A3}"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7C989-5283-C147-BAB9-A848577593D4}" type="datetimeFigureOut">
              <a:rPr lang="en-US" smtClean="0"/>
              <a:pPr/>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F9DAC-36DD-0042-BC01-2FC03B12D2A3}"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937C989-5283-C147-BAB9-A848577593D4}" type="datetimeFigureOut">
              <a:rPr lang="en-US" smtClean="0"/>
              <a:pPr/>
              <a:t>6/4/2015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40F9DAC-36DD-0042-BC01-2FC03B12D2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70" y="1837795"/>
            <a:ext cx="6324600" cy="1828800"/>
          </a:xfrm>
        </p:spPr>
        <p:txBody>
          <a:bodyPr>
            <a:normAutofit fontScale="90000"/>
          </a:bodyPr>
          <a:lstStyle/>
          <a:p>
            <a:pPr algn="l"/>
            <a:r>
              <a:rPr lang="en-US" dirty="0" smtClean="0"/>
              <a:t>Major element analysis of TEPHRA from the AMAMI-SANKAKU BASIN,</a:t>
            </a:r>
            <a:br>
              <a:rPr lang="en-US" dirty="0" smtClean="0"/>
            </a:br>
            <a:r>
              <a:rPr lang="en-US" dirty="0" err="1" smtClean="0"/>
              <a:t>Izu</a:t>
            </a:r>
            <a:r>
              <a:rPr lang="en-US" dirty="0" smtClean="0"/>
              <a:t> Bonin back arc</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362" y="2577438"/>
            <a:ext cx="2002612" cy="16271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363" y="485277"/>
            <a:ext cx="2002611" cy="1627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5362" y="4596298"/>
            <a:ext cx="2002612" cy="1627122"/>
          </a:xfrm>
          <a:prstGeom prst="rect">
            <a:avLst/>
          </a:prstGeom>
        </p:spPr>
      </p:pic>
      <p:sp>
        <p:nvSpPr>
          <p:cNvPr id="7" name="TextBox 6"/>
          <p:cNvSpPr txBox="1"/>
          <p:nvPr/>
        </p:nvSpPr>
        <p:spPr>
          <a:xfrm>
            <a:off x="2634264" y="5404889"/>
            <a:ext cx="4223106" cy="1077218"/>
          </a:xfrm>
          <a:prstGeom prst="rect">
            <a:avLst/>
          </a:prstGeom>
          <a:noFill/>
        </p:spPr>
        <p:txBody>
          <a:bodyPr wrap="square" rtlCol="0">
            <a:spAutoFit/>
          </a:bodyPr>
          <a:lstStyle/>
          <a:p>
            <a:r>
              <a:rPr lang="en-US" sz="1600" dirty="0" smtClean="0">
                <a:solidFill>
                  <a:schemeClr val="bg1"/>
                </a:solidFill>
              </a:rPr>
              <a:t>Jennifer </a:t>
            </a:r>
            <a:r>
              <a:rPr lang="en-US" sz="1600" dirty="0" err="1" smtClean="0">
                <a:solidFill>
                  <a:schemeClr val="bg1"/>
                </a:solidFill>
              </a:rPr>
              <a:t>Cepello</a:t>
            </a:r>
            <a:r>
              <a:rPr lang="en-US" sz="1600" dirty="0" smtClean="0">
                <a:solidFill>
                  <a:schemeClr val="bg1"/>
                </a:solidFill>
              </a:rPr>
              <a:t> Undergraduate</a:t>
            </a:r>
          </a:p>
          <a:p>
            <a:r>
              <a:rPr lang="en-US" sz="1600" dirty="0" smtClean="0">
                <a:solidFill>
                  <a:schemeClr val="bg1"/>
                </a:solidFill>
              </a:rPr>
              <a:t>Frank </a:t>
            </a:r>
            <a:r>
              <a:rPr lang="en-US" sz="1600" dirty="0" err="1" smtClean="0">
                <a:solidFill>
                  <a:schemeClr val="bg1"/>
                </a:solidFill>
              </a:rPr>
              <a:t>Tepley</a:t>
            </a:r>
            <a:r>
              <a:rPr lang="en-US" sz="1600" dirty="0" smtClean="0">
                <a:solidFill>
                  <a:schemeClr val="bg1"/>
                </a:solidFill>
              </a:rPr>
              <a:t> III Professor of Geology</a:t>
            </a:r>
          </a:p>
          <a:p>
            <a:r>
              <a:rPr lang="en-US" sz="1600" dirty="0" smtClean="0">
                <a:solidFill>
                  <a:schemeClr val="bg1"/>
                </a:solidFill>
              </a:rPr>
              <a:t>Oregon State University, College of Earth,</a:t>
            </a:r>
          </a:p>
          <a:p>
            <a:r>
              <a:rPr lang="en-US" sz="1600" dirty="0" smtClean="0">
                <a:solidFill>
                  <a:schemeClr val="bg1"/>
                </a:solidFill>
              </a:rPr>
              <a:t>Ocean, and Atmospheric Studies. </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6" name="TextBox 5"/>
          <p:cNvSpPr txBox="1"/>
          <p:nvPr/>
        </p:nvSpPr>
        <p:spPr>
          <a:xfrm>
            <a:off x="6943724" y="5114225"/>
            <a:ext cx="2085975" cy="1600438"/>
          </a:xfrm>
          <a:prstGeom prst="rect">
            <a:avLst/>
          </a:prstGeom>
          <a:noFill/>
        </p:spPr>
        <p:txBody>
          <a:bodyPr wrap="square" rtlCol="0">
            <a:spAutoFit/>
          </a:bodyPr>
          <a:lstStyle/>
          <a:p>
            <a:r>
              <a:rPr lang="en-US" sz="1400" dirty="0" smtClean="0"/>
              <a:t>Graph 3. Total Alkali vs SiO2</a:t>
            </a:r>
          </a:p>
          <a:p>
            <a:r>
              <a:rPr lang="en-US" sz="1400" dirty="0"/>
              <a:t>Expo 351, IBM back arc, front arc, </a:t>
            </a:r>
          </a:p>
          <a:p>
            <a:r>
              <a:rPr lang="en-US" sz="1400" dirty="0"/>
              <a:t>and Ryukyu Kyushu </a:t>
            </a:r>
            <a:r>
              <a:rPr lang="en-US" sz="1400" dirty="0" err="1"/>
              <a:t>volcanics</a:t>
            </a:r>
            <a:endParaRPr lang="en-US" sz="1400" dirty="0"/>
          </a:p>
          <a:p>
            <a:r>
              <a:rPr lang="en-US" sz="1400" dirty="0" smtClean="0"/>
              <a:t> </a:t>
            </a:r>
            <a:endParaRPr lang="en-US" sz="1400" dirty="0"/>
          </a:p>
        </p:txBody>
      </p:sp>
      <p:sp>
        <p:nvSpPr>
          <p:cNvPr id="4" name="TextBox 3"/>
          <p:cNvSpPr txBox="1"/>
          <p:nvPr/>
        </p:nvSpPr>
        <p:spPr>
          <a:xfrm>
            <a:off x="6882610" y="1724025"/>
            <a:ext cx="2251865" cy="3139321"/>
          </a:xfrm>
          <a:prstGeom prst="rect">
            <a:avLst/>
          </a:prstGeom>
          <a:noFill/>
        </p:spPr>
        <p:txBody>
          <a:bodyPr wrap="square" rtlCol="0">
            <a:spAutoFit/>
          </a:bodyPr>
          <a:lstStyle/>
          <a:p>
            <a:r>
              <a:rPr lang="en-US" dirty="0" smtClean="0"/>
              <a:t>Comparison of expedition 351 tephra samples with samples from the IBM front arc, IBM back arc, and the Japanese act (Ryukyu- Kyushu arc).  </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85" y="1693543"/>
            <a:ext cx="6582039" cy="4927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1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61" y="1662623"/>
            <a:ext cx="6383364" cy="4971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00875" y="5506416"/>
            <a:ext cx="184731" cy="369332"/>
          </a:xfrm>
          <a:prstGeom prst="rect">
            <a:avLst/>
          </a:prstGeom>
          <a:noFill/>
        </p:spPr>
        <p:txBody>
          <a:bodyPr wrap="none" rtlCol="0">
            <a:spAutoFit/>
          </a:bodyPr>
          <a:lstStyle/>
          <a:p>
            <a:endParaRPr lang="en-US" dirty="0"/>
          </a:p>
        </p:txBody>
      </p:sp>
      <p:sp>
        <p:nvSpPr>
          <p:cNvPr id="7" name="TextBox 6"/>
          <p:cNvSpPr txBox="1"/>
          <p:nvPr/>
        </p:nvSpPr>
        <p:spPr>
          <a:xfrm>
            <a:off x="6771744" y="5082166"/>
            <a:ext cx="2085765" cy="1446550"/>
          </a:xfrm>
          <a:prstGeom prst="rect">
            <a:avLst/>
          </a:prstGeom>
          <a:noFill/>
        </p:spPr>
        <p:txBody>
          <a:bodyPr wrap="square" rtlCol="0">
            <a:spAutoFit/>
          </a:bodyPr>
          <a:lstStyle/>
          <a:p>
            <a:r>
              <a:rPr lang="en-US" sz="1400" dirty="0"/>
              <a:t>Graph 4. K2O vs SiO2</a:t>
            </a:r>
          </a:p>
          <a:p>
            <a:r>
              <a:rPr lang="en-US" sz="1400" dirty="0"/>
              <a:t>Expo 351, IBM back arc, front arc, </a:t>
            </a:r>
          </a:p>
          <a:p>
            <a:r>
              <a:rPr lang="en-US" sz="1400" dirty="0"/>
              <a:t>and Ryukyu Kyushu </a:t>
            </a:r>
            <a:r>
              <a:rPr lang="en-US" sz="1400" dirty="0" err="1"/>
              <a:t>volcanics</a:t>
            </a:r>
            <a:endParaRPr lang="en-US" sz="1400" dirty="0"/>
          </a:p>
          <a:p>
            <a:endParaRPr lang="en-US" dirty="0"/>
          </a:p>
        </p:txBody>
      </p:sp>
      <p:sp>
        <p:nvSpPr>
          <p:cNvPr id="8" name="TextBox 7"/>
          <p:cNvSpPr txBox="1"/>
          <p:nvPr/>
        </p:nvSpPr>
        <p:spPr>
          <a:xfrm>
            <a:off x="6638925" y="1757873"/>
            <a:ext cx="2218584" cy="2862322"/>
          </a:xfrm>
          <a:prstGeom prst="rect">
            <a:avLst/>
          </a:prstGeom>
          <a:noFill/>
        </p:spPr>
        <p:txBody>
          <a:bodyPr wrap="square" rtlCol="0">
            <a:spAutoFit/>
          </a:bodyPr>
          <a:lstStyle/>
          <a:p>
            <a:r>
              <a:rPr lang="en-US" dirty="0" smtClean="0"/>
              <a:t>Comparison </a:t>
            </a:r>
            <a:r>
              <a:rPr lang="en-US" dirty="0"/>
              <a:t>of expedition 351 tephra samples with samples from the IBM front arc, IBM back arc, and the Japanese act (Ryukyu- Kyushu arc).  </a:t>
            </a:r>
          </a:p>
          <a:p>
            <a:endParaRPr lang="en-US" dirty="0"/>
          </a:p>
        </p:txBody>
      </p:sp>
    </p:spTree>
    <p:extLst>
      <p:ext uri="{BB962C8B-B14F-4D97-AF65-F5344CB8AC3E}">
        <p14:creationId xmlns:p14="http://schemas.microsoft.com/office/powerpoint/2010/main" val="354510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5" name="TextBox 4"/>
          <p:cNvSpPr txBox="1"/>
          <p:nvPr/>
        </p:nvSpPr>
        <p:spPr>
          <a:xfrm>
            <a:off x="380999" y="6332439"/>
            <a:ext cx="5608379" cy="307777"/>
          </a:xfrm>
          <a:prstGeom prst="rect">
            <a:avLst/>
          </a:prstGeom>
          <a:noFill/>
        </p:spPr>
        <p:txBody>
          <a:bodyPr wrap="square" rtlCol="0">
            <a:spAutoFit/>
          </a:bodyPr>
          <a:lstStyle/>
          <a:p>
            <a:r>
              <a:rPr lang="en-US" sz="1400" dirty="0" smtClean="0"/>
              <a:t>Graph 5. </a:t>
            </a:r>
            <a:r>
              <a:rPr lang="en-US" sz="1400" dirty="0" smtClean="0"/>
              <a:t>collected samples separated</a:t>
            </a:r>
            <a:r>
              <a:rPr lang="en-US" sz="1400" dirty="0"/>
              <a:t> </a:t>
            </a:r>
            <a:r>
              <a:rPr lang="en-US" sz="1400" dirty="0" smtClean="0"/>
              <a:t>by </a:t>
            </a:r>
            <a:r>
              <a:rPr lang="en-US" sz="1400" dirty="0" smtClean="0"/>
              <a:t>age</a:t>
            </a:r>
            <a:endParaRPr lang="en-US" sz="1400" dirty="0"/>
          </a:p>
        </p:txBody>
      </p:sp>
      <p:sp>
        <p:nvSpPr>
          <p:cNvPr id="2" name="TextBox 1"/>
          <p:cNvSpPr txBox="1"/>
          <p:nvPr/>
        </p:nvSpPr>
        <p:spPr>
          <a:xfrm>
            <a:off x="7058755" y="1688057"/>
            <a:ext cx="2104284" cy="4770537"/>
          </a:xfrm>
          <a:prstGeom prst="rect">
            <a:avLst/>
          </a:prstGeom>
          <a:noFill/>
        </p:spPr>
        <p:txBody>
          <a:bodyPr wrap="square" rtlCol="0">
            <a:spAutoFit/>
          </a:bodyPr>
          <a:lstStyle/>
          <a:p>
            <a:r>
              <a:rPr lang="en-US" sz="1600" dirty="0" smtClean="0"/>
              <a:t>In dividing the samples into 5 age constraints we can observe compositional trends in the data with relation to relative ages.</a:t>
            </a:r>
          </a:p>
          <a:p>
            <a:endParaRPr lang="en-US" sz="1600" dirty="0" smtClean="0"/>
          </a:p>
          <a:p>
            <a:pPr marL="285750" indent="-285750">
              <a:buFont typeface="Arial" panose="020B0604020202020204" pitchFamily="34" charset="0"/>
              <a:buChar char="•"/>
            </a:pPr>
            <a:r>
              <a:rPr lang="en-US" sz="1600" dirty="0" smtClean="0"/>
              <a:t>At the constraints  of 20-25 Ma and 5-15 Ma there is minimal variation. </a:t>
            </a:r>
          </a:p>
          <a:p>
            <a:endParaRPr lang="en-US" sz="1600" dirty="0"/>
          </a:p>
          <a:p>
            <a:pPr marL="285750" indent="-285750">
              <a:buFont typeface="Arial" panose="020B0604020202020204" pitchFamily="34" charset="0"/>
              <a:buChar char="•"/>
            </a:pPr>
            <a:r>
              <a:rPr lang="en-US" sz="1600" dirty="0" smtClean="0"/>
              <a:t> Other age constraints were observed to be variant in composition </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726156"/>
            <a:ext cx="6852380" cy="4362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34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4" name="TextBox 3"/>
          <p:cNvSpPr txBox="1"/>
          <p:nvPr/>
        </p:nvSpPr>
        <p:spPr>
          <a:xfrm>
            <a:off x="4105274" y="1833084"/>
            <a:ext cx="4718527" cy="2862323"/>
          </a:xfrm>
          <a:prstGeom prst="rect">
            <a:avLst/>
          </a:prstGeom>
          <a:noFill/>
        </p:spPr>
        <p:txBody>
          <a:bodyPr wrap="square" rtlCol="0">
            <a:spAutoFit/>
          </a:bodyPr>
          <a:lstStyle/>
          <a:p>
            <a:r>
              <a:rPr lang="en-US" dirty="0" smtClean="0"/>
              <a:t>Comparison of expedition 351 over time with the IBM back arc, and front arc</a:t>
            </a:r>
          </a:p>
          <a:p>
            <a:pPr marL="285750" indent="-285750">
              <a:buFont typeface="Arial" panose="020B0604020202020204" pitchFamily="34" charset="0"/>
              <a:buChar char="•"/>
            </a:pPr>
            <a:endParaRPr lang="en-US" dirty="0" smtClean="0"/>
          </a:p>
          <a:p>
            <a:pPr marL="285750" indent="-285750"/>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351 experienced a slight</a:t>
            </a:r>
            <a:r>
              <a:rPr lang="en-US" dirty="0" smtClean="0"/>
              <a:t> decrease in potassium between 0-5 </a:t>
            </a:r>
            <a:r>
              <a:rPr lang="en-US" dirty="0" err="1" smtClean="0"/>
              <a:t>mya</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General overlap with IBM back arc</a:t>
            </a:r>
          </a:p>
          <a:p>
            <a:pPr marL="285750" indent="-285750">
              <a:buFont typeface="Arial" panose="020B0604020202020204" pitchFamily="34" charset="0"/>
              <a:buChar char="•"/>
            </a:pPr>
            <a:endParaRPr lang="en-US" dirty="0"/>
          </a:p>
        </p:txBody>
      </p:sp>
      <p:sp>
        <p:nvSpPr>
          <p:cNvPr id="2" name="TextBox 1"/>
          <p:cNvSpPr txBox="1"/>
          <p:nvPr/>
        </p:nvSpPr>
        <p:spPr>
          <a:xfrm>
            <a:off x="4105274" y="6178748"/>
            <a:ext cx="4927848" cy="523220"/>
          </a:xfrm>
          <a:prstGeom prst="rect">
            <a:avLst/>
          </a:prstGeom>
          <a:noFill/>
        </p:spPr>
        <p:txBody>
          <a:bodyPr wrap="square" rtlCol="0">
            <a:spAutoFit/>
          </a:bodyPr>
          <a:lstStyle/>
          <a:p>
            <a:r>
              <a:rPr lang="en-US" sz="1400" dirty="0" smtClean="0"/>
              <a:t>Graph 6 Time vs K20 in comparison with IBM back arc, front arc, and 351</a:t>
            </a:r>
            <a:endParaRPr lang="en-US"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153951"/>
            <a:ext cx="3398837" cy="5663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872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5" name="TextBox 4"/>
          <p:cNvSpPr txBox="1"/>
          <p:nvPr/>
        </p:nvSpPr>
        <p:spPr>
          <a:xfrm>
            <a:off x="3905250" y="1914525"/>
            <a:ext cx="5000625" cy="3139321"/>
          </a:xfrm>
          <a:prstGeom prst="rect">
            <a:avLst/>
          </a:prstGeom>
          <a:noFill/>
        </p:spPr>
        <p:txBody>
          <a:bodyPr wrap="square" rtlCol="0">
            <a:spAutoFit/>
          </a:bodyPr>
          <a:lstStyle/>
          <a:p>
            <a:r>
              <a:rPr lang="en-US" dirty="0" smtClean="0"/>
              <a:t>Comparison </a:t>
            </a:r>
            <a:r>
              <a:rPr lang="en-US" dirty="0"/>
              <a:t>of expedition 351 over time with the IBM back arc, and front </a:t>
            </a:r>
            <a:r>
              <a:rPr lang="en-US" dirty="0" smtClean="0"/>
              <a:t>arc</a:t>
            </a:r>
          </a:p>
          <a:p>
            <a:endParaRPr lang="en-US" dirty="0"/>
          </a:p>
          <a:p>
            <a:pPr marL="285750" indent="-285750">
              <a:buFont typeface="Arial" panose="020B0604020202020204" pitchFamily="34" charset="0"/>
              <a:buChar char="•"/>
            </a:pPr>
            <a:r>
              <a:rPr lang="en-US" dirty="0"/>
              <a:t>SiO2 relatively high through time with minimal to no change.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Observed overlap in both </a:t>
            </a:r>
            <a:r>
              <a:rPr lang="en-US" dirty="0"/>
              <a:t>back arc and front arc but at different </a:t>
            </a:r>
            <a:r>
              <a:rPr lang="en-US" dirty="0" smtClean="0"/>
              <a:t>ages </a:t>
            </a:r>
            <a:r>
              <a:rPr lang="en-US" dirty="0"/>
              <a:t>(front arc in the</a:t>
            </a:r>
            <a:r>
              <a:rPr lang="en-US" dirty="0" smtClean="0"/>
              <a:t> </a:t>
            </a:r>
            <a:r>
              <a:rPr lang="en-US" dirty="0" err="1" smtClean="0"/>
              <a:t>pliocene</a:t>
            </a:r>
            <a:r>
              <a:rPr lang="en-US" dirty="0" smtClean="0"/>
              <a:t>, </a:t>
            </a:r>
            <a:r>
              <a:rPr lang="en-US" dirty="0"/>
              <a:t>back arc in the Oligocene).</a:t>
            </a:r>
          </a:p>
          <a:p>
            <a:pPr marL="285750" indent="-285750">
              <a:buFont typeface="Arial" panose="020B0604020202020204" pitchFamily="34" charset="0"/>
              <a:buChar char="•"/>
            </a:pPr>
            <a:endParaRPr lang="en-US" dirty="0"/>
          </a:p>
          <a:p>
            <a:endParaRPr lang="en-US" dirty="0"/>
          </a:p>
        </p:txBody>
      </p:sp>
      <p:sp>
        <p:nvSpPr>
          <p:cNvPr id="2" name="TextBox 1"/>
          <p:cNvSpPr txBox="1"/>
          <p:nvPr/>
        </p:nvSpPr>
        <p:spPr>
          <a:xfrm>
            <a:off x="3905250" y="6219825"/>
            <a:ext cx="5104940" cy="738664"/>
          </a:xfrm>
          <a:prstGeom prst="rect">
            <a:avLst/>
          </a:prstGeom>
          <a:noFill/>
        </p:spPr>
        <p:txBody>
          <a:bodyPr wrap="square" rtlCol="0">
            <a:spAutoFit/>
          </a:bodyPr>
          <a:lstStyle/>
          <a:p>
            <a:r>
              <a:rPr lang="en-US" sz="1400" dirty="0"/>
              <a:t>Graph </a:t>
            </a:r>
            <a:r>
              <a:rPr lang="en-US" sz="1400" dirty="0" smtClean="0"/>
              <a:t>7 </a:t>
            </a:r>
            <a:r>
              <a:rPr lang="en-US" sz="1400" dirty="0"/>
              <a:t>Time vs </a:t>
            </a:r>
            <a:r>
              <a:rPr lang="en-US" sz="1400" dirty="0" smtClean="0"/>
              <a:t>Si02 </a:t>
            </a:r>
            <a:r>
              <a:rPr lang="en-US" sz="1400" dirty="0"/>
              <a:t>in comparison with IBM back arc, front arc, and 351</a:t>
            </a:r>
          </a:p>
          <a:p>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1145914"/>
            <a:ext cx="3454400" cy="5712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030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6" name="TextBox 5"/>
          <p:cNvSpPr txBox="1"/>
          <p:nvPr/>
        </p:nvSpPr>
        <p:spPr>
          <a:xfrm>
            <a:off x="4171950" y="1762124"/>
            <a:ext cx="4590310" cy="2585323"/>
          </a:xfrm>
          <a:prstGeom prst="rect">
            <a:avLst/>
          </a:prstGeom>
          <a:noFill/>
        </p:spPr>
        <p:txBody>
          <a:bodyPr wrap="square" rtlCol="0">
            <a:spAutoFit/>
          </a:bodyPr>
          <a:lstStyle/>
          <a:p>
            <a:r>
              <a:rPr lang="en-US" dirty="0" smtClean="0"/>
              <a:t>Comparison </a:t>
            </a:r>
            <a:r>
              <a:rPr lang="en-US" dirty="0"/>
              <a:t>of expedition 351 over time with the IBM back arc, and front </a:t>
            </a:r>
            <a:r>
              <a:rPr lang="en-US" dirty="0" smtClean="0"/>
              <a:t>arc</a:t>
            </a:r>
          </a:p>
          <a:p>
            <a:endParaRPr lang="en-US" dirty="0"/>
          </a:p>
          <a:p>
            <a:pPr marL="285750" indent="-285750">
              <a:buFont typeface="Arial" panose="020B0604020202020204" pitchFamily="34" charset="0"/>
              <a:buChar char="•"/>
            </a:pPr>
            <a:r>
              <a:rPr lang="en-US" dirty="0"/>
              <a:t>Mg </a:t>
            </a:r>
            <a:r>
              <a:rPr lang="en-US" dirty="0" err="1"/>
              <a:t>wt</a:t>
            </a:r>
            <a:r>
              <a:rPr lang="en-US" dirty="0"/>
              <a:t>% were </a:t>
            </a:r>
            <a:r>
              <a:rPr lang="en-US" dirty="0" smtClean="0"/>
              <a:t>extremely </a:t>
            </a:r>
            <a:r>
              <a:rPr lang="en-US" dirty="0"/>
              <a:t>low through </a:t>
            </a:r>
            <a:r>
              <a:rPr lang="en-US" dirty="0" smtClean="0"/>
              <a:t>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exhibits a similar trend </a:t>
            </a:r>
            <a:r>
              <a:rPr lang="en-US" dirty="0"/>
              <a:t>of </a:t>
            </a:r>
            <a:r>
              <a:rPr lang="en-US" dirty="0" smtClean="0"/>
              <a:t>overlap </a:t>
            </a:r>
            <a:r>
              <a:rPr lang="en-US" dirty="0"/>
              <a:t>from both the back arc and the front </a:t>
            </a:r>
            <a:r>
              <a:rPr lang="en-US" dirty="0" smtClean="0"/>
              <a:t>arc  </a:t>
            </a:r>
            <a:endParaRPr lang="en-US" dirty="0"/>
          </a:p>
          <a:p>
            <a:pPr marL="285750" indent="-285750">
              <a:buFont typeface="Arial" panose="020B0604020202020204" pitchFamily="34" charset="0"/>
              <a:buChar char="•"/>
            </a:pPr>
            <a:endParaRPr lang="en-US" dirty="0"/>
          </a:p>
          <a:p>
            <a:endParaRPr lang="en-US" dirty="0"/>
          </a:p>
        </p:txBody>
      </p:sp>
      <p:sp>
        <p:nvSpPr>
          <p:cNvPr id="7" name="TextBox 6"/>
          <p:cNvSpPr txBox="1"/>
          <p:nvPr/>
        </p:nvSpPr>
        <p:spPr>
          <a:xfrm>
            <a:off x="4067175" y="6109811"/>
            <a:ext cx="4976212" cy="738664"/>
          </a:xfrm>
          <a:prstGeom prst="rect">
            <a:avLst/>
          </a:prstGeom>
          <a:noFill/>
        </p:spPr>
        <p:txBody>
          <a:bodyPr wrap="square" rtlCol="0">
            <a:spAutoFit/>
          </a:bodyPr>
          <a:lstStyle/>
          <a:p>
            <a:r>
              <a:rPr lang="en-US" sz="1400" dirty="0"/>
              <a:t>Graph </a:t>
            </a:r>
            <a:r>
              <a:rPr lang="en-US" sz="1400" dirty="0" smtClean="0"/>
              <a:t>8 </a:t>
            </a:r>
            <a:r>
              <a:rPr lang="en-US" sz="1400" dirty="0"/>
              <a:t>Time vs </a:t>
            </a:r>
            <a:r>
              <a:rPr lang="en-US" sz="1400" dirty="0" smtClean="0"/>
              <a:t>Mg0 </a:t>
            </a:r>
            <a:r>
              <a:rPr lang="en-US" sz="1400" dirty="0"/>
              <a:t>in comparison with IBM back arc, front arc, and 351</a:t>
            </a:r>
          </a:p>
          <a:p>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1" y="1128221"/>
            <a:ext cx="3422719" cy="5701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710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96029"/>
          </a:xfrm>
        </p:spPr>
        <p:txBody>
          <a:bodyPr>
            <a:normAutofit fontScale="92500" lnSpcReduction="10000"/>
          </a:bodyPr>
          <a:lstStyle/>
          <a:p>
            <a:endParaRPr lang="en-US" dirty="0" smtClean="0"/>
          </a:p>
          <a:p>
            <a:r>
              <a:rPr lang="en-US" dirty="0" smtClean="0"/>
              <a:t>Data shows high silica composition within the </a:t>
            </a:r>
            <a:r>
              <a:rPr lang="en-US" dirty="0" err="1" smtClean="0"/>
              <a:t>rhyolitic</a:t>
            </a:r>
            <a:r>
              <a:rPr lang="en-US" dirty="0" smtClean="0"/>
              <a:t> range of tephra</a:t>
            </a:r>
          </a:p>
          <a:p>
            <a:endParaRPr lang="en-US" dirty="0" smtClean="0"/>
          </a:p>
          <a:p>
            <a:r>
              <a:rPr lang="en-US" dirty="0" smtClean="0"/>
              <a:t>Data shows two, possibly three, trends in potassium evolution of tephra</a:t>
            </a:r>
          </a:p>
          <a:p>
            <a:endParaRPr lang="en-US" dirty="0" smtClean="0"/>
          </a:p>
          <a:p>
            <a:r>
              <a:rPr lang="en-US" dirty="0" err="1" smtClean="0"/>
              <a:t>Tephra</a:t>
            </a:r>
            <a:r>
              <a:rPr lang="en-US" dirty="0" smtClean="0"/>
              <a:t> composition series was constrained to both calc- alkaline series and the High K calc-alkaline series</a:t>
            </a:r>
          </a:p>
          <a:p>
            <a:pPr marL="45720" indent="0">
              <a:buNone/>
            </a:pPr>
            <a:endParaRPr lang="en-US" dirty="0" smtClean="0"/>
          </a:p>
          <a:p>
            <a:pPr marL="45720" indent="0">
              <a:buNone/>
            </a:pPr>
            <a:endParaRPr lang="en-US" dirty="0" smtClean="0"/>
          </a:p>
          <a:p>
            <a:r>
              <a:rPr lang="en-US" dirty="0" smtClean="0"/>
              <a:t>Tephra exhibited </a:t>
            </a:r>
            <a:r>
              <a:rPr lang="en-US" dirty="0" smtClean="0"/>
              <a:t>two </a:t>
            </a:r>
            <a:r>
              <a:rPr lang="en-US" dirty="0" smtClean="0"/>
              <a:t>trends in composition over time</a:t>
            </a:r>
            <a:endParaRPr lang="en-US" dirty="0" smtClean="0"/>
          </a:p>
          <a:p>
            <a:pPr lvl="1"/>
            <a:r>
              <a:rPr lang="en-US" dirty="0" smtClean="0"/>
              <a:t>1) </a:t>
            </a:r>
            <a:r>
              <a:rPr lang="en-US" dirty="0"/>
              <a:t>P</a:t>
            </a:r>
            <a:r>
              <a:rPr lang="en-US" dirty="0" smtClean="0"/>
              <a:t>ositional </a:t>
            </a:r>
            <a:r>
              <a:rPr lang="en-US" dirty="0" smtClean="0"/>
              <a:t>overlap </a:t>
            </a:r>
            <a:r>
              <a:rPr lang="en-US" dirty="0" smtClean="0"/>
              <a:t>in SiO</a:t>
            </a:r>
            <a:r>
              <a:rPr lang="en-US" baseline="-25000" dirty="0" smtClean="0"/>
              <a:t>2</a:t>
            </a:r>
            <a:r>
              <a:rPr lang="en-US" dirty="0" smtClean="0"/>
              <a:t>, K</a:t>
            </a:r>
            <a:r>
              <a:rPr lang="en-US" baseline="-25000" dirty="0" smtClean="0"/>
              <a:t>2</a:t>
            </a:r>
            <a:r>
              <a:rPr lang="en-US" dirty="0" smtClean="0"/>
              <a:t>O, and </a:t>
            </a:r>
            <a:r>
              <a:rPr lang="en-US" dirty="0" err="1" smtClean="0"/>
              <a:t>MgO</a:t>
            </a:r>
            <a:r>
              <a:rPr lang="en-US" dirty="0" smtClean="0"/>
              <a:t> with </a:t>
            </a:r>
            <a:r>
              <a:rPr lang="en-US" dirty="0" smtClean="0"/>
              <a:t>IBM rear arc </a:t>
            </a:r>
            <a:r>
              <a:rPr lang="en-US" dirty="0" smtClean="0"/>
              <a:t>samples through time (0-30 Ma)</a:t>
            </a:r>
            <a:endParaRPr lang="en-US" dirty="0" smtClean="0"/>
          </a:p>
          <a:p>
            <a:pPr lvl="1"/>
            <a:r>
              <a:rPr lang="en-US" dirty="0" smtClean="0"/>
              <a:t>2) Positional overlap </a:t>
            </a:r>
            <a:r>
              <a:rPr lang="en-US" dirty="0" smtClean="0"/>
              <a:t>in SiO</a:t>
            </a:r>
            <a:r>
              <a:rPr lang="en-US" baseline="-25000" dirty="0" smtClean="0"/>
              <a:t>2</a:t>
            </a:r>
            <a:r>
              <a:rPr lang="en-US" dirty="0" smtClean="0"/>
              <a:t>, K</a:t>
            </a:r>
            <a:r>
              <a:rPr lang="en-US" baseline="-25000" dirty="0" smtClean="0"/>
              <a:t>2</a:t>
            </a:r>
            <a:r>
              <a:rPr lang="en-US" dirty="0" smtClean="0"/>
              <a:t>0 and </a:t>
            </a:r>
            <a:r>
              <a:rPr lang="en-US" dirty="0" err="1" smtClean="0"/>
              <a:t>MgO</a:t>
            </a:r>
            <a:r>
              <a:rPr lang="en-US" dirty="0" smtClean="0"/>
              <a:t> with IBM front arc in samples less than 5 Ma</a:t>
            </a:r>
            <a:endParaRPr lang="en-US" dirty="0" smtClean="0"/>
          </a:p>
          <a:p>
            <a:pPr marL="365760" lvl="1" indent="0">
              <a:buNone/>
            </a:pPr>
            <a:endParaRPr lang="en-US" dirty="0" smtClean="0"/>
          </a:p>
          <a:p>
            <a:pPr>
              <a:buNone/>
            </a:pPr>
            <a:endParaRPr lang="en-US" dirty="0" smtClean="0">
              <a:solidFill>
                <a:srgbClr val="FF0000"/>
              </a:solidFill>
            </a:endParaRPr>
          </a:p>
          <a:p>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78506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Further analysis of these samples are being carried out at another location where </a:t>
            </a:r>
            <a:r>
              <a:rPr lang="en-US" dirty="0" smtClean="0"/>
              <a:t>trace element composition </a:t>
            </a:r>
            <a:r>
              <a:rPr lang="en-US" dirty="0" smtClean="0"/>
              <a:t>will be evaluated</a:t>
            </a:r>
          </a:p>
          <a:p>
            <a:endParaRPr lang="en-US" dirty="0" smtClean="0"/>
          </a:p>
          <a:p>
            <a:endParaRPr lang="en-US" dirty="0" smtClean="0"/>
          </a:p>
          <a:p>
            <a:r>
              <a:rPr lang="en-US" dirty="0" smtClean="0"/>
              <a:t>This study displays an array of open ended questions of which require more studies of the area and the surrounding areas.   </a:t>
            </a:r>
          </a:p>
          <a:p>
            <a:endParaRPr lang="en-US" dirty="0" smtClean="0"/>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Other notes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200" dirty="0" smtClean="0"/>
              <a:t>Straub, S. M. 2008.  Uniform </a:t>
            </a:r>
            <a:r>
              <a:rPr lang="en-US" sz="1200" dirty="0" err="1" smtClean="0"/>
              <a:t>processos</a:t>
            </a:r>
            <a:r>
              <a:rPr lang="en-US" sz="1200" dirty="0" smtClean="0"/>
              <a:t> of melt differentiation in the central </a:t>
            </a:r>
            <a:r>
              <a:rPr lang="en-US" sz="1200" dirty="0" err="1" smtClean="0"/>
              <a:t>Izu</a:t>
            </a:r>
            <a:r>
              <a:rPr lang="en-US" sz="1200" dirty="0" smtClean="0"/>
              <a:t> </a:t>
            </a:r>
            <a:r>
              <a:rPr lang="en-US" sz="1200" dirty="0" err="1" smtClean="0"/>
              <a:t>Monin</a:t>
            </a:r>
            <a:r>
              <a:rPr lang="en-US" sz="1200" dirty="0" smtClean="0"/>
              <a:t> volcanic arc (NW Pacific). </a:t>
            </a:r>
            <a:r>
              <a:rPr lang="en-US" sz="1200" i="1" dirty="0" smtClean="0"/>
              <a:t>Dynamics of Crustal Magma Transfer, Storage and Differentiation, </a:t>
            </a:r>
            <a:r>
              <a:rPr lang="en-US" sz="1200" dirty="0" smtClean="0"/>
              <a:t>304, 261-283.</a:t>
            </a:r>
          </a:p>
          <a:p>
            <a:r>
              <a:rPr lang="en-US" sz="1200" dirty="0" smtClean="0"/>
              <a:t>Straub, S. M. 2003. The evolution of the </a:t>
            </a:r>
            <a:r>
              <a:rPr lang="en-US" sz="1200" dirty="0" err="1" smtClean="0"/>
              <a:t>Izu</a:t>
            </a:r>
            <a:r>
              <a:rPr lang="en-US" sz="1200" dirty="0" smtClean="0"/>
              <a:t> Bonin –Mariana volcanic arcs (NW Pacific) in terms of major element chemistry. </a:t>
            </a:r>
            <a:r>
              <a:rPr lang="en-US" sz="1200" i="1" dirty="0" smtClean="0"/>
              <a:t>Geochemistry Geophysics </a:t>
            </a:r>
            <a:r>
              <a:rPr lang="en-US" sz="1200" i="1" dirty="0" err="1" smtClean="0"/>
              <a:t>Geosystems</a:t>
            </a:r>
            <a:r>
              <a:rPr lang="en-US" sz="1200" i="1" dirty="0" smtClean="0"/>
              <a:t>, </a:t>
            </a:r>
            <a:r>
              <a:rPr lang="en-US" sz="1200" dirty="0" smtClean="0"/>
              <a:t>4, doi:10.1029/2002GC000357.</a:t>
            </a:r>
          </a:p>
          <a:p>
            <a:r>
              <a:rPr lang="en-US" sz="1200" dirty="0" smtClean="0"/>
              <a:t>Straub, S. M., Goldstein, S. L., Class, C., Schmidt, A., Gomez-</a:t>
            </a:r>
            <a:r>
              <a:rPr lang="en-US" sz="1200" dirty="0" err="1" smtClean="0"/>
              <a:t>Tuena</a:t>
            </a:r>
            <a:r>
              <a:rPr lang="en-US" sz="1200" dirty="0" smtClean="0"/>
              <a:t>, A., 2010. Slab and mantle controls on the </a:t>
            </a:r>
            <a:r>
              <a:rPr lang="en-US" sz="1200" dirty="0" err="1" smtClean="0"/>
              <a:t>Sr-ND-Pb-Hf</a:t>
            </a:r>
            <a:r>
              <a:rPr lang="en-US" sz="1200" dirty="0" smtClean="0"/>
              <a:t> isotope evolution of the post 43 ma </a:t>
            </a:r>
            <a:r>
              <a:rPr lang="en-US" sz="1200" dirty="0" err="1" smtClean="0"/>
              <a:t>Izu</a:t>
            </a:r>
            <a:r>
              <a:rPr lang="en-US" sz="1200" dirty="0" smtClean="0"/>
              <a:t>-Bonin volcanic arc.  </a:t>
            </a:r>
            <a:r>
              <a:rPr lang="en-US" sz="1200" i="1" dirty="0" smtClean="0"/>
              <a:t>Journal of Petrology, </a:t>
            </a:r>
            <a:r>
              <a:rPr lang="en-US" sz="1200" dirty="0" smtClean="0"/>
              <a:t>51, 993-1026, doi:10.1093/petrology/egq009</a:t>
            </a:r>
          </a:p>
          <a:p>
            <a:r>
              <a:rPr lang="en-US" sz="1200" dirty="0" smtClean="0"/>
              <a:t>Straub, S. M., </a:t>
            </a:r>
            <a:r>
              <a:rPr lang="en-US" sz="1200" dirty="0" err="1" smtClean="0"/>
              <a:t>Woodhead</a:t>
            </a:r>
            <a:r>
              <a:rPr lang="en-US" sz="1200" dirty="0" smtClean="0"/>
              <a:t>, J. D., </a:t>
            </a:r>
            <a:r>
              <a:rPr lang="en-US" sz="1200" dirty="0" err="1" smtClean="0"/>
              <a:t>Arculus</a:t>
            </a:r>
            <a:r>
              <a:rPr lang="en-US" sz="1200" dirty="0" smtClean="0"/>
              <a:t>., 2015. Temporal evolution of the </a:t>
            </a:r>
            <a:r>
              <a:rPr lang="en-US" sz="1200" dirty="0" err="1" smtClean="0"/>
              <a:t>marian</a:t>
            </a:r>
            <a:r>
              <a:rPr lang="en-US" sz="1200" dirty="0" smtClean="0"/>
              <a:t> arc: mantle wedge and </a:t>
            </a:r>
            <a:r>
              <a:rPr lang="en-US" sz="1200" dirty="0" err="1" smtClean="0"/>
              <a:t>subducted</a:t>
            </a:r>
            <a:r>
              <a:rPr lang="en-US" sz="1200" dirty="0" smtClean="0"/>
              <a:t> slab controls revealed with a </a:t>
            </a:r>
            <a:r>
              <a:rPr lang="en-US" sz="1200" dirty="0" err="1" smtClean="0"/>
              <a:t>tephra</a:t>
            </a:r>
            <a:r>
              <a:rPr lang="en-US" sz="1200" dirty="0" smtClean="0"/>
              <a:t> perspective. </a:t>
            </a:r>
            <a:r>
              <a:rPr lang="en-US" sz="1200" i="1" dirty="0" smtClean="0"/>
              <a:t>Journal of Petrology, </a:t>
            </a:r>
            <a:r>
              <a:rPr lang="en-US" sz="1200" dirty="0" smtClean="0"/>
              <a:t>56, 409-439, </a:t>
            </a:r>
            <a:r>
              <a:rPr lang="en-US" sz="1200" dirty="0" err="1" smtClean="0"/>
              <a:t>doi</a:t>
            </a:r>
            <a:r>
              <a:rPr lang="en-US" sz="1200" dirty="0" smtClean="0"/>
              <a:t>: 10.1093/petrology/egv005.</a:t>
            </a:r>
          </a:p>
          <a:p>
            <a:r>
              <a:rPr lang="en-US" sz="1200" dirty="0" smtClean="0"/>
              <a:t>Yuasa, M. &amp; </a:t>
            </a:r>
            <a:r>
              <a:rPr lang="en-US" sz="1200" dirty="0" err="1" smtClean="0"/>
              <a:t>Nohara</a:t>
            </a:r>
            <a:r>
              <a:rPr lang="en-US" sz="1200" dirty="0" smtClean="0"/>
              <a:t>, M., 1992. </a:t>
            </a:r>
            <a:r>
              <a:rPr lang="en-US" sz="1200" dirty="0" err="1" smtClean="0"/>
              <a:t>Petrographic</a:t>
            </a:r>
            <a:r>
              <a:rPr lang="en-US" sz="1200" dirty="0" smtClean="0"/>
              <a:t> and geochemical along-arc variation of volcanic rocks on the volcanic front of the </a:t>
            </a:r>
            <a:r>
              <a:rPr lang="en-US" sz="1200" dirty="0" err="1" smtClean="0"/>
              <a:t>Izu-Ogawawara</a:t>
            </a:r>
            <a:r>
              <a:rPr lang="en-US" sz="1200" dirty="0" smtClean="0"/>
              <a:t> (Bonin) arc. </a:t>
            </a:r>
            <a:r>
              <a:rPr lang="en-US" sz="1200" i="1" dirty="0" smtClean="0"/>
              <a:t>Bulletin of the Geological Survey of Japan, 43, 421-456. </a:t>
            </a:r>
            <a:endParaRPr lang="en-US" sz="1200" dirty="0"/>
          </a:p>
        </p:txBody>
      </p:sp>
      <p:sp>
        <p:nvSpPr>
          <p:cNvPr id="3" name="Title 2"/>
          <p:cNvSpPr>
            <a:spLocks noGrp="1"/>
          </p:cNvSpPr>
          <p:nvPr>
            <p:ph type="title"/>
          </p:nvPr>
        </p:nvSpPr>
        <p:spPr/>
        <p:txBody>
          <a:bodyPr/>
          <a:lstStyle/>
          <a:p>
            <a:r>
              <a:rPr lang="en-US" dirty="0" err="1" smtClean="0"/>
              <a:t>Refrences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US" sz="2400" b="1" dirty="0" smtClean="0"/>
              <a:t>Hypotheses to be tested</a:t>
            </a:r>
          </a:p>
          <a:p>
            <a:endParaRPr lang="en-US" dirty="0" smtClean="0"/>
          </a:p>
          <a:p>
            <a:endParaRPr lang="en-US" dirty="0" smtClean="0"/>
          </a:p>
          <a:p>
            <a:endParaRPr lang="en-US" dirty="0"/>
          </a:p>
          <a:p>
            <a:r>
              <a:rPr lang="en-US" dirty="0" smtClean="0"/>
              <a:t>Assess the major element evolution of the young and evolving IBM system using the temporally constrained </a:t>
            </a:r>
            <a:r>
              <a:rPr lang="en-US" smtClean="0"/>
              <a:t>record of this </a:t>
            </a:r>
            <a:r>
              <a:rPr lang="en-US" dirty="0" smtClean="0"/>
              <a:t>IBM system and compare it with Neogene Ryukyu-Kyushu and </a:t>
            </a:r>
            <a:r>
              <a:rPr lang="en-US" dirty="0" err="1" smtClean="0"/>
              <a:t>Izu</a:t>
            </a:r>
            <a:r>
              <a:rPr lang="en-US" dirty="0" smtClean="0"/>
              <a:t>-Bonin Mariana arc </a:t>
            </a:r>
            <a:r>
              <a:rPr lang="en-US" dirty="0" err="1" smtClean="0"/>
              <a:t>tephras</a:t>
            </a:r>
            <a:endParaRPr lang="en-US" dirty="0" smtClean="0"/>
          </a:p>
          <a:p>
            <a:endParaRPr lang="en-US" dirty="0"/>
          </a:p>
          <a:p>
            <a:endParaRPr lang="en-US" dirty="0" smtClean="0"/>
          </a:p>
        </p:txBody>
      </p:sp>
      <p:sp>
        <p:nvSpPr>
          <p:cNvPr id="2" name="Title 1"/>
          <p:cNvSpPr>
            <a:spLocks noGrp="1"/>
          </p:cNvSpPr>
          <p:nvPr>
            <p:ph type="title"/>
          </p:nvPr>
        </p:nvSpPr>
        <p:spPr/>
        <p:txBody>
          <a:bodyPr>
            <a:normAutofit/>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illSites_Thesis"/>
          <p:cNvPicPr>
            <a:picLocks noGrp="1" noChangeAspect="1"/>
          </p:cNvPicPr>
          <p:nvPr>
            <p:ph idx="1"/>
          </p:nvPr>
        </p:nvPicPr>
        <p:blipFill>
          <a:blip r:embed="rId3"/>
          <a:stretch>
            <a:fillRect/>
          </a:stretch>
        </p:blipFill>
        <p:spPr>
          <a:xfrm>
            <a:off x="457200" y="1719263"/>
            <a:ext cx="3466930" cy="4879384"/>
          </a:xfrm>
        </p:spPr>
      </p:pic>
      <p:sp>
        <p:nvSpPr>
          <p:cNvPr id="2" name="Title 1"/>
          <p:cNvSpPr>
            <a:spLocks noGrp="1"/>
          </p:cNvSpPr>
          <p:nvPr>
            <p:ph type="title"/>
          </p:nvPr>
        </p:nvSpPr>
        <p:spPr>
          <a:xfrm>
            <a:off x="457200" y="0"/>
            <a:ext cx="8229600" cy="1143000"/>
          </a:xfrm>
        </p:spPr>
        <p:txBody>
          <a:bodyPr>
            <a:normAutofit/>
          </a:bodyPr>
          <a:lstStyle/>
          <a:p>
            <a:r>
              <a:rPr lang="en-US" dirty="0" smtClean="0"/>
              <a:t>Background</a:t>
            </a:r>
            <a:endParaRPr lang="en-US" dirty="0"/>
          </a:p>
        </p:txBody>
      </p:sp>
      <p:sp>
        <p:nvSpPr>
          <p:cNvPr id="3" name="TextBox 2"/>
          <p:cNvSpPr txBox="1"/>
          <p:nvPr/>
        </p:nvSpPr>
        <p:spPr>
          <a:xfrm>
            <a:off x="4114800" y="6243578"/>
            <a:ext cx="4377267" cy="307777"/>
          </a:xfrm>
          <a:prstGeom prst="rect">
            <a:avLst/>
          </a:prstGeom>
          <a:noFill/>
        </p:spPr>
        <p:txBody>
          <a:bodyPr wrap="square" rtlCol="0">
            <a:spAutoFit/>
          </a:bodyPr>
          <a:lstStyle/>
          <a:p>
            <a:r>
              <a:rPr lang="en-US" sz="1400" dirty="0" smtClean="0"/>
              <a:t>Fig. 1 Local of drill sites from IODP 351 </a:t>
            </a:r>
          </a:p>
        </p:txBody>
      </p:sp>
      <p:sp>
        <p:nvSpPr>
          <p:cNvPr id="5" name="Rectangle 4"/>
          <p:cNvSpPr/>
          <p:nvPr/>
        </p:nvSpPr>
        <p:spPr>
          <a:xfrm>
            <a:off x="4114800" y="1719263"/>
            <a:ext cx="4572000" cy="4524315"/>
          </a:xfrm>
          <a:prstGeom prst="rect">
            <a:avLst/>
          </a:prstGeom>
        </p:spPr>
        <p:txBody>
          <a:bodyPr>
            <a:spAutoFit/>
          </a:bodyPr>
          <a:lstStyle/>
          <a:p>
            <a:r>
              <a:rPr lang="en-US" dirty="0" smtClean="0"/>
              <a:t>The Expedition 351 drill site (Site U1438) is located on the  Philippine Sea Plate in the </a:t>
            </a:r>
            <a:r>
              <a:rPr lang="en-US" dirty="0" err="1" smtClean="0"/>
              <a:t>Amami</a:t>
            </a:r>
            <a:r>
              <a:rPr lang="en-US" dirty="0" smtClean="0"/>
              <a:t> </a:t>
            </a:r>
            <a:r>
              <a:rPr lang="en-US" dirty="0" err="1" smtClean="0"/>
              <a:t>Sankaku</a:t>
            </a:r>
            <a:r>
              <a:rPr lang="en-US" dirty="0" smtClean="0"/>
              <a:t> Basin (ASB)</a:t>
            </a:r>
          </a:p>
          <a:p>
            <a:endParaRPr lang="en-US" dirty="0" smtClean="0"/>
          </a:p>
          <a:p>
            <a:r>
              <a:rPr lang="en-US" dirty="0" smtClean="0"/>
              <a:t>27.3°N, 134.3°E in 4720 </a:t>
            </a:r>
            <a:r>
              <a:rPr lang="en-US" dirty="0" err="1" smtClean="0"/>
              <a:t>m</a:t>
            </a:r>
            <a:r>
              <a:rPr lang="en-US" dirty="0" smtClean="0"/>
              <a:t> water depth.</a:t>
            </a:r>
          </a:p>
          <a:p>
            <a:r>
              <a:rPr lang="en-US" dirty="0" smtClean="0"/>
              <a:t>Rear arc side of Kyushu-Palau Ridge (i.e., ancient IBM Arc)</a:t>
            </a:r>
          </a:p>
          <a:p>
            <a:endParaRPr lang="en-US" dirty="0" smtClean="0"/>
          </a:p>
          <a:p>
            <a:r>
              <a:rPr lang="en-US" dirty="0" smtClean="0"/>
              <a:t>Possibly underlain by Mesozoic ocean crust</a:t>
            </a:r>
          </a:p>
          <a:p>
            <a:r>
              <a:rPr lang="en-US" dirty="0" smtClean="0"/>
              <a:t>Surrounded by Mesozoic remnant arc (Daito Ridge Group). </a:t>
            </a:r>
          </a:p>
          <a:p>
            <a:endParaRPr lang="en-US" dirty="0" smtClean="0"/>
          </a:p>
          <a:p>
            <a:r>
              <a:rPr lang="en-US" dirty="0" smtClean="0"/>
              <a:t>The structure of the ASB crust appears to be typically oceanic with 1300 m of sediment overlying a basement of 5.48 km thickness which we know through seismic profiling.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Background</a:t>
            </a:r>
            <a:endParaRPr lang="en-US" dirty="0"/>
          </a:p>
        </p:txBody>
      </p:sp>
      <p:pic>
        <p:nvPicPr>
          <p:cNvPr id="8" name="Picture 7" descr="TephraMap.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31799" y="558796"/>
            <a:ext cx="5554220" cy="7188205"/>
          </a:xfrm>
          <a:prstGeom prst="rect">
            <a:avLst/>
          </a:prstGeom>
        </p:spPr>
      </p:pic>
      <p:sp>
        <p:nvSpPr>
          <p:cNvPr id="9" name="Rectangle 8"/>
          <p:cNvSpPr/>
          <p:nvPr/>
        </p:nvSpPr>
        <p:spPr>
          <a:xfrm>
            <a:off x="4411133" y="3276600"/>
            <a:ext cx="4428067" cy="1754326"/>
          </a:xfrm>
          <a:prstGeom prst="rect">
            <a:avLst/>
          </a:prstGeom>
        </p:spPr>
        <p:txBody>
          <a:bodyPr wrap="square">
            <a:spAutoFit/>
          </a:bodyPr>
          <a:lstStyle/>
          <a:p>
            <a:r>
              <a:rPr lang="en-US" dirty="0" smtClean="0"/>
              <a:t>Map showing distribution of local </a:t>
            </a:r>
            <a:r>
              <a:rPr lang="en-US" dirty="0" err="1" smtClean="0"/>
              <a:t>tephra</a:t>
            </a:r>
            <a:r>
              <a:rPr lang="en-US" dirty="0" smtClean="0"/>
              <a:t> marker beds (&gt;2 </a:t>
            </a:r>
            <a:r>
              <a:rPr lang="en-US" dirty="0" err="1" smtClean="0"/>
              <a:t>m</a:t>
            </a:r>
            <a:r>
              <a:rPr lang="en-US" dirty="0" smtClean="0"/>
              <a:t>) in Japan and surrounding areas. </a:t>
            </a:r>
          </a:p>
          <a:p>
            <a:endParaRPr lang="en-US" dirty="0"/>
          </a:p>
          <a:p>
            <a:r>
              <a:rPr lang="en-US" dirty="0" smtClean="0"/>
              <a:t>Expedition 351 is a pioneer in an area that is not well understood!</a:t>
            </a:r>
            <a:endParaRPr lang="en-US" dirty="0"/>
          </a:p>
        </p:txBody>
      </p:sp>
      <p:sp>
        <p:nvSpPr>
          <p:cNvPr id="5" name="TextBox 4"/>
          <p:cNvSpPr txBox="1"/>
          <p:nvPr/>
        </p:nvSpPr>
        <p:spPr>
          <a:xfrm>
            <a:off x="4411133" y="6207611"/>
            <a:ext cx="4572000" cy="307777"/>
          </a:xfrm>
          <a:prstGeom prst="rect">
            <a:avLst/>
          </a:prstGeom>
          <a:noFill/>
        </p:spPr>
        <p:txBody>
          <a:bodyPr wrap="square" rtlCol="0">
            <a:spAutoFit/>
          </a:bodyPr>
          <a:lstStyle/>
          <a:p>
            <a:r>
              <a:rPr lang="en-US" sz="1400" dirty="0" smtClean="0"/>
              <a:t>Fig 2. Map of local </a:t>
            </a:r>
            <a:r>
              <a:rPr lang="en-US" sz="1400" dirty="0" err="1" smtClean="0"/>
              <a:t>tephra</a:t>
            </a:r>
            <a:r>
              <a:rPr lang="en-US" sz="1400" dirty="0" smtClean="0"/>
              <a:t> around Japan (Machida, 2002)</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Background</a:t>
            </a:r>
            <a:endParaRPr lang="en-US" dirty="0"/>
          </a:p>
        </p:txBody>
      </p:sp>
      <p:sp>
        <p:nvSpPr>
          <p:cNvPr id="9" name="Rectangle 8"/>
          <p:cNvSpPr/>
          <p:nvPr/>
        </p:nvSpPr>
        <p:spPr>
          <a:xfrm>
            <a:off x="4940226" y="1562206"/>
            <a:ext cx="2736018" cy="4524316"/>
          </a:xfrm>
          <a:prstGeom prst="rect">
            <a:avLst/>
          </a:prstGeom>
        </p:spPr>
        <p:txBody>
          <a:bodyPr wrap="square">
            <a:spAutoFit/>
          </a:bodyPr>
          <a:lstStyle/>
          <a:p>
            <a:endParaRPr lang="en-US" dirty="0" smtClean="0"/>
          </a:p>
          <a:p>
            <a:r>
              <a:rPr lang="en-US" dirty="0" smtClean="0"/>
              <a:t>Four cores drilled and correlated to create one uniform </a:t>
            </a:r>
            <a:r>
              <a:rPr lang="en-US" dirty="0" err="1" smtClean="0"/>
              <a:t>stratigraphic</a:t>
            </a:r>
            <a:r>
              <a:rPr lang="en-US" dirty="0" smtClean="0"/>
              <a:t> column.</a:t>
            </a:r>
          </a:p>
          <a:p>
            <a:endParaRPr lang="en-US" dirty="0" smtClean="0"/>
          </a:p>
          <a:p>
            <a:r>
              <a:rPr lang="en-US" dirty="0" err="1" smtClean="0"/>
              <a:t>Lithological</a:t>
            </a:r>
            <a:r>
              <a:rPr lang="en-US" dirty="0" smtClean="0"/>
              <a:t> overview of IODP Site U1438 in the </a:t>
            </a:r>
            <a:r>
              <a:rPr lang="en-US" dirty="0" err="1" smtClean="0"/>
              <a:t>Amami</a:t>
            </a:r>
            <a:r>
              <a:rPr lang="en-US" dirty="0" smtClean="0"/>
              <a:t> </a:t>
            </a:r>
            <a:r>
              <a:rPr lang="en-US" dirty="0" err="1" smtClean="0"/>
              <a:t>Sankaku</a:t>
            </a:r>
            <a:r>
              <a:rPr lang="en-US" dirty="0" smtClean="0"/>
              <a:t> Basin. </a:t>
            </a:r>
            <a:r>
              <a:rPr lang="en-US" dirty="0" err="1" smtClean="0"/>
              <a:t>Neogene</a:t>
            </a:r>
            <a:r>
              <a:rPr lang="en-US" dirty="0" smtClean="0"/>
              <a:t> </a:t>
            </a:r>
            <a:r>
              <a:rPr lang="en-US" dirty="0" err="1" smtClean="0"/>
              <a:t>tephra</a:t>
            </a:r>
            <a:r>
              <a:rPr lang="en-US" dirty="0" smtClean="0"/>
              <a:t> taken from Unit I (pelagic and </a:t>
            </a:r>
            <a:r>
              <a:rPr lang="en-US" dirty="0" err="1" smtClean="0"/>
              <a:t>hemipelagic</a:t>
            </a:r>
            <a:r>
              <a:rPr lang="en-US" dirty="0" smtClean="0"/>
              <a:t> sediments with intercalated ash) and unit II (</a:t>
            </a:r>
            <a:r>
              <a:rPr lang="en-US" dirty="0" err="1" smtClean="0"/>
              <a:t>volcaniclastic</a:t>
            </a:r>
            <a:r>
              <a:rPr lang="en-US" dirty="0" smtClean="0"/>
              <a:t> sediments).</a:t>
            </a:r>
          </a:p>
          <a:p>
            <a:endParaRPr lang="en-US" dirty="0" smtClean="0"/>
          </a:p>
        </p:txBody>
      </p:sp>
      <p:pic>
        <p:nvPicPr>
          <p:cNvPr id="10" name="Picture 9" descr="StratColumn.AgeColumn.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50666" y="1562206"/>
            <a:ext cx="3981482" cy="5165166"/>
          </a:xfrm>
          <a:prstGeom prst="rect">
            <a:avLst/>
          </a:prstGeom>
        </p:spPr>
      </p:pic>
      <p:sp>
        <p:nvSpPr>
          <p:cNvPr id="11" name="Rectangle 10"/>
          <p:cNvSpPr/>
          <p:nvPr/>
        </p:nvSpPr>
        <p:spPr>
          <a:xfrm>
            <a:off x="4432148" y="5988708"/>
            <a:ext cx="4005943" cy="738664"/>
          </a:xfrm>
          <a:prstGeom prst="rect">
            <a:avLst/>
          </a:prstGeom>
        </p:spPr>
        <p:txBody>
          <a:bodyPr wrap="square">
            <a:spAutoFit/>
          </a:bodyPr>
          <a:lstStyle/>
          <a:p>
            <a:r>
              <a:rPr lang="en-US" sz="1400" b="1" dirty="0" smtClean="0"/>
              <a:t>Fig 3. Graphic </a:t>
            </a:r>
            <a:r>
              <a:rPr lang="en-US" sz="1400" b="1" dirty="0" err="1" smtClean="0"/>
              <a:t>lithologic</a:t>
            </a:r>
            <a:r>
              <a:rPr lang="en-US" sz="1400" b="1" dirty="0" smtClean="0"/>
              <a:t> summary, </a:t>
            </a:r>
            <a:r>
              <a:rPr lang="en-US" sz="1400" b="1" dirty="0" err="1" smtClean="0"/>
              <a:t>biostratigraphic</a:t>
            </a:r>
            <a:r>
              <a:rPr lang="en-US" sz="1400" b="1" dirty="0" smtClean="0"/>
              <a:t>- and </a:t>
            </a:r>
            <a:r>
              <a:rPr lang="en-US" sz="1400" b="1" dirty="0" err="1" smtClean="0"/>
              <a:t>paleomagnetic</a:t>
            </a:r>
            <a:r>
              <a:rPr lang="en-US" sz="1400" b="1" dirty="0" smtClean="0"/>
              <a:t>-based age- depth plot for IODP Site U1438.</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sample correlation</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070" y="1807164"/>
            <a:ext cx="3105536" cy="3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0800000">
            <a:off x="3733169" y="3489376"/>
            <a:ext cx="1919484" cy="460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28225" y="3489376"/>
            <a:ext cx="1514645" cy="369332"/>
          </a:xfrm>
          <a:prstGeom prst="rect">
            <a:avLst/>
          </a:prstGeom>
          <a:noFill/>
        </p:spPr>
        <p:txBody>
          <a:bodyPr wrap="none" rtlCol="0">
            <a:spAutoFit/>
          </a:bodyPr>
          <a:lstStyle/>
          <a:p>
            <a:r>
              <a:rPr lang="en-US" dirty="0" smtClean="0"/>
              <a:t>Tephra Layer!</a:t>
            </a:r>
          </a:p>
        </p:txBody>
      </p:sp>
      <p:pic>
        <p:nvPicPr>
          <p:cNvPr id="5124" name="Picture 4" descr="E:\351 SEM Ash shards\B5H3_79_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408" y="4403384"/>
            <a:ext cx="2876902" cy="2337483"/>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6485547" y="3950355"/>
            <a:ext cx="300661" cy="364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61685" y="1697352"/>
            <a:ext cx="4572000" cy="1754327"/>
          </a:xfrm>
          <a:prstGeom prst="rect">
            <a:avLst/>
          </a:prstGeom>
        </p:spPr>
        <p:txBody>
          <a:bodyPr>
            <a:spAutoFit/>
          </a:bodyPr>
          <a:lstStyle/>
          <a:p>
            <a:r>
              <a:rPr lang="en-US" dirty="0" smtClean="0"/>
              <a:t>In all, more than 100 ash and tuff layers and </a:t>
            </a:r>
            <a:r>
              <a:rPr lang="en-US" dirty="0" err="1" smtClean="0"/>
              <a:t>pyroclastic</a:t>
            </a:r>
            <a:r>
              <a:rPr lang="en-US" dirty="0" smtClean="0"/>
              <a:t> fragments were selected from temporally resolved portions of the core. The samples were prepared to determine major and minor element compositions via electron microprobe analyses. </a:t>
            </a:r>
            <a:endParaRPr lang="en-US" dirty="0"/>
          </a:p>
        </p:txBody>
      </p:sp>
      <p:sp>
        <p:nvSpPr>
          <p:cNvPr id="9" name="TextBox 8"/>
          <p:cNvSpPr txBox="1"/>
          <p:nvPr/>
        </p:nvSpPr>
        <p:spPr>
          <a:xfrm>
            <a:off x="500070" y="5156200"/>
            <a:ext cx="2385389" cy="523220"/>
          </a:xfrm>
          <a:prstGeom prst="rect">
            <a:avLst/>
          </a:prstGeom>
          <a:noFill/>
        </p:spPr>
        <p:txBody>
          <a:bodyPr wrap="none" rtlCol="0">
            <a:spAutoFit/>
          </a:bodyPr>
          <a:lstStyle/>
          <a:p>
            <a:r>
              <a:rPr lang="en-US" sz="1400" dirty="0" smtClean="0"/>
              <a:t>Fig 4. Sediment core sample</a:t>
            </a:r>
          </a:p>
          <a:p>
            <a:r>
              <a:rPr lang="en-US" sz="1400" dirty="0" smtClean="0"/>
              <a:t>IODP 351 Site U1438</a:t>
            </a:r>
            <a:endParaRPr lang="en-US" sz="1400" dirty="0"/>
          </a:p>
        </p:txBody>
      </p:sp>
      <p:sp>
        <p:nvSpPr>
          <p:cNvPr id="10" name="TextBox 9"/>
          <p:cNvSpPr txBox="1"/>
          <p:nvPr/>
        </p:nvSpPr>
        <p:spPr>
          <a:xfrm>
            <a:off x="7834310" y="5927923"/>
            <a:ext cx="1166066" cy="738664"/>
          </a:xfrm>
          <a:prstGeom prst="rect">
            <a:avLst/>
          </a:prstGeom>
          <a:noFill/>
        </p:spPr>
        <p:txBody>
          <a:bodyPr wrap="square" rtlCol="0">
            <a:spAutoFit/>
          </a:bodyPr>
          <a:lstStyle/>
          <a:p>
            <a:r>
              <a:rPr lang="en-US" sz="1400" dirty="0" smtClean="0"/>
              <a:t>Fig. 5 SEM image of </a:t>
            </a:r>
            <a:r>
              <a:rPr lang="en-US" sz="1400" dirty="0" err="1" smtClean="0"/>
              <a:t>tephra</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Samples were analyzed for major elements on the OSU’s  Electron Microprobe at a 1 micron level.</a:t>
            </a:r>
          </a:p>
          <a:p>
            <a:pPr lvl="1"/>
            <a:r>
              <a:rPr lang="en-US" dirty="0" smtClean="0"/>
              <a:t>Analysis of 10 glass shards per sample layer with a total of 60 sample layers.  </a:t>
            </a:r>
          </a:p>
          <a:p>
            <a:pPr marL="45720" indent="0">
              <a:buNone/>
            </a:pPr>
            <a:endParaRPr lang="en-US" dirty="0" smtClean="0"/>
          </a:p>
          <a:p>
            <a:pPr marL="45720" indent="0">
              <a:buNone/>
            </a:pPr>
            <a:endParaRPr lang="en-US" dirty="0" smtClean="0"/>
          </a:p>
          <a:p>
            <a:r>
              <a:rPr lang="en-US" dirty="0" smtClean="0"/>
              <a:t>Ages were determined by </a:t>
            </a:r>
            <a:r>
              <a:rPr lang="en-US" dirty="0" err="1" smtClean="0"/>
              <a:t>paleomagnetic</a:t>
            </a:r>
            <a:r>
              <a:rPr lang="en-US" dirty="0" smtClean="0"/>
              <a:t> and </a:t>
            </a:r>
            <a:r>
              <a:rPr lang="en-US" dirty="0" err="1" smtClean="0"/>
              <a:t>biostratigraphic</a:t>
            </a:r>
            <a:r>
              <a:rPr lang="en-US" dirty="0" smtClean="0"/>
              <a:t>-based studies.</a:t>
            </a:r>
          </a:p>
          <a:p>
            <a:pPr marL="45720" indent="0">
              <a:buNone/>
            </a:pPr>
            <a:endParaRPr lang="en-US" dirty="0"/>
          </a:p>
        </p:txBody>
      </p:sp>
      <p:sp>
        <p:nvSpPr>
          <p:cNvPr id="2" name="Title 1"/>
          <p:cNvSpPr>
            <a:spLocks noGrp="1"/>
          </p:cNvSpPr>
          <p:nvPr>
            <p:ph type="title"/>
          </p:nvPr>
        </p:nvSpPr>
        <p:spPr/>
        <p:txBody>
          <a:bodyPr/>
          <a:lstStyle/>
          <a:p>
            <a:r>
              <a:rPr lang="en-US" dirty="0" smtClean="0"/>
              <a:t>Methods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10" name="TextBox 9"/>
          <p:cNvSpPr txBox="1"/>
          <p:nvPr/>
        </p:nvSpPr>
        <p:spPr>
          <a:xfrm>
            <a:off x="6090442" y="5629596"/>
            <a:ext cx="2648802" cy="584775"/>
          </a:xfrm>
          <a:prstGeom prst="rect">
            <a:avLst/>
          </a:prstGeom>
          <a:noFill/>
        </p:spPr>
        <p:txBody>
          <a:bodyPr wrap="none" rtlCol="0">
            <a:spAutoFit/>
          </a:bodyPr>
          <a:lstStyle/>
          <a:p>
            <a:r>
              <a:rPr lang="en-US" sz="1600" dirty="0" smtClean="0"/>
              <a:t>Graph 1. Total alkali vs SiO2</a:t>
            </a:r>
          </a:p>
          <a:p>
            <a:r>
              <a:rPr lang="en-US" sz="1600" dirty="0" smtClean="0"/>
              <a:t>Expo 351</a:t>
            </a:r>
            <a:endParaRPr lang="en-US" sz="1600" dirty="0"/>
          </a:p>
        </p:txBody>
      </p:sp>
      <p:sp>
        <p:nvSpPr>
          <p:cNvPr id="2" name="TextBox 1"/>
          <p:cNvSpPr txBox="1"/>
          <p:nvPr/>
        </p:nvSpPr>
        <p:spPr>
          <a:xfrm>
            <a:off x="6030066" y="2476500"/>
            <a:ext cx="3113934" cy="1477328"/>
          </a:xfrm>
          <a:prstGeom prst="rect">
            <a:avLst/>
          </a:prstGeom>
          <a:noFill/>
        </p:spPr>
        <p:txBody>
          <a:bodyPr wrap="square" rtlCol="0">
            <a:spAutoFit/>
          </a:bodyPr>
          <a:lstStyle/>
          <a:p>
            <a:r>
              <a:rPr lang="en-US" dirty="0" smtClean="0"/>
              <a:t>Total alkali vs SiO2 displayed fairly uniform composition falling into the rhyolite portion of the diagram.</a:t>
            </a:r>
          </a:p>
          <a:p>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31" y="1771650"/>
            <a:ext cx="5795335" cy="470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61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9" name="TextBox 8"/>
          <p:cNvSpPr txBox="1"/>
          <p:nvPr/>
        </p:nvSpPr>
        <p:spPr>
          <a:xfrm>
            <a:off x="5943601" y="5935885"/>
            <a:ext cx="2939907" cy="861774"/>
          </a:xfrm>
          <a:prstGeom prst="rect">
            <a:avLst/>
          </a:prstGeom>
          <a:noFill/>
        </p:spPr>
        <p:txBody>
          <a:bodyPr wrap="none" rtlCol="0">
            <a:spAutoFit/>
          </a:bodyPr>
          <a:lstStyle/>
          <a:p>
            <a:r>
              <a:rPr lang="en-US" sz="1600" dirty="0" smtClean="0"/>
              <a:t>Graph </a:t>
            </a:r>
            <a:r>
              <a:rPr lang="en-US" sz="1600" dirty="0"/>
              <a:t>2. K20 vs SiO2 Expo 351</a:t>
            </a:r>
          </a:p>
          <a:p>
            <a:r>
              <a:rPr lang="en-US" sz="1600" dirty="0"/>
              <a:t>Expo 351</a:t>
            </a:r>
          </a:p>
          <a:p>
            <a:endParaRPr lang="en-US" dirty="0"/>
          </a:p>
        </p:txBody>
      </p:sp>
      <p:sp>
        <p:nvSpPr>
          <p:cNvPr id="11" name="TextBox 10"/>
          <p:cNvSpPr txBox="1"/>
          <p:nvPr/>
        </p:nvSpPr>
        <p:spPr>
          <a:xfrm>
            <a:off x="5870022" y="1870567"/>
            <a:ext cx="3188253" cy="2031325"/>
          </a:xfrm>
          <a:prstGeom prst="rect">
            <a:avLst/>
          </a:prstGeom>
          <a:noFill/>
        </p:spPr>
        <p:txBody>
          <a:bodyPr wrap="square" rtlCol="0">
            <a:spAutoFit/>
          </a:bodyPr>
          <a:lstStyle/>
          <a:p>
            <a:r>
              <a:rPr lang="en-US" dirty="0" smtClean="0"/>
              <a:t>K2O vs SiO2 variation </a:t>
            </a:r>
            <a:r>
              <a:rPr lang="en-US" dirty="0"/>
              <a:t>diagram </a:t>
            </a:r>
            <a:endParaRPr lang="en-US" dirty="0" smtClean="0"/>
          </a:p>
          <a:p>
            <a:r>
              <a:rPr lang="en-US" dirty="0" smtClean="0"/>
              <a:t>depicting </a:t>
            </a:r>
            <a:r>
              <a:rPr lang="en-US" dirty="0"/>
              <a:t>the compositional </a:t>
            </a:r>
            <a:r>
              <a:rPr lang="en-US" dirty="0" smtClean="0"/>
              <a:t>ranges</a:t>
            </a:r>
          </a:p>
          <a:p>
            <a:r>
              <a:rPr lang="en-US" dirty="0" smtClean="0"/>
              <a:t> </a:t>
            </a:r>
            <a:r>
              <a:rPr lang="en-US" dirty="0"/>
              <a:t>of glass shards</a:t>
            </a:r>
            <a:r>
              <a:rPr lang="en-US" dirty="0" smtClean="0"/>
              <a:t> represented from site U1348</a:t>
            </a:r>
          </a:p>
          <a:p>
            <a:pPr>
              <a:buFont typeface="Arial"/>
              <a:buChar char="•"/>
            </a:pPr>
            <a:r>
              <a:rPr lang="en-US" dirty="0" smtClean="0"/>
              <a:t> Calc – alkaline</a:t>
            </a:r>
          </a:p>
          <a:p>
            <a:pPr>
              <a:buFont typeface="Arial"/>
              <a:buChar char="•"/>
            </a:pPr>
            <a:r>
              <a:rPr lang="en-US" dirty="0" smtClean="0"/>
              <a:t> High K calc - alkaline</a:t>
            </a:r>
          </a:p>
        </p:txBody>
      </p:sp>
      <p:sp>
        <p:nvSpPr>
          <p:cNvPr id="2" name="TextBox 1"/>
          <p:cNvSpPr txBox="1"/>
          <p:nvPr/>
        </p:nvSpPr>
        <p:spPr>
          <a:xfrm>
            <a:off x="5895976" y="4358461"/>
            <a:ext cx="3255802" cy="923330"/>
          </a:xfrm>
          <a:prstGeom prst="rect">
            <a:avLst/>
          </a:prstGeom>
          <a:noFill/>
        </p:spPr>
        <p:txBody>
          <a:bodyPr wrap="square" rtlCol="0">
            <a:spAutoFit/>
          </a:bodyPr>
          <a:lstStyle/>
          <a:p>
            <a:r>
              <a:rPr lang="en-US" dirty="0" smtClean="0"/>
              <a:t>Two, possibly three, trends in potassium grouping within the tephra</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29" y="1767104"/>
            <a:ext cx="5675122" cy="4618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119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emplate>
  <TotalTime>2411</TotalTime>
  <Words>1568</Words>
  <Application>Microsoft Office PowerPoint</Application>
  <PresentationFormat>On-screen Show (4:3)</PresentationFormat>
  <Paragraphs>163</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Grid</vt:lpstr>
      <vt:lpstr>Major element analysis of TEPHRA from the AMAMI-SANKAKU BASIN, Izu Bonin back arc</vt:lpstr>
      <vt:lpstr>Introduction</vt:lpstr>
      <vt:lpstr>Background</vt:lpstr>
      <vt:lpstr>Background</vt:lpstr>
      <vt:lpstr>Background</vt:lpstr>
      <vt:lpstr>Core sample correlation</vt:lpstr>
      <vt:lpstr>Methods</vt:lpstr>
      <vt:lpstr>Results</vt:lpstr>
      <vt:lpstr>Results</vt:lpstr>
      <vt:lpstr>Results</vt:lpstr>
      <vt:lpstr>Results</vt:lpstr>
      <vt:lpstr>Results</vt:lpstr>
      <vt:lpstr>Results</vt:lpstr>
      <vt:lpstr>Results</vt:lpstr>
      <vt:lpstr>Results</vt:lpstr>
      <vt:lpstr>Conclusions</vt:lpstr>
      <vt:lpstr>Other notes</vt:lpstr>
      <vt:lpstr>Questions?</vt:lpstr>
      <vt:lpstr>Refrences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earth element analysis of ash from the Izu Bonin back arc</dc:title>
  <dc:creator>Jennifer Farnsworth</dc:creator>
  <cp:lastModifiedBy>Cepello, Jennifer - ONID</cp:lastModifiedBy>
  <cp:revision>64</cp:revision>
  <cp:lastPrinted>2015-05-20T17:28:28Z</cp:lastPrinted>
  <dcterms:created xsi:type="dcterms:W3CDTF">2015-06-03T04:12:41Z</dcterms:created>
  <dcterms:modified xsi:type="dcterms:W3CDTF">2015-06-04T21:35:56Z</dcterms:modified>
</cp:coreProperties>
</file>