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63" y="-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F719A-66C1-40E8-AA21-6F81CBC2E955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FA55A-F01A-4095-A764-4E35591F80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3738"/>
            <a:ext cx="4552950" cy="34147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4988"/>
            <a:ext cx="5032375" cy="41132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D4FE-6A82-4348-8EED-67A35550837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B736-EE46-4809-9D35-D1F9BAC6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D4FE-6A82-4348-8EED-67A35550837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B736-EE46-4809-9D35-D1F9BAC6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D4FE-6A82-4348-8EED-67A35550837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B736-EE46-4809-9D35-D1F9BAC6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D4FE-6A82-4348-8EED-67A35550837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B736-EE46-4809-9D35-D1F9BAC6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D4FE-6A82-4348-8EED-67A35550837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B736-EE46-4809-9D35-D1F9BAC6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D4FE-6A82-4348-8EED-67A35550837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B736-EE46-4809-9D35-D1F9BAC6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D4FE-6A82-4348-8EED-67A35550837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B736-EE46-4809-9D35-D1F9BAC6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D4FE-6A82-4348-8EED-67A35550837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B736-EE46-4809-9D35-D1F9BAC6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D4FE-6A82-4348-8EED-67A35550837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B736-EE46-4809-9D35-D1F9BAC6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D4FE-6A82-4348-8EED-67A35550837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B736-EE46-4809-9D35-D1F9BAC6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D4FE-6A82-4348-8EED-67A35550837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B736-EE46-4809-9D35-D1F9BAC64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2D4FE-6A82-4348-8EED-67A35550837E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2B736-EE46-4809-9D35-D1F9BAC647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28" charset="-128"/>
              </a:rPr>
              <a:t>Fiscal Flow Analysis</a:t>
            </a:r>
          </a:p>
        </p:txBody>
      </p:sp>
      <p:sp>
        <p:nvSpPr>
          <p:cNvPr id="164867" name="Rectangle 3"/>
          <p:cNvSpPr>
            <a:spLocks noGrp="1"/>
          </p:cNvSpPr>
          <p:nvPr>
            <p:ph type="subTitle" idx="1"/>
          </p:nvPr>
        </p:nvSpPr>
        <p:spPr>
          <a:xfrm>
            <a:off x="1371600" y="34671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a typeface="ＭＳ Ｐゴシック" pitchFamily="28" charset="-128"/>
              </a:rPr>
              <a:t>J. Cortright, Impresa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  <a:ea typeface="ＭＳ Ｐゴシック" pitchFamily="28" charset="-128"/>
              </a:rPr>
              <a:t>M. Spahic, Portland State University 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  <a:ea typeface="ＭＳ Ｐゴシック" pitchFamily="28" charset="-128"/>
              </a:rPr>
              <a:t>November 2008</a:t>
            </a:r>
          </a:p>
        </p:txBody>
      </p:sp>
      <p:pic>
        <p:nvPicPr>
          <p:cNvPr id="1648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5943600"/>
            <a:ext cx="3276600" cy="695325"/>
          </a:xfrm>
          <a:prstGeom prst="rect">
            <a:avLst/>
          </a:prstGeom>
          <a:solidFill>
            <a:schemeClr val="accent1">
              <a:alpha val="45097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8" charset="-128"/>
              </a:rPr>
              <a:t>K-12 Fiscal Flow</a:t>
            </a:r>
          </a:p>
        </p:txBody>
      </p:sp>
      <p:sp>
        <p:nvSpPr>
          <p:cNvPr id="174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8" charset="-128"/>
              </a:rPr>
              <a:t>Portland MSA Contributes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$1.72 billion (55.1% of $3.1 billion)</a:t>
            </a:r>
          </a:p>
          <a:p>
            <a:pPr eaLnBrk="1" hangingPunct="1"/>
            <a:r>
              <a:rPr lang="en-US" smtClean="0">
                <a:ea typeface="ＭＳ Ｐゴシック" pitchFamily="28" charset="-128"/>
              </a:rPr>
              <a:t>Portland MSA Receives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$1.27 billion (40.6% of $3.1 billion)</a:t>
            </a:r>
          </a:p>
          <a:p>
            <a:pPr eaLnBrk="1" hangingPunct="1"/>
            <a:r>
              <a:rPr lang="en-US" smtClean="0">
                <a:ea typeface="ＭＳ Ｐゴシック" pitchFamily="28" charset="-128"/>
              </a:rPr>
              <a:t>Net Fiscal Outflow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$454 million annually</a:t>
            </a: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669925" y="5521325"/>
            <a:ext cx="485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/>
              <a:t>Annualized estimates for 2007-2009 Biennium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8" charset="-128"/>
              </a:rPr>
              <a:t>Oregon Health Plan Fiscal Flow</a:t>
            </a:r>
          </a:p>
        </p:txBody>
      </p:sp>
      <p:sp>
        <p:nvSpPr>
          <p:cNvPr id="175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8" charset="-128"/>
              </a:rPr>
              <a:t>Portland MSA Contributes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$432 million (55.3*% of $782 million)</a:t>
            </a:r>
          </a:p>
          <a:p>
            <a:pPr eaLnBrk="1" hangingPunct="1"/>
            <a:r>
              <a:rPr lang="en-US" smtClean="0">
                <a:ea typeface="ＭＳ Ｐゴシック" pitchFamily="28" charset="-128"/>
              </a:rPr>
              <a:t>Portland MSA Receives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$335 million (43.8% of $782 million)</a:t>
            </a:r>
          </a:p>
          <a:p>
            <a:pPr eaLnBrk="1" hangingPunct="1"/>
            <a:r>
              <a:rPr lang="en-US" smtClean="0">
                <a:ea typeface="ＭＳ Ｐゴシック" pitchFamily="28" charset="-128"/>
              </a:rPr>
              <a:t>Net Fiscal Outflow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$97 million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365125" y="5043488"/>
            <a:ext cx="485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/>
              <a:t>Annualized estimates for 2007-2009 Biennium</a:t>
            </a:r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365125" y="5410200"/>
            <a:ext cx="5229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1200"/>
              <a:t>*55.3% is melded rate for personal and corporate taxes from Portland MSA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8" charset="-128"/>
              </a:rPr>
              <a:t>Implications</a:t>
            </a:r>
          </a:p>
        </p:txBody>
      </p:sp>
      <p:sp>
        <p:nvSpPr>
          <p:cNvPr id="176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28" charset="-128"/>
              </a:rPr>
              <a:t>Metro Portland provides a net subsidy in excess of $550 million annually for education and health in the rest of Oregon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28" charset="-128"/>
              </a:rPr>
              <a:t>Public services in Oregon are especially dependent on the health of the Portland metro economy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28" charset="-128"/>
              </a:rPr>
              <a:t>Stronger economies in rural Oregon, especially higher incomes would lessen this fiscal imbalance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/>
          </p:cNvSpPr>
          <p:nvPr>
            <p:ph type="title"/>
          </p:nvPr>
        </p:nvSpPr>
        <p:spPr>
          <a:xfrm>
            <a:off x="457200" y="43815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ea typeface="ＭＳ Ｐゴシック" pitchFamily="28" charset="-128"/>
              </a:rPr>
              <a:t>For more information:</a:t>
            </a:r>
            <a:br>
              <a:rPr lang="en-US" sz="4000" smtClean="0">
                <a:ea typeface="ＭＳ Ｐゴシック" pitchFamily="28" charset="-128"/>
              </a:rPr>
            </a:br>
            <a:r>
              <a:rPr lang="en-US" sz="4000" smtClean="0">
                <a:ea typeface="ＭＳ Ｐゴシック" pitchFamily="28" charset="-128"/>
              </a:rPr>
              <a:t>jcortright@impresaconsulting.com</a:t>
            </a:r>
          </a:p>
        </p:txBody>
      </p:sp>
      <p:pic>
        <p:nvPicPr>
          <p:cNvPr id="177155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676400"/>
            <a:ext cx="8229600" cy="1743075"/>
          </a:xfrm>
          <a:solidFill>
            <a:schemeClr val="accent1">
              <a:alpha val="45097"/>
            </a:schemeClr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8" charset="-128"/>
              </a:rPr>
              <a:t>Research Question</a:t>
            </a:r>
          </a:p>
        </p:txBody>
      </p:sp>
      <p:sp>
        <p:nvSpPr>
          <p:cNvPr id="165891" name="Rectangle 3"/>
          <p:cNvSpPr>
            <a:spLocks noGrp="1"/>
          </p:cNvSpPr>
          <p:nvPr>
            <p:ph type="body" idx="1"/>
          </p:nvPr>
        </p:nvSpPr>
        <p:spPr>
          <a:xfrm>
            <a:off x="457200" y="2590800"/>
            <a:ext cx="8229600" cy="2743200"/>
          </a:xfrm>
        </p:spPr>
        <p:txBody>
          <a:bodyPr/>
          <a:lstStyle/>
          <a:p>
            <a:pPr indent="-4763" eaLnBrk="1" hangingPunct="1">
              <a:buFont typeface="Arial" charset="0"/>
              <a:buNone/>
            </a:pPr>
            <a:r>
              <a:rPr lang="en-US" smtClean="0">
                <a:ea typeface="ＭＳ Ｐゴシック" pitchFamily="28" charset="-128"/>
              </a:rPr>
              <a:t>What is the fiscal relationship between metropolitan Portland and the rest of the state?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8" charset="-128"/>
              </a:rPr>
              <a:t>Synopsis</a:t>
            </a:r>
          </a:p>
        </p:txBody>
      </p:sp>
      <p:sp>
        <p:nvSpPr>
          <p:cNvPr id="166915" name="Rectangle 3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28" charset="-128"/>
              </a:rPr>
              <a:t>Original study undertaken in 1999</a:t>
            </a:r>
          </a:p>
          <a:p>
            <a:pPr eaLnBrk="1" hangingPunct="1"/>
            <a:r>
              <a:rPr lang="en-US" smtClean="0">
                <a:ea typeface="ＭＳ Ｐゴシック" pitchFamily="28" charset="-128"/>
              </a:rPr>
              <a:t>Showed major outflows from Portland MSA to balance of state</a:t>
            </a:r>
          </a:p>
          <a:p>
            <a:pPr eaLnBrk="1" hangingPunct="1"/>
            <a:r>
              <a:rPr lang="en-US" smtClean="0">
                <a:ea typeface="ＭＳ Ｐゴシック" pitchFamily="28" charset="-128"/>
              </a:rPr>
              <a:t>Update key indicators</a:t>
            </a:r>
          </a:p>
          <a:p>
            <a:pPr eaLnBrk="1" hangingPunct="1"/>
            <a:r>
              <a:rPr lang="en-US" smtClean="0">
                <a:ea typeface="ＭＳ Ｐゴシック" pitchFamily="28" charset="-128"/>
              </a:rPr>
              <a:t>Data are annualized, reflect 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2007-2009 Budget Amounts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2005-2007 Expenditure Allocations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2006 Revenue Collection Patterns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8" charset="-128"/>
              </a:rPr>
              <a:t>Defining Geography</a:t>
            </a:r>
          </a:p>
        </p:txBody>
      </p:sp>
      <p:pic>
        <p:nvPicPr>
          <p:cNvPr id="167939" name="Picture 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0538" y="2714625"/>
            <a:ext cx="3133725" cy="2063750"/>
          </a:xfrm>
        </p:spPr>
      </p:pic>
      <p:pic>
        <p:nvPicPr>
          <p:cNvPr id="167940" name="Picture 4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4"/>
          <a:srcRect t="8482" r="6975" b="9822"/>
          <a:stretch>
            <a:fillRect/>
          </a:stretch>
        </p:blipFill>
        <p:spPr>
          <a:xfrm>
            <a:off x="5280025" y="2562225"/>
            <a:ext cx="2881313" cy="2414588"/>
          </a:xfrm>
        </p:spPr>
      </p:pic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1071563" y="2144713"/>
            <a:ext cx="20367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Metro Portland</a:t>
            </a:r>
          </a:p>
        </p:txBody>
      </p:sp>
      <p:sp>
        <p:nvSpPr>
          <p:cNvPr id="167942" name="Text Box 6"/>
          <p:cNvSpPr txBox="1">
            <a:spLocks noChangeArrowheads="1"/>
          </p:cNvSpPr>
          <p:nvPr/>
        </p:nvSpPr>
        <p:spPr bwMode="auto">
          <a:xfrm>
            <a:off x="5621338" y="2105025"/>
            <a:ext cx="25955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The Rest of Oregon</a:t>
            </a:r>
          </a:p>
        </p:txBody>
      </p:sp>
      <p:sp>
        <p:nvSpPr>
          <p:cNvPr id="167943" name="Text Box 7"/>
          <p:cNvSpPr txBox="1">
            <a:spLocks noChangeArrowheads="1"/>
          </p:cNvSpPr>
          <p:nvPr/>
        </p:nvSpPr>
        <p:spPr bwMode="auto">
          <a:xfrm>
            <a:off x="441325" y="4983163"/>
            <a:ext cx="3146425" cy="915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Arial Narrow" pitchFamily="34" charset="0"/>
              </a:rPr>
              <a:t>Clackamas, Columbia, Multnomah, </a:t>
            </a:r>
            <a:br>
              <a:rPr lang="en-US">
                <a:latin typeface="Arial Narrow" pitchFamily="34" charset="0"/>
              </a:rPr>
            </a:br>
            <a:r>
              <a:rPr lang="en-US">
                <a:latin typeface="Arial Narrow" pitchFamily="34" charset="0"/>
              </a:rPr>
              <a:t>Washington &amp; Yamhill Counties</a:t>
            </a:r>
          </a:p>
          <a:p>
            <a:pPr algn="ctr" eaLnBrk="0" hangingPunct="0"/>
            <a:r>
              <a:rPr lang="en-US">
                <a:latin typeface="Arial Narrow" pitchFamily="34" charset="0"/>
              </a:rPr>
              <a:t>46% of Oregon’s Population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67944" name="Text Box 8"/>
          <p:cNvSpPr txBox="1">
            <a:spLocks noChangeArrowheads="1"/>
          </p:cNvSpPr>
          <p:nvPr/>
        </p:nvSpPr>
        <p:spPr bwMode="auto">
          <a:xfrm>
            <a:off x="5472113" y="5149850"/>
            <a:ext cx="252571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Arial Narrow" pitchFamily="34" charset="0"/>
              </a:rPr>
              <a:t>31 Other Oregon Counties</a:t>
            </a:r>
            <a:br>
              <a:rPr lang="en-US">
                <a:latin typeface="Arial Narrow" pitchFamily="34" charset="0"/>
              </a:rPr>
            </a:br>
            <a:r>
              <a:rPr lang="en-US">
                <a:latin typeface="Arial Narrow" pitchFamily="34" charset="0"/>
              </a:rPr>
              <a:t>54% of Oregon’s Population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8" charset="-128"/>
              </a:rPr>
              <a:t>Key Indicators</a:t>
            </a:r>
          </a:p>
        </p:txBody>
      </p:sp>
      <p:sp>
        <p:nvSpPr>
          <p:cNvPr id="168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8" charset="-128"/>
              </a:rPr>
              <a:t>Revenue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Personal Income Tax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Lottery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Corporate Income Tax</a:t>
            </a:r>
          </a:p>
          <a:p>
            <a:pPr eaLnBrk="1" hangingPunct="1"/>
            <a:r>
              <a:rPr lang="en-US" smtClean="0">
                <a:ea typeface="ＭＳ Ｐゴシック" pitchFamily="28" charset="-128"/>
              </a:rPr>
              <a:t>Expenditure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K-12 State School Fund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Oregon Health Plan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8" charset="-128"/>
              </a:rPr>
              <a:t>Revenue (2007-09)</a:t>
            </a:r>
          </a:p>
        </p:txBody>
      </p:sp>
      <p:sp>
        <p:nvSpPr>
          <p:cNvPr id="16998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>
                <a:ea typeface="ＭＳ Ｐゴシック" pitchFamily="28" charset="-128"/>
              </a:rPr>
              <a:t>Total General Fund/Lottery Fund:</a:t>
            </a:r>
            <a:br>
              <a:rPr lang="en-US" smtClean="0">
                <a:ea typeface="ＭＳ Ｐゴシック" pitchFamily="28" charset="-128"/>
              </a:rPr>
            </a:br>
            <a:r>
              <a:rPr lang="en-US" smtClean="0">
                <a:ea typeface="ＭＳ Ｐゴシック" pitchFamily="28" charset="-128"/>
              </a:rPr>
              <a:t>  $15.1 Billion/Biennium</a:t>
            </a:r>
            <a:br>
              <a:rPr lang="en-US" smtClean="0">
                <a:ea typeface="ＭＳ Ｐゴシック" pitchFamily="28" charset="-128"/>
              </a:rPr>
            </a:br>
            <a:r>
              <a:rPr lang="en-US" smtClean="0">
                <a:ea typeface="ＭＳ Ｐゴシック" pitchFamily="28" charset="-128"/>
              </a:rPr>
              <a:t>  $7.5 Billion (Annualized)</a:t>
            </a:r>
          </a:p>
          <a:p>
            <a:pPr eaLnBrk="1" hangingPunct="1"/>
            <a:r>
              <a:rPr lang="en-US" smtClean="0">
                <a:ea typeface="ＭＳ Ｐゴシック" pitchFamily="28" charset="-128"/>
              </a:rPr>
              <a:t>Sources (Millions, Annualized)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Personal Income Tax   			5,571.6      (74%)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Corporate Excise Tax    			   428.7         (6%)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 Lottery Revenues				   576.0         (8%)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 All Other General Funds		   977.3     (13%)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8" charset="-128"/>
              </a:rPr>
              <a:t>Expenditure (2007-09)</a:t>
            </a:r>
          </a:p>
        </p:txBody>
      </p:sp>
      <p:sp>
        <p:nvSpPr>
          <p:cNvPr id="171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8" charset="-128"/>
              </a:rPr>
              <a:t>Total General Fund/Lottery Fund:</a:t>
            </a:r>
            <a:br>
              <a:rPr lang="en-US" smtClean="0">
                <a:ea typeface="ＭＳ Ｐゴシック" pitchFamily="28" charset="-128"/>
              </a:rPr>
            </a:br>
            <a:r>
              <a:rPr lang="en-US" smtClean="0">
                <a:ea typeface="ＭＳ Ｐゴシック" pitchFamily="28" charset="-128"/>
              </a:rPr>
              <a:t>  $15.1 Billion/Biennium</a:t>
            </a:r>
            <a:br>
              <a:rPr lang="en-US" smtClean="0">
                <a:ea typeface="ＭＳ Ｐゴシック" pitchFamily="28" charset="-128"/>
              </a:rPr>
            </a:br>
            <a:r>
              <a:rPr lang="en-US" smtClean="0">
                <a:ea typeface="ＭＳ Ｐゴシック" pitchFamily="28" charset="-128"/>
              </a:rPr>
              <a:t>  $7.5 Billion (Annualized)</a:t>
            </a:r>
          </a:p>
          <a:p>
            <a:pPr eaLnBrk="1" hangingPunct="1"/>
            <a:r>
              <a:rPr lang="en-US" smtClean="0">
                <a:ea typeface="ＭＳ Ｐゴシック" pitchFamily="28" charset="-128"/>
              </a:rPr>
              <a:t>Uses (Millions, Annualized)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K-12 Education    			3,122      (41.3%)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Oregon Health Plan    		   783       (10.4%)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All Other GF Programs		   977       (48.3%)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8" charset="-128"/>
              </a:rPr>
              <a:t>Sources of Revenue</a:t>
            </a:r>
          </a:p>
        </p:txBody>
      </p:sp>
      <p:sp>
        <p:nvSpPr>
          <p:cNvPr id="172035" name="Rectangle 3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28" charset="-128"/>
              </a:rPr>
              <a:t>Personal Income Tax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55.2% from Portland MSA</a:t>
            </a:r>
          </a:p>
          <a:p>
            <a:pPr eaLnBrk="1" hangingPunct="1"/>
            <a:r>
              <a:rPr lang="en-US" smtClean="0">
                <a:ea typeface="ＭＳ Ｐゴシック" pitchFamily="28" charset="-128"/>
              </a:rPr>
              <a:t>Lottery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53.6% from Portland MSA</a:t>
            </a:r>
          </a:p>
          <a:p>
            <a:pPr eaLnBrk="1" hangingPunct="1"/>
            <a:r>
              <a:rPr lang="en-US" smtClean="0">
                <a:ea typeface="ＭＳ Ｐゴシック" pitchFamily="28" charset="-128"/>
              </a:rPr>
              <a:t>Corporate Tax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56.7% from Portland MSA</a:t>
            </a:r>
          </a:p>
          <a:p>
            <a:pPr eaLnBrk="1" hangingPunct="1"/>
            <a:r>
              <a:rPr lang="en-US" smtClean="0">
                <a:ea typeface="ＭＳ Ｐゴシック" pitchFamily="28" charset="-128"/>
              </a:rPr>
              <a:t>Melded Overall Portland Share of GF/LF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55.1%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8" charset="-128"/>
              </a:rPr>
              <a:t>Expenditure</a:t>
            </a:r>
          </a:p>
        </p:txBody>
      </p:sp>
      <p:sp>
        <p:nvSpPr>
          <p:cNvPr id="173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8" charset="-128"/>
              </a:rPr>
              <a:t>State K-12 Expenditures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$3.1 billion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40.6% to Portland MSA</a:t>
            </a:r>
          </a:p>
          <a:p>
            <a:pPr eaLnBrk="1" hangingPunct="1"/>
            <a:r>
              <a:rPr lang="en-US" smtClean="0">
                <a:ea typeface="ＭＳ Ｐゴシック" pitchFamily="28" charset="-128"/>
              </a:rPr>
              <a:t>Oregon Health Plan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$782 million</a:t>
            </a:r>
          </a:p>
          <a:p>
            <a:pPr lvl="1" eaLnBrk="1" hangingPunct="1"/>
            <a:r>
              <a:rPr lang="en-US" smtClean="0">
                <a:ea typeface="ＭＳ Ｐゴシック" pitchFamily="28" charset="-128"/>
              </a:rPr>
              <a:t>42.8% to Portland MSA</a:t>
            </a:r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669925" y="5521325"/>
            <a:ext cx="485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Annualized estimates for 2007-2009 Biennium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339</Words>
  <Application>Microsoft Office PowerPoint</Application>
  <PresentationFormat>On-screen Show (4:3)</PresentationFormat>
  <Paragraphs>80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Fiscal Flow Analysis</vt:lpstr>
      <vt:lpstr>Research Question</vt:lpstr>
      <vt:lpstr>Synopsis</vt:lpstr>
      <vt:lpstr>Defining Geography</vt:lpstr>
      <vt:lpstr>Key Indicators</vt:lpstr>
      <vt:lpstr>Revenue (2007-09)</vt:lpstr>
      <vt:lpstr>Expenditure (2007-09)</vt:lpstr>
      <vt:lpstr>Sources of Revenue</vt:lpstr>
      <vt:lpstr>Expenditure</vt:lpstr>
      <vt:lpstr>K-12 Fiscal Flow</vt:lpstr>
      <vt:lpstr>Oregon Health Plan Fiscal Flow</vt:lpstr>
      <vt:lpstr>Implications</vt:lpstr>
      <vt:lpstr>For more information: jcortright@impresaconsulting.com</vt:lpstr>
    </vt:vector>
  </TitlesOfParts>
  <Company>Oregon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Flow Analysis</dc:title>
  <dc:creator>Administrator</dc:creator>
  <cp:lastModifiedBy>Administrator</cp:lastModifiedBy>
  <cp:revision>1</cp:revision>
  <dcterms:created xsi:type="dcterms:W3CDTF">2009-02-05T23:43:11Z</dcterms:created>
  <dcterms:modified xsi:type="dcterms:W3CDTF">2009-02-05T23:44:22Z</dcterms:modified>
</cp:coreProperties>
</file>