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7"/>
  </p:notesMasterIdLst>
  <p:handoutMasterIdLst>
    <p:handoutMasterId r:id="rId28"/>
  </p:handoutMasterIdLst>
  <p:sldIdLst>
    <p:sldId id="283" r:id="rId4"/>
    <p:sldId id="257" r:id="rId5"/>
    <p:sldId id="322" r:id="rId6"/>
    <p:sldId id="313" r:id="rId7"/>
    <p:sldId id="314" r:id="rId8"/>
    <p:sldId id="315" r:id="rId9"/>
    <p:sldId id="316" r:id="rId10"/>
    <p:sldId id="276" r:id="rId11"/>
    <p:sldId id="259" r:id="rId12"/>
    <p:sldId id="267" r:id="rId13"/>
    <p:sldId id="295" r:id="rId14"/>
    <p:sldId id="296" r:id="rId15"/>
    <p:sldId id="312" r:id="rId16"/>
    <p:sldId id="297" r:id="rId17"/>
    <p:sldId id="298" r:id="rId18"/>
    <p:sldId id="321" r:id="rId19"/>
    <p:sldId id="275" r:id="rId20"/>
    <p:sldId id="292" r:id="rId21"/>
    <p:sldId id="294" r:id="rId22"/>
    <p:sldId id="300" r:id="rId23"/>
    <p:sldId id="304" r:id="rId24"/>
    <p:sldId id="301" r:id="rId25"/>
    <p:sldId id="287"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B520739F-E527-431B-A29E-C39FE533E405}">
          <p14:sldIdLst>
            <p14:sldId id="283"/>
            <p14:sldId id="257"/>
            <p14:sldId id="318"/>
            <p14:sldId id="313"/>
            <p14:sldId id="314"/>
            <p14:sldId id="315"/>
            <p14:sldId id="316"/>
            <p14:sldId id="276"/>
            <p14:sldId id="259"/>
            <p14:sldId id="267"/>
            <p14:sldId id="295"/>
            <p14:sldId id="296"/>
            <p14:sldId id="312"/>
            <p14:sldId id="297"/>
            <p14:sldId id="298"/>
            <p14:sldId id="320"/>
            <p14:sldId id="275"/>
            <p14:sldId id="292"/>
            <p14:sldId id="294"/>
            <p14:sldId id="300"/>
            <p14:sldId id="304"/>
            <p14:sldId id="301"/>
            <p14:sldId id="28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934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20" autoAdjust="0"/>
    <p:restoredTop sz="59951" autoAdjust="0"/>
  </p:normalViewPr>
  <p:slideViewPr>
    <p:cSldViewPr showGuides="1">
      <p:cViewPr>
        <p:scale>
          <a:sx n="42" d="100"/>
          <a:sy n="42" d="100"/>
        </p:scale>
        <p:origin x="-1206" y="-4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162"/>
    </p:cViewPr>
  </p:notesTextViewPr>
  <p:sorterViewPr>
    <p:cViewPr>
      <p:scale>
        <a:sx n="66" d="100"/>
        <a:sy n="66" d="100"/>
      </p:scale>
      <p:origin x="0" y="799"/>
    </p:cViewPr>
  </p:sorterViewPr>
  <p:notesViewPr>
    <p:cSldViewPr>
      <p:cViewPr>
        <p:scale>
          <a:sx n="75" d="100"/>
          <a:sy n="75" d="100"/>
        </p:scale>
        <p:origin x="-1065" y="3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tss.oregonstate.edu/cn/services/mycn/Library/Shared/ETS/LaurieEvvivaUtaJane/Publications-Presentations/HLA/Copy%20of%20InterviewTransciptionSpreadshee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tss.oregonstate.edu/cn/services/mycn/Library/Shared/ETS/LaurieEvvivaUtaJane/Publications-Presentations/HLA/Copy%20of%20InterviewTransciptionSpreadshee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n-share\library\Shared\ETS\LaurieEvvivaUtaJane\Publications-Presentations\HLA\Copy%20of%20InterviewTransciptionSpreadshe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8"/>
  <c:chart>
    <c:view3D>
      <c:rAngAx val="1"/>
    </c:view3D>
    <c:plotArea>
      <c:layout/>
      <c:bar3DChart>
        <c:barDir val="col"/>
        <c:grouping val="clustered"/>
        <c:ser>
          <c:idx val="0"/>
          <c:order val="0"/>
          <c:dLbls>
            <c:txPr>
              <a:bodyPr/>
              <a:lstStyle/>
              <a:p>
                <a:pPr>
                  <a:defRPr sz="2800"/>
                </a:pPr>
                <a:endParaRPr lang="en-US"/>
              </a:p>
            </c:txPr>
            <c:showVal val="1"/>
          </c:dLbls>
          <c:cat>
            <c:strRef>
              <c:f>'[Copy of InterviewTransciptionSpreadsheet.xlsx]ereader ownership'!$A$1:$A$2</c:f>
              <c:strCache>
                <c:ptCount val="2"/>
                <c:pt idx="0">
                  <c:v>yes</c:v>
                </c:pt>
                <c:pt idx="1">
                  <c:v>no</c:v>
                </c:pt>
              </c:strCache>
            </c:strRef>
          </c:cat>
          <c:val>
            <c:numRef>
              <c:f>'[Copy of InterviewTransciptionSpreadsheet.xlsx]ereader ownership'!$B$1:$B$2</c:f>
              <c:numCache>
                <c:formatCode>General</c:formatCode>
                <c:ptCount val="2"/>
                <c:pt idx="0">
                  <c:v>8</c:v>
                </c:pt>
                <c:pt idx="1">
                  <c:v>22</c:v>
                </c:pt>
              </c:numCache>
            </c:numRef>
          </c:val>
        </c:ser>
        <c:dLbls/>
        <c:shape val="box"/>
        <c:axId val="68451328"/>
        <c:axId val="68891392"/>
        <c:axId val="0"/>
      </c:bar3DChart>
      <c:catAx>
        <c:axId val="68451328"/>
        <c:scaling>
          <c:orientation val="minMax"/>
        </c:scaling>
        <c:axPos val="b"/>
        <c:tickLblPos val="nextTo"/>
        <c:txPr>
          <a:bodyPr/>
          <a:lstStyle/>
          <a:p>
            <a:pPr>
              <a:defRPr sz="2400"/>
            </a:pPr>
            <a:endParaRPr lang="en-US"/>
          </a:p>
        </c:txPr>
        <c:crossAx val="68891392"/>
        <c:crosses val="autoZero"/>
        <c:auto val="1"/>
        <c:lblAlgn val="ctr"/>
        <c:lblOffset val="100"/>
      </c:catAx>
      <c:valAx>
        <c:axId val="68891392"/>
        <c:scaling>
          <c:orientation val="minMax"/>
        </c:scaling>
        <c:axPos val="l"/>
        <c:majorGridlines/>
        <c:title>
          <c:tx>
            <c:rich>
              <a:bodyPr rot="-5400000" vert="horz"/>
              <a:lstStyle/>
              <a:p>
                <a:pPr>
                  <a:defRPr sz="2400"/>
                </a:pPr>
                <a:r>
                  <a:rPr lang="en-US" sz="2400"/>
                  <a:t>Number of Participants</a:t>
                </a:r>
              </a:p>
            </c:rich>
          </c:tx>
          <c:layout/>
        </c:title>
        <c:numFmt formatCode="General" sourceLinked="1"/>
        <c:tickLblPos val="nextTo"/>
        <c:txPr>
          <a:bodyPr/>
          <a:lstStyle/>
          <a:p>
            <a:pPr>
              <a:defRPr sz="1600"/>
            </a:pPr>
            <a:endParaRPr lang="en-US"/>
          </a:p>
        </c:txPr>
        <c:crossAx val="68451328"/>
        <c:crosses val="autoZero"/>
        <c:crossBetween val="between"/>
      </c:valAx>
    </c:plotArea>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dLbls>
            <c:dLbl>
              <c:idx val="0"/>
              <c:layout>
                <c:manualLayout>
                  <c:x val="-0.16191095800524941"/>
                  <c:y val="3.6029587210689596E-3"/>
                </c:manualLayout>
              </c:layout>
              <c:tx>
                <c:rich>
                  <a:bodyPr/>
                  <a:lstStyle/>
                  <a:p>
                    <a:r>
                      <a:rPr lang="en-US" sz="1400" dirty="0"/>
                      <a:t>paper , 45%</a:t>
                    </a:r>
                  </a:p>
                </c:rich>
              </c:tx>
              <c:showVal val="1"/>
              <c:showCatName val="1"/>
            </c:dLbl>
            <c:dLbl>
              <c:idx val="1"/>
              <c:layout/>
              <c:tx>
                <c:rich>
                  <a:bodyPr/>
                  <a:lstStyle/>
                  <a:p>
                    <a:r>
                      <a:rPr lang="en-US" sz="1400" dirty="0"/>
                      <a:t>computer , 33%</a:t>
                    </a:r>
                  </a:p>
                </c:rich>
              </c:tx>
              <c:showVal val="1"/>
              <c:showCatName val="1"/>
            </c:dLbl>
            <c:dLbl>
              <c:idx val="2"/>
              <c:layout>
                <c:manualLayout>
                  <c:x val="0.11823425196850407"/>
                  <c:y val="3.7291304496028937E-2"/>
                </c:manualLayout>
              </c:layout>
              <c:tx>
                <c:rich>
                  <a:bodyPr/>
                  <a:lstStyle/>
                  <a:p>
                    <a:r>
                      <a:rPr lang="en-US" sz="1400" dirty="0"/>
                      <a:t>tablet , 3%</a:t>
                    </a:r>
                  </a:p>
                </c:rich>
              </c:tx>
              <c:showVal val="1"/>
              <c:showCatName val="1"/>
            </c:dLbl>
            <c:dLbl>
              <c:idx val="3"/>
              <c:layout/>
              <c:tx>
                <c:rich>
                  <a:bodyPr/>
                  <a:lstStyle/>
                  <a:p>
                    <a:r>
                      <a:rPr lang="en-US" sz="1400" dirty="0"/>
                      <a:t>mobile , 10%</a:t>
                    </a:r>
                  </a:p>
                </c:rich>
              </c:tx>
              <c:showVal val="1"/>
              <c:showCatName val="1"/>
            </c:dLbl>
            <c:dLbl>
              <c:idx val="4"/>
              <c:layout/>
              <c:tx>
                <c:rich>
                  <a:bodyPr/>
                  <a:lstStyle/>
                  <a:p>
                    <a:r>
                      <a:rPr lang="en-US" sz="1400" dirty="0" err="1"/>
                      <a:t>ereader</a:t>
                    </a:r>
                    <a:r>
                      <a:rPr lang="en-US" sz="1400" dirty="0"/>
                      <a:t> , 9%</a:t>
                    </a:r>
                  </a:p>
                </c:rich>
              </c:tx>
              <c:showVal val="1"/>
              <c:showCatName val="1"/>
            </c:dLbl>
            <c:showVal val="1"/>
            <c:showCatName val="1"/>
            <c:showLeaderLines val="1"/>
          </c:dLbls>
          <c:cat>
            <c:strRef>
              <c:f>'[Copy of InterviewTransciptionSpreadsheet.xlsx]reading formats'!$A$3:$E$3</c:f>
              <c:strCache>
                <c:ptCount val="5"/>
                <c:pt idx="0">
                  <c:v>paper </c:v>
                </c:pt>
                <c:pt idx="1">
                  <c:v>computer </c:v>
                </c:pt>
                <c:pt idx="2">
                  <c:v>tablet </c:v>
                </c:pt>
                <c:pt idx="3">
                  <c:v>mobile </c:v>
                </c:pt>
                <c:pt idx="4">
                  <c:v>ereader </c:v>
                </c:pt>
              </c:strCache>
            </c:strRef>
          </c:cat>
          <c:val>
            <c:numRef>
              <c:f>'[Copy of InterviewTransciptionSpreadsheet.xlsx]reading formats'!$A$4:$E$4</c:f>
              <c:numCache>
                <c:formatCode>0%</c:formatCode>
                <c:ptCount val="5"/>
                <c:pt idx="0">
                  <c:v>0.45400000000000001</c:v>
                </c:pt>
                <c:pt idx="1">
                  <c:v>0.33366670000000104</c:v>
                </c:pt>
                <c:pt idx="2">
                  <c:v>2.666667000000001E-2</c:v>
                </c:pt>
                <c:pt idx="3">
                  <c:v>9.7000000000000003E-2</c:v>
                </c:pt>
                <c:pt idx="4">
                  <c:v>8.7931030000000007E-2</c:v>
                </c:pt>
              </c:numCache>
            </c:numRef>
          </c:val>
        </c:ser>
        <c:dLbls/>
        <c:firstSliceAng val="0"/>
      </c:pieChart>
    </c:plotArea>
    <c:plotVisOnly val="1"/>
    <c:dispBlanksAs val="zero"/>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5"/>
  <c:chart>
    <c:plotArea>
      <c:layout/>
      <c:barChart>
        <c:barDir val="col"/>
        <c:grouping val="clustered"/>
        <c:ser>
          <c:idx val="0"/>
          <c:order val="0"/>
          <c:dPt>
            <c:idx val="1"/>
            <c:bubble3D val="1"/>
            <c:spPr>
              <a:solidFill>
                <a:schemeClr val="accent3">
                  <a:lumMod val="60000"/>
                  <a:lumOff val="40000"/>
                </a:schemeClr>
              </a:solidFill>
            </c:spPr>
          </c:dPt>
          <c:dLbls>
            <c:showVal val="1"/>
          </c:dLbls>
          <c:cat>
            <c:strRef>
              <c:f>downloads!$A$31:$F$31</c:f>
              <c:strCache>
                <c:ptCount val="6"/>
                <c:pt idx="0">
                  <c:v>public library</c:v>
                </c:pt>
                <c:pt idx="1">
                  <c:v>public library-kindle</c:v>
                </c:pt>
                <c:pt idx="2">
                  <c:v>osu libraries</c:v>
                </c:pt>
                <c:pt idx="3">
                  <c:v>osu libraries-kindle</c:v>
                </c:pt>
                <c:pt idx="4">
                  <c:v>other vendors</c:v>
                </c:pt>
                <c:pt idx="5">
                  <c:v>documents</c:v>
                </c:pt>
              </c:strCache>
            </c:strRef>
          </c:cat>
          <c:val>
            <c:numRef>
              <c:f>downloads!$A$32:$F$32</c:f>
              <c:numCache>
                <c:formatCode>0.0</c:formatCode>
                <c:ptCount val="6"/>
                <c:pt idx="0">
                  <c:v>2.8695652173913042</c:v>
                </c:pt>
                <c:pt idx="1">
                  <c:v>0.5</c:v>
                </c:pt>
                <c:pt idx="2">
                  <c:v>0.47826086956521785</c:v>
                </c:pt>
                <c:pt idx="3">
                  <c:v>0</c:v>
                </c:pt>
                <c:pt idx="4">
                  <c:v>2.6206896551724173</c:v>
                </c:pt>
                <c:pt idx="5">
                  <c:v>7.2068965517241423</c:v>
                </c:pt>
              </c:numCache>
            </c:numRef>
          </c:val>
        </c:ser>
        <c:dLbls/>
        <c:axId val="68538368"/>
        <c:axId val="68528000"/>
      </c:barChart>
      <c:valAx>
        <c:axId val="68528000"/>
        <c:scaling>
          <c:orientation val="minMax"/>
        </c:scaling>
        <c:axPos val="l"/>
        <c:majorGridlines/>
        <c:title>
          <c:tx>
            <c:rich>
              <a:bodyPr rot="-5400000" vert="horz"/>
              <a:lstStyle/>
              <a:p>
                <a:pPr>
                  <a:defRPr sz="1800"/>
                </a:pPr>
                <a:r>
                  <a:rPr lang="en-US" sz="1800"/>
                  <a:t>Average Downloads</a:t>
                </a:r>
              </a:p>
            </c:rich>
          </c:tx>
          <c:layout>
            <c:manualLayout>
              <c:xMode val="edge"/>
              <c:yMode val="edge"/>
              <c:x val="7.9757542683402197E-3"/>
              <c:y val="0.29750092480050738"/>
            </c:manualLayout>
          </c:layout>
        </c:title>
        <c:numFmt formatCode="0.0" sourceLinked="1"/>
        <c:tickLblPos val="nextTo"/>
        <c:crossAx val="68538368"/>
        <c:crosses val="autoZero"/>
        <c:crossBetween val="between"/>
      </c:valAx>
      <c:catAx>
        <c:axId val="68538368"/>
        <c:scaling>
          <c:orientation val="minMax"/>
        </c:scaling>
        <c:axPos val="b"/>
        <c:title>
          <c:tx>
            <c:rich>
              <a:bodyPr rot="0" vert="horz"/>
              <a:lstStyle/>
              <a:p>
                <a:pPr>
                  <a:defRPr sz="1800"/>
                </a:pPr>
                <a:r>
                  <a:rPr lang="en-US" sz="1800" dirty="0"/>
                  <a:t>Download</a:t>
                </a:r>
                <a:r>
                  <a:rPr lang="en-US" sz="1800" baseline="0" dirty="0"/>
                  <a:t> </a:t>
                </a:r>
                <a:r>
                  <a:rPr lang="en-US" sz="1800" baseline="0" dirty="0" smtClean="0"/>
                  <a:t>Source or Type</a:t>
                </a:r>
                <a:endParaRPr lang="en-US" sz="1800" baseline="0" dirty="0"/>
              </a:p>
            </c:rich>
          </c:tx>
          <c:layout>
            <c:manualLayout>
              <c:xMode val="edge"/>
              <c:yMode val="edge"/>
              <c:x val="0.34399469597550353"/>
              <c:y val="0.93785428667054294"/>
            </c:manualLayout>
          </c:layout>
        </c:title>
        <c:tickLblPos val="nextTo"/>
        <c:crossAx val="68528000"/>
        <c:crosses val="autoZero"/>
        <c:auto val="1"/>
        <c:lblAlgn val="ctr"/>
        <c:lblOffset val="100"/>
      </c:catAx>
    </c:plotArea>
    <c:plotVisOnly val="1"/>
    <c:dispBlanksAs val="gap"/>
  </c:chart>
  <c:externalData r:id="rId1"/>
</c:chartSpace>
</file>

<file path=ppt/drawings/drawing1.xml><?xml version="1.0" encoding="utf-8"?>
<c:userShapes xmlns:c="http://schemas.openxmlformats.org/drawingml/2006/chart">
  <cdr:relSizeAnchor xmlns:cdr="http://schemas.openxmlformats.org/drawingml/2006/chartDrawing">
    <cdr:from>
      <cdr:x>0.72222</cdr:x>
      <cdr:y>0.08418</cdr:y>
    </cdr:from>
    <cdr:to>
      <cdr:x>0.83333</cdr:x>
      <cdr:y>0.1852</cdr:y>
    </cdr:to>
    <cdr:sp macro="" textlink="">
      <cdr:nvSpPr>
        <cdr:cNvPr id="2" name="TextBox 1"/>
        <cdr:cNvSpPr txBox="1"/>
      </cdr:nvSpPr>
      <cdr:spPr>
        <a:xfrm xmlns:a="http://schemas.openxmlformats.org/drawingml/2006/main">
          <a:off x="5943600" y="381000"/>
          <a:ext cx="9144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smtClean="0"/>
            <a:t>(73%)</a:t>
          </a:r>
          <a:endParaRPr lang="en-US" sz="2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9B54FEE-663F-4E6A-A23E-D1B9DFC518F5}" type="datetimeFigureOut">
              <a:rPr lang="en-US" smtClean="0"/>
              <a:pPr/>
              <a:t>12/9/2011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F4CCAEA-9017-4587-A52A-664DEAAFA408}" type="slidenum">
              <a:rPr lang="en-US" smtClean="0"/>
              <a:pPr/>
              <a:t>‹#›</a:t>
            </a:fld>
            <a:endParaRPr lang="en-US"/>
          </a:p>
        </p:txBody>
      </p:sp>
    </p:spTree>
    <p:extLst>
      <p:ext uri="{BB962C8B-B14F-4D97-AF65-F5344CB8AC3E}">
        <p14:creationId xmlns:p14="http://schemas.microsoft.com/office/powerpoint/2010/main" xmlns="" val="2274972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006CAAA-246A-4340-9549-AA97BA503227}" type="datetimeFigureOut">
              <a:rPr lang="en-US" smtClean="0"/>
              <a:pPr/>
              <a:t>12/9/2011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7C7BC94-3CEA-4CA2-85E7-E80AD4161F5D}" type="slidenum">
              <a:rPr lang="en-US" smtClean="0"/>
              <a:pPr/>
              <a:t>‹#›</a:t>
            </a:fld>
            <a:endParaRPr lang="en-US"/>
          </a:p>
        </p:txBody>
      </p:sp>
    </p:spTree>
    <p:extLst>
      <p:ext uri="{BB962C8B-B14F-4D97-AF65-F5344CB8AC3E}">
        <p14:creationId xmlns:p14="http://schemas.microsoft.com/office/powerpoint/2010/main" xmlns="" val="3343358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UTA</a:t>
            </a:r>
          </a:p>
          <a:p>
            <a:endParaRPr lang="en-US" dirty="0" smtClean="0"/>
          </a:p>
          <a:p>
            <a:r>
              <a:rPr lang="en-US" dirty="0" smtClean="0"/>
              <a:t>Thanks very much for joining us this</a:t>
            </a:r>
            <a:r>
              <a:rPr lang="en-US" baseline="0" dirty="0" smtClean="0"/>
              <a:t> afternoon to spend some time looking at the  issues around </a:t>
            </a:r>
            <a:r>
              <a:rPr lang="en-US" baseline="0" dirty="0" err="1" smtClean="0"/>
              <a:t>ereading</a:t>
            </a:r>
            <a:r>
              <a:rPr lang="en-US" baseline="0" dirty="0" smtClean="0"/>
              <a:t>.  Jane and I, along with two other colleagues, have had numerous conversations about this topic related to a study you’ll hear more about in just a bit.  So this presentation was an opportunity to dig into the question of whether to </a:t>
            </a:r>
            <a:r>
              <a:rPr lang="en-US" baseline="0" dirty="0" err="1" smtClean="0"/>
              <a:t>eRead</a:t>
            </a:r>
            <a:r>
              <a:rPr lang="en-US" baseline="0" dirty="0" smtClean="0"/>
              <a:t> or not to </a:t>
            </a:r>
            <a:r>
              <a:rPr lang="en-US" baseline="0" dirty="0" err="1" smtClean="0"/>
              <a:t>eRead</a:t>
            </a:r>
            <a:r>
              <a:rPr lang="en-US" baseline="0" dirty="0" smtClean="0"/>
              <a:t>.</a:t>
            </a:r>
            <a:endParaRPr lang="en-US" dirty="0" smtClean="0"/>
          </a:p>
          <a:p>
            <a:endParaRPr lang="en-US" dirty="0" smtClean="0"/>
          </a:p>
          <a:p>
            <a:r>
              <a:rPr lang="en-US" dirty="0" smtClean="0"/>
              <a:t>We</a:t>
            </a:r>
            <a:r>
              <a:rPr lang="en-US" baseline="0" dirty="0" smtClean="0"/>
              <a:t> presumed, that as you read the title,  might initially think about the concept of </a:t>
            </a:r>
            <a:r>
              <a:rPr lang="en-US" baseline="0" dirty="0" err="1" smtClean="0"/>
              <a:t>eReading</a:t>
            </a:r>
            <a:r>
              <a:rPr lang="en-US" baseline="0" dirty="0" smtClean="0"/>
              <a:t> as mutually exclusive of print reading, that there is an inherent dichotomy addressed by this topic.  You might think of headlines over the years forecasting the demise of the printed book or maybe you’re more visual and something like this comes to mind…</a:t>
            </a:r>
            <a:endParaRPr lang="en-US" dirty="0" smtClean="0"/>
          </a:p>
        </p:txBody>
      </p:sp>
      <p:sp>
        <p:nvSpPr>
          <p:cNvPr id="4" name="Slide Number Placeholder 3"/>
          <p:cNvSpPr>
            <a:spLocks noGrp="1"/>
          </p:cNvSpPr>
          <p:nvPr>
            <p:ph type="sldNum" sz="quarter" idx="10"/>
          </p:nvPr>
        </p:nvSpPr>
        <p:spPr/>
        <p:txBody>
          <a:bodyPr/>
          <a:lstStyle/>
          <a:p>
            <a:fld id="{13458801-4D9E-1844-B231-5DBBC5B879E4}" type="slidenum">
              <a:rPr lang="en-US" smtClean="0"/>
              <a:pPr/>
              <a:t>1</a:t>
            </a:fld>
            <a:endParaRPr lang="en-US"/>
          </a:p>
        </p:txBody>
      </p:sp>
    </p:spTree>
    <p:extLst>
      <p:ext uri="{BB962C8B-B14F-4D97-AF65-F5344CB8AC3E}">
        <p14:creationId xmlns:p14="http://schemas.microsoft.com/office/powerpoint/2010/main" xmlns="" val="2475565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a:t>
            </a:r>
          </a:p>
          <a:p>
            <a:endParaRPr lang="en-US" dirty="0" smtClean="0"/>
          </a:p>
          <a:p>
            <a:r>
              <a:rPr lang="en-US" baseline="0" dirty="0" smtClean="0"/>
              <a:t>Participants want to use their </a:t>
            </a:r>
            <a:r>
              <a:rPr lang="en-US" baseline="0" dirty="0" err="1" smtClean="0"/>
              <a:t>eReaders</a:t>
            </a:r>
            <a:r>
              <a:rPr lang="en-US" baseline="0" dirty="0" smtClean="0"/>
              <a:t> for work and leisure reading and clearly tried.  But reading success really only came with leisure reading. </a:t>
            </a:r>
          </a:p>
          <a:p>
            <a:endParaRPr lang="en-US" baseline="0" dirty="0" smtClean="0"/>
          </a:p>
          <a:p>
            <a:r>
              <a:rPr lang="en-US" baseline="0" dirty="0" smtClean="0"/>
              <a:t>I want to clarify why we broke out Kindle downloads separately: </a:t>
            </a:r>
          </a:p>
          <a:p>
            <a:r>
              <a:rPr lang="en-US" baseline="0" dirty="0" smtClean="0"/>
              <a:t> - the Overdrive-Amazon deal was not finalized until the week prior to our second set of interviews so that is reflected in the low downloads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 Our main </a:t>
            </a:r>
            <a:r>
              <a:rPr lang="en-US" baseline="0" dirty="0" err="1" smtClean="0"/>
              <a:t>ebook</a:t>
            </a:r>
            <a:r>
              <a:rPr lang="en-US" baseline="0" dirty="0" smtClean="0"/>
              <a:t> providers EBL, &amp; </a:t>
            </a:r>
            <a:r>
              <a:rPr lang="en-US" baseline="0" dirty="0" err="1" smtClean="0"/>
              <a:t>ebrary</a:t>
            </a:r>
            <a:r>
              <a:rPr lang="en-US" baseline="0" dirty="0" smtClean="0"/>
              <a:t>, not compatible with the Kindle – we didn’t want these numbers dragging down the overall downloads for the other devices.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also want to clarify that the document downloads are mostly </a:t>
            </a:r>
            <a:r>
              <a:rPr lang="en-US" baseline="0" dirty="0" err="1" smtClean="0"/>
              <a:t>pdf</a:t>
            </a:r>
            <a:r>
              <a:rPr lang="en-US" baseline="0" dirty="0" smtClean="0"/>
              <a:t> articles and we had handful of participants who downloaded large numbers of </a:t>
            </a:r>
            <a:r>
              <a:rPr lang="en-US" baseline="0" dirty="0" err="1" smtClean="0"/>
              <a:t>pdfs</a:t>
            </a:r>
            <a:r>
              <a:rPr lang="en-US" baseline="0" dirty="0" smtClean="0"/>
              <a:t> – on the order of 20-40 and in one case 70!  So this is skewing the data upward.  The articles are combination of both work and pleasure reading.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baseline="0" dirty="0" smtClean="0"/>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17C7BC94-3CEA-4CA2-85E7-E80AD4161F5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JANE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participants became</a:t>
            </a:r>
            <a:r>
              <a:rPr lang="en-US" baseline="0" dirty="0" smtClean="0"/>
              <a:t> familiar with their devices, they encountered numerous hurdles.  Unfortunately there were so many that we had to categorize them.  You may be able guess what </a:t>
            </a:r>
            <a:r>
              <a:rPr lang="en-US" baseline="0" dirty="0" err="1" smtClean="0"/>
              <a:t>what</a:t>
            </a:r>
            <a:r>
              <a:rPr lang="en-US" baseline="0" dirty="0" smtClean="0"/>
              <a:t> these are.  We choose to categorize under: content, competing technologies, device comfort and misc.</a:t>
            </a:r>
            <a:endParaRPr lang="en-US" dirty="0" smtClean="0"/>
          </a:p>
          <a:p>
            <a:endParaRPr lang="en-US" dirty="0" smtClean="0"/>
          </a:p>
          <a:p>
            <a:r>
              <a:rPr lang="en-US" dirty="0" smtClean="0"/>
              <a:t>Content includes </a:t>
            </a:r>
          </a:p>
          <a:p>
            <a:pPr marL="628650" lvl="1" indent="-171450">
              <a:buFont typeface="Arial" pitchFamily="34" charset="0"/>
              <a:buChar char="•"/>
            </a:pPr>
            <a:r>
              <a:rPr lang="en-US" dirty="0" smtClean="0"/>
              <a:t>time to re-find content; determining whether</a:t>
            </a:r>
            <a:r>
              <a:rPr lang="en-US" baseline="0" dirty="0" smtClean="0"/>
              <a:t> </a:t>
            </a:r>
            <a:r>
              <a:rPr lang="en-US" dirty="0" smtClean="0"/>
              <a:t>content is device-compatible;</a:t>
            </a:r>
            <a:r>
              <a:rPr lang="en-US" baseline="0" dirty="0" smtClean="0"/>
              <a:t> deciding whether or not to pay for content; locating free content – many people 	expressed a desire for free content; navigating vendor’s websites for finding and getting content (in our case, </a:t>
            </a:r>
            <a:r>
              <a:rPr lang="en-US" baseline="0" dirty="0" err="1" smtClean="0"/>
              <a:t>OverDrive</a:t>
            </a:r>
            <a:r>
              <a:rPr lang="en-US" baseline="0" dirty="0" smtClean="0"/>
              <a:t> and EBL)</a:t>
            </a:r>
            <a:endParaRPr lang="en-US" dirty="0" smtClean="0"/>
          </a:p>
          <a:p>
            <a:pPr marL="628650" lvl="1" indent="-171450">
              <a:buFont typeface="Arial" pitchFamily="34" charset="0"/>
              <a:buChar char="•"/>
            </a:pPr>
            <a:r>
              <a:rPr lang="en-US" dirty="0" smtClean="0"/>
              <a:t>Getting content onto the device:</a:t>
            </a:r>
            <a:r>
              <a:rPr lang="en-US" baseline="0" dirty="0" smtClean="0"/>
              <a:t> Should I push content? Should I pull content? Syncing to a computer? </a:t>
            </a:r>
            <a:r>
              <a:rPr lang="en-US" dirty="0" smtClean="0"/>
              <a:t> The need</a:t>
            </a:r>
            <a:r>
              <a:rPr lang="en-US" baseline="0" dirty="0" smtClean="0"/>
              <a:t> to be </a:t>
            </a:r>
            <a:r>
              <a:rPr lang="en-US" dirty="0" smtClean="0"/>
              <a:t>tethered.</a:t>
            </a:r>
            <a:r>
              <a:rPr lang="en-US" baseline="0" dirty="0" smtClean="0"/>
              <a:t> Learning what works best for the device and personal workflow.</a:t>
            </a:r>
            <a:r>
              <a:rPr lang="en-US" dirty="0" smtClean="0"/>
              <a:t> </a:t>
            </a:r>
          </a:p>
          <a:p>
            <a:pPr marL="628650" lvl="1" indent="-171450">
              <a:buFont typeface="Arial" pitchFamily="34" charset="0"/>
              <a:buChar char="•"/>
            </a:pPr>
            <a:r>
              <a:rPr lang="en-US" dirty="0" smtClean="0"/>
              <a:t>Managing content: </a:t>
            </a:r>
            <a:r>
              <a:rPr lang="en-US" dirty="0" err="1" smtClean="0"/>
              <a:t>organzing</a:t>
            </a:r>
            <a:r>
              <a:rPr lang="en-US" baseline="0" dirty="0" smtClean="0"/>
              <a:t> it, deleting it, syncing it across multiple devices (e.g. Kobo reader and kobo app), sharing?  Can I or not? How do I know?</a:t>
            </a:r>
            <a:endParaRPr lang="en-US" dirty="0" smtClean="0"/>
          </a:p>
          <a:p>
            <a:r>
              <a:rPr lang="en-US" dirty="0" smtClean="0"/>
              <a:t>Competing Technologies</a:t>
            </a:r>
          </a:p>
          <a:p>
            <a:r>
              <a:rPr lang="en-US" dirty="0" smtClean="0"/>
              <a:t>	Coming to the </a:t>
            </a:r>
            <a:r>
              <a:rPr lang="en-US" dirty="0" err="1" smtClean="0"/>
              <a:t>eReader</a:t>
            </a:r>
            <a:r>
              <a:rPr lang="en-US" dirty="0" smtClean="0"/>
              <a:t> with expectations</a:t>
            </a:r>
            <a:r>
              <a:rPr lang="en-US" baseline="0" dirty="0" smtClean="0"/>
              <a:t> from other technologies such as tablets	for smart phones: </a:t>
            </a:r>
            <a:r>
              <a:rPr lang="en-US" dirty="0" smtClean="0"/>
              <a:t>lack</a:t>
            </a:r>
            <a:r>
              <a:rPr lang="en-US" baseline="0" dirty="0" smtClean="0"/>
              <a:t> </a:t>
            </a:r>
            <a:r>
              <a:rPr lang="en-US" dirty="0" smtClean="0"/>
              <a:t>of</a:t>
            </a:r>
            <a:r>
              <a:rPr lang="en-US" baseline="0" dirty="0" smtClean="0"/>
              <a:t> </a:t>
            </a:r>
            <a:r>
              <a:rPr lang="en-US" dirty="0" smtClean="0"/>
              <a:t>touch screen but wanting it</a:t>
            </a:r>
            <a:r>
              <a:rPr lang="en-US" baseline="0" dirty="0" smtClean="0"/>
              <a:t> to be</a:t>
            </a:r>
            <a:r>
              <a:rPr lang="en-US" dirty="0" smtClean="0"/>
              <a:t>; no wireless but 	wanting it to</a:t>
            </a:r>
            <a:r>
              <a:rPr lang="en-US" baseline="0" dirty="0" smtClean="0"/>
              <a:t> be; no backlighting with e-ink but wanting it</a:t>
            </a:r>
          </a:p>
          <a:p>
            <a:r>
              <a:rPr lang="en-US" dirty="0" smtClean="0"/>
              <a:t>Device Comfort</a:t>
            </a:r>
          </a:p>
          <a:p>
            <a:r>
              <a:rPr lang="en-US" dirty="0" smtClean="0"/>
              <a:t>	from initial learning curve through to more</a:t>
            </a:r>
            <a:r>
              <a:rPr lang="en-US" baseline="0" dirty="0" smtClean="0"/>
              <a:t> advanced use; setting it up instructions; 	</a:t>
            </a:r>
            <a:r>
              <a:rPr lang="en-US" dirty="0" smtClean="0"/>
              <a:t>remembering to charge it; tethered</a:t>
            </a:r>
            <a:r>
              <a:rPr lang="en-US" baseline="0" dirty="0" smtClean="0"/>
              <a:t>: </a:t>
            </a:r>
            <a:r>
              <a:rPr lang="en-US" dirty="0" smtClean="0"/>
              <a:t>having to use the cord to get content onto the 	device; getting used to</a:t>
            </a:r>
            <a:r>
              <a:rPr lang="en-US" baseline="0" dirty="0" smtClean="0"/>
              <a:t> the physicality of the device-left v. right handed; </a:t>
            </a:r>
            <a:endParaRPr lang="en-US" dirty="0" smtClean="0"/>
          </a:p>
          <a:p>
            <a:r>
              <a:rPr lang="en-US" dirty="0" smtClean="0"/>
              <a:t>Miscellaneous Annoyances</a:t>
            </a:r>
          </a:p>
          <a:p>
            <a:r>
              <a:rPr lang="en-US" dirty="0" smtClean="0"/>
              <a:t>	not a priority; remember to take with me; ads (ad-supported</a:t>
            </a:r>
            <a:r>
              <a:rPr lang="en-US" baseline="0" dirty="0" smtClean="0"/>
              <a:t> Kindle); screen 	fatigue; prefer print</a:t>
            </a:r>
          </a:p>
          <a:p>
            <a:endParaRPr lang="en-US" baseline="0" dirty="0" smtClean="0"/>
          </a:p>
          <a:p>
            <a:r>
              <a:rPr lang="en-US" dirty="0" smtClean="0"/>
              <a:t>Learning a new device affects adoption.</a:t>
            </a:r>
            <a:r>
              <a:rPr lang="en-US" baseline="0" dirty="0" smtClean="0"/>
              <a:t> </a:t>
            </a:r>
            <a:r>
              <a:rPr lang="en-US" dirty="0" smtClean="0"/>
              <a:t>Users expect initial set up to be easier than was</a:t>
            </a:r>
          </a:p>
          <a:p>
            <a:endParaRPr lang="en-US" dirty="0" smtClean="0"/>
          </a:p>
        </p:txBody>
      </p:sp>
      <p:sp>
        <p:nvSpPr>
          <p:cNvPr id="4" name="Slide Number Placeholder 3"/>
          <p:cNvSpPr>
            <a:spLocks noGrp="1"/>
          </p:cNvSpPr>
          <p:nvPr>
            <p:ph type="sldNum" sz="quarter" idx="10"/>
          </p:nvPr>
        </p:nvSpPr>
        <p:spPr/>
        <p:txBody>
          <a:bodyPr/>
          <a:lstStyle/>
          <a:p>
            <a:fld id="{13458801-4D9E-1844-B231-5DBBC5B879E4}" type="slidenum">
              <a:rPr lang="en-US" smtClean="0"/>
              <a:pPr/>
              <a:t>11</a:t>
            </a:fld>
            <a:endParaRPr lang="en-US"/>
          </a:p>
        </p:txBody>
      </p:sp>
    </p:spTree>
    <p:extLst>
      <p:ext uri="{BB962C8B-B14F-4D97-AF65-F5344CB8AC3E}">
        <p14:creationId xmlns:p14="http://schemas.microsoft.com/office/powerpoint/2010/main" xmlns="" val="2475565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JANE</a:t>
            </a:r>
          </a:p>
        </p:txBody>
      </p:sp>
      <p:sp>
        <p:nvSpPr>
          <p:cNvPr id="4" name="Slide Number Placeholder 3"/>
          <p:cNvSpPr>
            <a:spLocks noGrp="1"/>
          </p:cNvSpPr>
          <p:nvPr>
            <p:ph type="sldNum" sz="quarter" idx="10"/>
          </p:nvPr>
        </p:nvSpPr>
        <p:spPr/>
        <p:txBody>
          <a:bodyPr/>
          <a:lstStyle/>
          <a:p>
            <a:fld id="{13458801-4D9E-1844-B231-5DBBC5B879E4}" type="slidenum">
              <a:rPr lang="en-US" smtClean="0"/>
              <a:pPr/>
              <a:t>12</a:t>
            </a:fld>
            <a:endParaRPr lang="en-US"/>
          </a:p>
        </p:txBody>
      </p:sp>
    </p:spTree>
    <p:extLst>
      <p:ext uri="{BB962C8B-B14F-4D97-AF65-F5344CB8AC3E}">
        <p14:creationId xmlns:p14="http://schemas.microsoft.com/office/powerpoint/2010/main" xmlns="" val="2475565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JANE</a:t>
            </a:r>
          </a:p>
          <a:p>
            <a:endParaRPr lang="en-US" dirty="0" smtClean="0"/>
          </a:p>
          <a:p>
            <a:r>
              <a:rPr lang="en-US" dirty="0" smtClean="0"/>
              <a:t>Hurdles</a:t>
            </a:r>
            <a:r>
              <a:rPr lang="en-US" baseline="0" dirty="0" smtClean="0"/>
              <a:t> show that are participants are just getting acclimated to the devices.  Meanwhile the 4 investigators have had numerous conversations during our weekly meetings and hallway moments about our own experiences as well as those of our study participants.  We’re seeing that it is h</a:t>
            </a:r>
            <a:r>
              <a:rPr lang="en-US" dirty="0" smtClean="0"/>
              <a:t>ard</a:t>
            </a:r>
            <a:r>
              <a:rPr lang="en-US" baseline="0" dirty="0" smtClean="0"/>
              <a:t> to replicate some of the tasks with </a:t>
            </a:r>
            <a:r>
              <a:rPr lang="en-US" baseline="0" dirty="0" err="1" smtClean="0"/>
              <a:t>eReading</a:t>
            </a:r>
            <a:r>
              <a:rPr lang="en-US" baseline="0" dirty="0" smtClean="0"/>
              <a:t> that we naturally do with print reading.  </a:t>
            </a:r>
          </a:p>
          <a:p>
            <a:pPr marL="171450" indent="-171450">
              <a:buFont typeface="Arial" pitchFamily="34" charset="0"/>
              <a:buChar char="•"/>
            </a:pPr>
            <a:r>
              <a:rPr lang="en-US" baseline="0" dirty="0" smtClean="0"/>
              <a:t>As the photo </a:t>
            </a:r>
            <a:r>
              <a:rPr lang="en-US" baseline="0" dirty="0" err="1" smtClean="0"/>
              <a:t>illudes</a:t>
            </a:r>
            <a:r>
              <a:rPr lang="en-US" baseline="0" dirty="0" smtClean="0"/>
              <a:t> to, it is hard to flip back and forth between pages to compare or refer back to information previously read</a:t>
            </a:r>
          </a:p>
          <a:p>
            <a:pPr marL="171450" indent="-171450">
              <a:buFont typeface="Arial" pitchFamily="34" charset="0"/>
              <a:buChar char="•"/>
            </a:pPr>
            <a:r>
              <a:rPr lang="en-US" baseline="0" dirty="0" smtClean="0"/>
              <a:t>Effectively annotating can be much more challenging using </a:t>
            </a:r>
            <a:r>
              <a:rPr lang="en-US" baseline="0" dirty="0" err="1" smtClean="0"/>
              <a:t>eReader</a:t>
            </a:r>
            <a:r>
              <a:rPr lang="en-US" baseline="0" dirty="0" smtClean="0"/>
              <a:t> devices; imagine taking notes with a stylus or miniature </a:t>
            </a:r>
            <a:r>
              <a:rPr lang="en-US" baseline="0" dirty="0" err="1" smtClean="0"/>
              <a:t>keybord</a:t>
            </a:r>
            <a:endParaRPr lang="en-US" baseline="0" dirty="0" smtClean="0"/>
          </a:p>
          <a:p>
            <a:pPr marL="171450" indent="-171450">
              <a:buFont typeface="Arial" pitchFamily="34" charset="0"/>
              <a:buChar char="•"/>
            </a:pPr>
            <a:r>
              <a:rPr lang="en-US" baseline="0" dirty="0" smtClean="0"/>
              <a:t>With </a:t>
            </a:r>
            <a:r>
              <a:rPr lang="en-US" baseline="0" dirty="0" err="1" smtClean="0"/>
              <a:t>eReading</a:t>
            </a:r>
            <a:r>
              <a:rPr lang="en-US" baseline="0" dirty="0" smtClean="0"/>
              <a:t> it can be harder to get a sense of the overall structure of a long-form work</a:t>
            </a:r>
          </a:p>
          <a:p>
            <a:pPr marL="171450" indent="-171450">
              <a:buFont typeface="Arial" pitchFamily="34" charset="0"/>
              <a:buChar cha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We experience these things as barriers because we are new to the devices and we’re still trying to replicate our print reading practices when </a:t>
            </a:r>
            <a:r>
              <a:rPr lang="en-US" baseline="0" dirty="0" err="1" smtClean="0"/>
              <a:t>eReading</a:t>
            </a:r>
            <a:r>
              <a:rPr lang="en-US" baseline="0" dirty="0" smtClean="0"/>
              <a:t>. We need to move beyond replication and develop new skills in order to make better use of </a:t>
            </a:r>
            <a:r>
              <a:rPr lang="en-US" baseline="0" dirty="0" err="1" smtClean="0"/>
              <a:t>eReading</a:t>
            </a:r>
            <a:r>
              <a:rPr lang="en-US" baseline="0" dirty="0" smtClean="0"/>
              <a:t> technology.  It is much easier, for instance, to pull together a list of bookmarks on an </a:t>
            </a:r>
            <a:r>
              <a:rPr lang="en-US" baseline="0" dirty="0" err="1" smtClean="0"/>
              <a:t>eReader</a:t>
            </a:r>
            <a:r>
              <a:rPr lang="en-US" baseline="0" dirty="0" smtClean="0"/>
              <a:t> or mobile device than it is to do so from printed materials that are physically bookmarked.</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marL="0" indent="0">
              <a:buFont typeface="Arial" pitchFamily="34" charset="0"/>
              <a:buNone/>
            </a:pPr>
            <a:endParaRPr lang="en-US" baseline="0" dirty="0" smtClean="0"/>
          </a:p>
          <a:p>
            <a:endParaRPr lang="en-US" baseline="0" dirty="0" smtClean="0"/>
          </a:p>
          <a:p>
            <a:endParaRPr lang="en-US" dirty="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7C7BC94-3CEA-4CA2-85E7-E80AD4161F5D}" type="slidenum">
              <a:rPr lang="en-US" smtClean="0"/>
              <a:pPr/>
              <a:t>13</a:t>
            </a:fld>
            <a:endParaRPr lang="en-US"/>
          </a:p>
        </p:txBody>
      </p:sp>
    </p:spTree>
    <p:extLst>
      <p:ext uri="{BB962C8B-B14F-4D97-AF65-F5344CB8AC3E}">
        <p14:creationId xmlns:p14="http://schemas.microsoft.com/office/powerpoint/2010/main" xmlns="" val="2770892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UTA</a:t>
            </a:r>
          </a:p>
          <a:p>
            <a:endParaRPr lang="en-US" dirty="0" smtClean="0"/>
          </a:p>
          <a:p>
            <a:r>
              <a:rPr lang="en-US" dirty="0" smtClean="0"/>
              <a:t>While</a:t>
            </a:r>
            <a:r>
              <a:rPr lang="en-US" baseline="0" dirty="0" smtClean="0"/>
              <a:t> the headlines that we keep seeing about </a:t>
            </a:r>
            <a:r>
              <a:rPr lang="en-US" baseline="0" dirty="0" err="1" smtClean="0"/>
              <a:t>about</a:t>
            </a:r>
            <a:r>
              <a:rPr lang="en-US" baseline="0" dirty="0" smtClean="0"/>
              <a:t> </a:t>
            </a:r>
            <a:r>
              <a:rPr lang="en-US" baseline="0" dirty="0" err="1" smtClean="0"/>
              <a:t>eReaders</a:t>
            </a:r>
            <a:r>
              <a:rPr lang="en-US" baseline="0" dirty="0" smtClean="0"/>
              <a:t> and </a:t>
            </a:r>
            <a:r>
              <a:rPr lang="en-US" baseline="0" dirty="0" err="1" smtClean="0"/>
              <a:t>eReading</a:t>
            </a:r>
            <a:r>
              <a:rPr lang="en-US" baseline="0" dirty="0" smtClean="0"/>
              <a:t> lend a sense of urgency to the development of new skills to surmount the hurdles that Jane just laid out, we should recognize that print is not dead.</a:t>
            </a:r>
          </a:p>
          <a:p>
            <a:endParaRPr lang="en-US" baseline="0" dirty="0" smtClean="0"/>
          </a:p>
          <a:p>
            <a:r>
              <a:rPr lang="en-US" baseline="0" dirty="0" smtClean="0"/>
              <a:t>And while we have time to work on </a:t>
            </a:r>
            <a:r>
              <a:rPr lang="en-US" baseline="0" dirty="0" err="1" smtClean="0"/>
              <a:t>eReading</a:t>
            </a:r>
            <a:r>
              <a:rPr lang="en-US" baseline="0" dirty="0" smtClean="0"/>
              <a:t> skills, the sooner we become comfortable the sooner we are able to enjoy the benefits of both, much like our happy blog poster here.  To find enjoyment and utility across multiple reading platforms can only benefit us in the long run.</a:t>
            </a:r>
            <a:endParaRPr lang="en-US"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3458801-4D9E-1844-B231-5DBBC5B879E4}" type="slidenum">
              <a:rPr lang="en-US" smtClean="0"/>
              <a:pPr/>
              <a:t>14</a:t>
            </a:fld>
            <a:endParaRPr lang="en-US"/>
          </a:p>
        </p:txBody>
      </p:sp>
    </p:spTree>
    <p:extLst>
      <p:ext uri="{BB962C8B-B14F-4D97-AF65-F5344CB8AC3E}">
        <p14:creationId xmlns:p14="http://schemas.microsoft.com/office/powerpoint/2010/main" xmlns="" val="2475565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UTA</a:t>
            </a:r>
          </a:p>
          <a:p>
            <a:endParaRPr lang="en-US" dirty="0" smtClean="0"/>
          </a:p>
          <a:p>
            <a:r>
              <a:rPr lang="en-US" baseline="0" dirty="0" smtClean="0"/>
              <a:t>And this realization is useful for reframing the initial question about whether to </a:t>
            </a:r>
            <a:r>
              <a:rPr lang="en-US" baseline="0" dirty="0" err="1" smtClean="0"/>
              <a:t>eRead</a:t>
            </a:r>
            <a:r>
              <a:rPr lang="en-US" baseline="0" dirty="0" smtClean="0"/>
              <a:t> or not to </a:t>
            </a:r>
            <a:r>
              <a:rPr lang="en-US" baseline="0" dirty="0" err="1" smtClean="0"/>
              <a:t>eRead</a:t>
            </a:r>
            <a:r>
              <a:rPr lang="en-US" baseline="0" dirty="0" smtClean="0"/>
              <a:t>.  We ARE </a:t>
            </a:r>
            <a:r>
              <a:rPr lang="en-US" baseline="0" dirty="0" err="1" smtClean="0"/>
              <a:t>eReading</a:t>
            </a:r>
            <a:r>
              <a:rPr lang="en-US" baseline="0" dirty="0" smtClean="0"/>
              <a:t> (our various polls show us this)…in various ways.  So the more useful question then becomes what drives us or influences us to choose one way or another. When and Why should we or do we </a:t>
            </a:r>
            <a:r>
              <a:rPr lang="en-US" baseline="0" dirty="0" err="1" smtClean="0"/>
              <a:t>eRead</a:t>
            </a:r>
            <a:r>
              <a:rPr lang="en-US" baseline="0" dirty="0" smtClean="0"/>
              <a:t>? THAT is the question.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we move forward with our own research project and our colleagues choose, or not, to adopt </a:t>
            </a:r>
            <a:r>
              <a:rPr lang="en-US" baseline="0" dirty="0" err="1" smtClean="0"/>
              <a:t>eReaders</a:t>
            </a:r>
            <a:r>
              <a:rPr lang="en-US" baseline="0" dirty="0" smtClean="0"/>
              <a:t> our working theory is that context, content and convenience will influence their </a:t>
            </a:r>
            <a:r>
              <a:rPr lang="en-US" baseline="0" dirty="0" err="1" smtClean="0"/>
              <a:t>eReading</a:t>
            </a:r>
            <a:r>
              <a:rPr lang="en-US" baseline="0" dirty="0" smtClean="0"/>
              <a:t> practices and potential </a:t>
            </a:r>
            <a:r>
              <a:rPr lang="en-US" baseline="0" dirty="0" err="1" smtClean="0"/>
              <a:t>eReader</a:t>
            </a:r>
            <a:r>
              <a:rPr lang="en-US" baseline="0" dirty="0" smtClean="0"/>
              <a:t> adoption.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have begun to look at reading practices more generally to understand the practices or skills that we need to translate to the </a:t>
            </a:r>
            <a:r>
              <a:rPr lang="en-US" baseline="0" dirty="0" err="1" smtClean="0"/>
              <a:t>eReading</a:t>
            </a:r>
            <a:r>
              <a:rPr lang="en-US" baseline="0" dirty="0" smtClean="0"/>
              <a:t> environment.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before examine those we want to ask you about your current </a:t>
            </a:r>
            <a:r>
              <a:rPr lang="en-US" baseline="0" dirty="0" err="1" smtClean="0"/>
              <a:t>eReading</a:t>
            </a:r>
            <a:r>
              <a:rPr lang="en-US" baseline="0" dirty="0" smtClean="0"/>
              <a:t> habits. So poll time again.  Get out those devices!</a:t>
            </a:r>
            <a:endParaRPr lang="en-US" dirty="0" smtClean="0"/>
          </a:p>
        </p:txBody>
      </p:sp>
      <p:sp>
        <p:nvSpPr>
          <p:cNvPr id="4" name="Slide Number Placeholder 3"/>
          <p:cNvSpPr>
            <a:spLocks noGrp="1"/>
          </p:cNvSpPr>
          <p:nvPr>
            <p:ph type="sldNum" sz="quarter" idx="10"/>
          </p:nvPr>
        </p:nvSpPr>
        <p:spPr/>
        <p:txBody>
          <a:bodyPr/>
          <a:lstStyle/>
          <a:p>
            <a:fld id="{13458801-4D9E-1844-B231-5DBBC5B879E4}" type="slidenum">
              <a:rPr lang="en-US" smtClean="0"/>
              <a:pPr/>
              <a:t>15</a:t>
            </a:fld>
            <a:endParaRPr lang="en-US"/>
          </a:p>
        </p:txBody>
      </p:sp>
    </p:spTree>
    <p:extLst>
      <p:ext uri="{BB962C8B-B14F-4D97-AF65-F5344CB8AC3E}">
        <p14:creationId xmlns:p14="http://schemas.microsoft.com/office/powerpoint/2010/main" xmlns="" val="2475565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UTA</a:t>
            </a:r>
          </a:p>
          <a:p>
            <a:pPr>
              <a:spcBef>
                <a:spcPct val="0"/>
              </a:spcBef>
            </a:pPr>
            <a:r>
              <a:rPr lang="en-US" dirty="0" smtClean="0"/>
              <a:t>
http://www.polleverywhere.com/free_text_polls/MTg4OTA1NTIxNw</a:t>
            </a:r>
          </a:p>
          <a:p>
            <a:pPr>
              <a:spcBef>
                <a:spcPct val="0"/>
              </a:spcBef>
            </a:pPr>
            <a:endParaRPr lang="en-US" dirty="0" smtClean="0"/>
          </a:p>
          <a:p>
            <a:pPr>
              <a:buNone/>
            </a:pPr>
            <a:r>
              <a:rPr lang="en-US" dirty="0" smtClean="0"/>
              <a:t>This time we are</a:t>
            </a:r>
            <a:r>
              <a:rPr lang="en-US" baseline="0" dirty="0" smtClean="0"/>
              <a:t> asking you to think about what you like best about your </a:t>
            </a:r>
            <a:r>
              <a:rPr lang="en-US" baseline="0" dirty="0" err="1" smtClean="0"/>
              <a:t>ereading</a:t>
            </a:r>
            <a:r>
              <a:rPr lang="en-US" baseline="0" dirty="0" smtClean="0"/>
              <a:t> experiences.  Responses to this poll will be done a bit differently as your answers are open ended.  Again you will text to the number at the top of the screen, include the code noted and then add your answer text.  We want you to respond with your favorite technology for </a:t>
            </a:r>
            <a:r>
              <a:rPr lang="en-US" baseline="0" dirty="0" err="1" smtClean="0"/>
              <a:t>eReading</a:t>
            </a:r>
            <a:r>
              <a:rPr lang="en-US" baseline="0" dirty="0" smtClean="0"/>
              <a:t> along with the feature or experience you enjoy.  So for example your response might be:  </a:t>
            </a:r>
            <a:r>
              <a:rPr lang="en-US" dirty="0" smtClean="0"/>
              <a:t>tablet – multitasking</a:t>
            </a:r>
          </a:p>
          <a:p>
            <a:pPr>
              <a:buNone/>
            </a:pPr>
            <a:endParaRPr lang="en-US" dirty="0" smtClean="0"/>
          </a:p>
          <a:p>
            <a:pPr>
              <a:buNone/>
            </a:pPr>
            <a:r>
              <a:rPr lang="en-US" dirty="0" smtClean="0"/>
              <a:t>&lt;Hopefully will</a:t>
            </a:r>
            <a:r>
              <a:rPr lang="en-US" baseline="0" dirty="0" smtClean="0"/>
              <a:t> start to see some context or content decisions show up here; just discuss briefly what we are seeing here.&gt;</a:t>
            </a:r>
            <a:endParaRPr lang="en-US" dirty="0" smtClean="0"/>
          </a:p>
          <a:p>
            <a:pPr>
              <a:spcBef>
                <a:spcPct val="0"/>
              </a:spcBef>
            </a:pPr>
            <a:endParaRPr lang="en-US" dirty="0"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1FF443-286A-4B56-B134-A4259059825C}" type="slidenum">
              <a:rPr lang="en-US">
                <a:solidFill>
                  <a:prstClr val="black"/>
                </a:solidFill>
              </a: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UTA</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is a quite a bit of research on the different ways that we read. While we are using the term practices to present some of this research to you, these practices are also identified in the literature as purposes or skills or styles.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research has been done in many different contexts and while they each employ their own terminology, most of the concepts they reflect overlap.  These taxonomies cover the different practices and skills we employ when reading and you can see we read for many different purposes including education and pleasure.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we pulled together</a:t>
            </a:r>
            <a:r>
              <a:rPr lang="en-US" baseline="0" dirty="0" smtClean="0"/>
              <a:t> this list of reading practices, the work of Pugh really resonated with us, partly because his </a:t>
            </a:r>
            <a:r>
              <a:rPr lang="en-US" dirty="0" smtClean="0"/>
              <a:t>categorization of </a:t>
            </a:r>
            <a:r>
              <a:rPr lang="en-US" baseline="0" dirty="0" smtClean="0"/>
              <a:t>reading styles seem to work across the many different types of reading that we might encounter in our personal and professional lives and with both our print and our </a:t>
            </a:r>
            <a:r>
              <a:rPr lang="en-US" baseline="0" dirty="0" err="1" smtClean="0"/>
              <a:t>ereading</a:t>
            </a:r>
            <a:r>
              <a:rPr lang="en-US" baseline="0" dirty="0" smtClean="0"/>
              <a:t>.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7C7BC94-3CEA-4CA2-85E7-E80AD4161F5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UTA</a:t>
            </a:r>
          </a:p>
          <a:p>
            <a:endParaRPr lang="en-US" dirty="0" smtClean="0"/>
          </a:p>
          <a:p>
            <a:r>
              <a:rPr lang="en-US" baseline="0" dirty="0" smtClean="0"/>
              <a:t>In just a few moments we are going apply Pugh’s styles to both print and </a:t>
            </a:r>
            <a:r>
              <a:rPr lang="en-US" baseline="0" dirty="0" err="1" smtClean="0"/>
              <a:t>eReading</a:t>
            </a:r>
            <a:r>
              <a:rPr lang="en-US" baseline="0" dirty="0" smtClean="0"/>
              <a:t>. But before we do that we want to review the definitions that Pugh uses for each reading style.</a:t>
            </a:r>
            <a:endParaRPr lang="en-US" dirty="0" smtClean="0"/>
          </a:p>
          <a:p>
            <a:endParaRPr lang="en-US" dirty="0" smtClean="0"/>
          </a:p>
          <a:p>
            <a:pPr marL="171450" indent="-171450">
              <a:buFont typeface="Arial" pitchFamily="34" charset="0"/>
              <a:buChar char="•"/>
            </a:pPr>
            <a:r>
              <a:rPr lang="en-US" dirty="0" smtClean="0"/>
              <a:t>Scanning</a:t>
            </a:r>
            <a:r>
              <a:rPr lang="en-US" baseline="0" dirty="0" smtClean="0"/>
              <a:t> – known item searching and is characterized by rapid matching or rejection of information, close reading if accepted</a:t>
            </a:r>
          </a:p>
          <a:p>
            <a:pPr marL="171450" indent="-171450">
              <a:buFont typeface="Arial" pitchFamily="34" charset="0"/>
              <a:buChar char="•"/>
            </a:pPr>
            <a:r>
              <a:rPr lang="en-US" baseline="0" dirty="0" smtClean="0"/>
              <a:t>Search – relates to the kind of reading we do when we are uncertain of the form that information will take or the appropriate keywords, more intellectual activity as potentially relevant information is evaluated, periods of close reading</a:t>
            </a:r>
          </a:p>
          <a:p>
            <a:pPr marL="171450" indent="-171450">
              <a:buFont typeface="Arial" pitchFamily="34" charset="0"/>
              <a:buChar char="•"/>
            </a:pPr>
            <a:r>
              <a:rPr lang="en-US" baseline="0" dirty="0" smtClean="0"/>
              <a:t>Skimming – generally rapid movement through text to determine structure of information and determine utility and level of engagement on next encounter (if there is one); </a:t>
            </a:r>
          </a:p>
          <a:p>
            <a:pPr marL="171450" indent="-171450">
              <a:buFont typeface="Arial" pitchFamily="34" charset="0"/>
              <a:buChar char="•"/>
            </a:pPr>
            <a:r>
              <a:rPr lang="en-US" baseline="0" dirty="0" smtClean="0"/>
              <a:t>Receptive – reading linearly from beginning to end; following path the author is setting</a:t>
            </a:r>
          </a:p>
          <a:p>
            <a:pPr marL="171450" indent="-171450">
              <a:buFont typeface="Arial" pitchFamily="34" charset="0"/>
              <a:buChar char="•"/>
            </a:pPr>
            <a:r>
              <a:rPr lang="en-US" baseline="0" dirty="0" smtClean="0"/>
              <a:t>Responsive – synonymous with active reading; reader engages deeply for short periods, more focused more on reflection and construction of new knowledge, not necessarily linear reading</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7C7BC94-3CEA-4CA2-85E7-E80AD4161F5D}" type="slidenum">
              <a:rPr lang="en-US" smtClean="0"/>
              <a:pPr/>
              <a:t>18</a:t>
            </a:fld>
            <a:endParaRPr lang="en-US"/>
          </a:p>
        </p:txBody>
      </p:sp>
    </p:spTree>
    <p:extLst>
      <p:ext uri="{BB962C8B-B14F-4D97-AF65-F5344CB8AC3E}">
        <p14:creationId xmlns:p14="http://schemas.microsoft.com/office/powerpoint/2010/main" xmlns="" val="2018736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Using Pugh’s reading styles, we combined a number of ideas: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We evaluated reading devices including print for how well they support each reading practice.</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We made initial judgments about where the technology or our skills need to change</a:t>
            </a:r>
            <a:endParaRPr lang="en-US" dirty="0" smtClean="0"/>
          </a:p>
          <a:p>
            <a:endParaRPr lang="en-US" dirty="0" smtClean="0"/>
          </a:p>
          <a:p>
            <a:pPr marL="171450" indent="-171450">
              <a:buFont typeface="Arial" pitchFamily="34" charset="0"/>
              <a:buChar char="•"/>
            </a:pPr>
            <a:r>
              <a:rPr lang="en-US" dirty="0" smtClean="0"/>
              <a:t>Scanning, Yes for</a:t>
            </a:r>
            <a:r>
              <a:rPr lang="en-US" baseline="0" dirty="0" smtClean="0"/>
              <a:t> all</a:t>
            </a:r>
            <a:r>
              <a:rPr lang="en-US" dirty="0" smtClean="0"/>
              <a:t>:</a:t>
            </a:r>
            <a:r>
              <a:rPr lang="en-US" baseline="0" dirty="0" smtClean="0"/>
              <a:t> Because the reader knows </a:t>
            </a:r>
            <a:r>
              <a:rPr lang="en-US" dirty="0" smtClean="0"/>
              <a:t>what they</a:t>
            </a:r>
            <a:r>
              <a:rPr lang="en-US" baseline="0" dirty="0" smtClean="0"/>
              <a:t> want and knows when they see it we feel they can use any of the devices to quickly accomplish their task. For known item searching, use can use device features like an index or a search box to quickly accept or reject content.</a:t>
            </a:r>
            <a:endParaRPr lang="en-US" dirty="0" smtClean="0"/>
          </a:p>
          <a:p>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effectLst/>
              </a:rPr>
              <a:t>Search</a:t>
            </a:r>
            <a:r>
              <a:rPr lang="en-US" sz="1200" kern="1200" baseline="0" dirty="0" smtClean="0">
                <a:effectLst/>
              </a:rPr>
              <a:t> - used when the reader is uncertain of the form the information will take or the terms that will help them locate the information, </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effectLst/>
              </a:rPr>
              <a:t>Yes in print;</a:t>
            </a:r>
            <a:r>
              <a:rPr lang="en-US" sz="1200" kern="1200" baseline="0" dirty="0" smtClean="0">
                <a:solidFill>
                  <a:schemeClr val="tx1"/>
                </a:solidFill>
                <a:effectLst/>
              </a:rPr>
              <a:t> using the document </a:t>
            </a:r>
            <a:r>
              <a:rPr lang="en-US" dirty="0" smtClean="0">
                <a:solidFill>
                  <a:schemeClr val="tx1"/>
                </a:solidFill>
              </a:rPr>
              <a:t>structure to help them find where the info is located; </a:t>
            </a:r>
            <a:r>
              <a:rPr lang="en-US" sz="1200" kern="1200" baseline="0" dirty="0" smtClean="0">
                <a:effectLst/>
              </a:rPr>
              <a:t>TOC/Index/headers will support this task along with skimming (NOTE: these reading practices don’t exist in isolation, in practice there can be rapid movement from one to another) </a:t>
            </a:r>
            <a:endParaRPr lang="en-US" dirty="0" smtClean="0">
              <a:solidFill>
                <a:schemeClr val="tx1"/>
              </a:solidFill>
            </a:endParaRP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effectLst/>
              </a:rPr>
              <a:t>maybe for </a:t>
            </a:r>
            <a:r>
              <a:rPr lang="en-US" sz="1200" kern="1200" dirty="0" err="1" smtClean="0">
                <a:effectLst/>
              </a:rPr>
              <a:t>eReader</a:t>
            </a:r>
            <a:r>
              <a:rPr lang="en-US" sz="1200" kern="1200" dirty="0" smtClean="0">
                <a:effectLst/>
              </a:rPr>
              <a:t>/handheld- depends on features the device</a:t>
            </a:r>
            <a:r>
              <a:rPr lang="en-US" sz="1200" kern="1200" baseline="0" dirty="0" smtClean="0">
                <a:effectLst/>
              </a:rPr>
              <a:t> </a:t>
            </a:r>
            <a:r>
              <a:rPr lang="en-US" sz="1200" kern="1200" dirty="0" smtClean="0">
                <a:effectLst/>
              </a:rPr>
              <a:t>and the content has:</a:t>
            </a:r>
            <a:r>
              <a:rPr lang="en-US" sz="1200" kern="1200" baseline="0" dirty="0" smtClean="0">
                <a:effectLst/>
              </a:rPr>
              <a:t> is TOC or the index hyperlinked? W</a:t>
            </a:r>
            <a:r>
              <a:rPr lang="en-US" sz="1200" kern="1200" dirty="0" smtClean="0">
                <a:effectLst/>
              </a:rPr>
              <a:t>illingness to employ</a:t>
            </a:r>
            <a:r>
              <a:rPr lang="en-US" sz="1200" kern="1200" baseline="0" dirty="0" smtClean="0">
                <a:effectLst/>
              </a:rPr>
              <a:t> features? How much effort is someone willing to put into moving around a text</a:t>
            </a:r>
            <a:r>
              <a:rPr lang="en-US" sz="1200" kern="1200" dirty="0" smtClean="0">
                <a:effectLst/>
              </a:rPr>
              <a:t> if</a:t>
            </a:r>
            <a:r>
              <a:rPr lang="en-US" sz="1200" kern="1200" baseline="0" dirty="0" smtClean="0">
                <a:effectLst/>
              </a:rPr>
              <a:t> had to scroll between an </a:t>
            </a:r>
            <a:r>
              <a:rPr lang="en-US" sz="1200" kern="1200" baseline="0" dirty="0" err="1" smtClean="0">
                <a:effectLst/>
              </a:rPr>
              <a:t>unhyper</a:t>
            </a:r>
            <a:r>
              <a:rPr lang="en-US" sz="1200" kern="1200" baseline="0" dirty="0" smtClean="0">
                <a:effectLst/>
              </a:rPr>
              <a:t>-linked TOC or index and its referenced pages</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effectLst/>
              </a:rPr>
              <a:t>Maybe+ for tablets  - because you can see more text on the screen, easier to see potentially relevant information in context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effectLst/>
              </a:rPr>
              <a:t>Skimming – looking for structure of author’s ideas</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effectLst/>
              </a:rPr>
              <a:t>Yes in print; can easily flip through the text to see the structure of the author’s ideas; might think of earlier image of fingers in text or think of rapidly flipping pages</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effectLst/>
              </a:rPr>
              <a:t>Maybe for </a:t>
            </a:r>
            <a:r>
              <a:rPr lang="en-US" sz="1200" kern="1200" baseline="0" dirty="0" err="1" smtClean="0">
                <a:effectLst/>
              </a:rPr>
              <a:t>eReader</a:t>
            </a:r>
            <a:r>
              <a:rPr lang="en-US" sz="1200" kern="1200" baseline="0" dirty="0" smtClean="0">
                <a:effectLst/>
              </a:rPr>
              <a:t>/handheld; </a:t>
            </a:r>
            <a:endParaRPr lang="en-US" dirty="0" smtClean="0"/>
          </a:p>
          <a:p>
            <a:pPr marL="10858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Can</a:t>
            </a:r>
            <a:r>
              <a:rPr lang="en-US" baseline="0" dirty="0" smtClean="0"/>
              <a:t> be done but </a:t>
            </a:r>
            <a:r>
              <a:rPr lang="en-US" dirty="0" smtClean="0"/>
              <a:t>cumbersome because of screen size</a:t>
            </a:r>
            <a:r>
              <a:rPr lang="en-US" baseline="0" dirty="0" smtClean="0"/>
              <a:t>; can’t easily scroll down or rapidly flip through pages; </a:t>
            </a:r>
            <a:r>
              <a:rPr lang="en-US" sz="1200" kern="1200" baseline="0" dirty="0" smtClean="0">
                <a:effectLst/>
              </a:rPr>
              <a:t>harder to make a rapid assessment of text in entirety, especially applies for long-form text; </a:t>
            </a:r>
          </a:p>
          <a:p>
            <a:pPr marL="10858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effectLst/>
              </a:rPr>
              <a:t>however some people might feel that its not cumbersome to flip through pages using touch device because you can use page scrolling to rapidly move through the text.  But because you are not viewing interim pages, by the time you land on a page you’ve missed substantial content and seeing ideas out of context which can give a faulty sense of overall structure.</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effectLst/>
              </a:rPr>
              <a:t>Maybe+ for tablet - because you can see more text on the screen, easier to get through the content quickly but having to flip through pages one by one may still be a barrier for the same reasons as </a:t>
            </a:r>
            <a:r>
              <a:rPr lang="en-US" sz="1200" kern="1200" baseline="0" dirty="0" err="1" smtClean="0">
                <a:effectLst/>
              </a:rPr>
              <a:t>eReaders</a:t>
            </a:r>
            <a:r>
              <a:rPr lang="en-US" sz="1200" kern="1200" baseline="0" dirty="0" smtClean="0">
                <a:effectLst/>
              </a:rPr>
              <a:t> and handhelds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kern="1200" baseline="0" dirty="0" smtClean="0">
                <a:effectLst/>
              </a:rPr>
              <a:t>Having said all that we </a:t>
            </a:r>
            <a:r>
              <a:rPr lang="en-US" baseline="0" dirty="0" smtClean="0"/>
              <a:t>anticipate software will be developed to allow these tasks or people will learn workarounds; Can you imagine Flipbook or </a:t>
            </a:r>
            <a:r>
              <a:rPr lang="en-US" baseline="0" dirty="0" err="1" smtClean="0"/>
              <a:t>Coverflow</a:t>
            </a:r>
            <a:r>
              <a:rPr lang="en-US" baseline="0" dirty="0" smtClean="0"/>
              <a:t> technology for viewing the individual pages within a text on your device? </a:t>
            </a:r>
          </a:p>
          <a:p>
            <a:pPr marL="10858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effectLst/>
              </a:rPr>
              <a:t>Receptive-all of these technologies all us to do linear reading very easily; we can follow the path the author setting for; for this type of reading, all of the investigators have really enjoyed our devices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effectLst/>
              </a:rPr>
              <a:t>Responsive—reflections and developing new knowledge; </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effectLst/>
              </a:rPr>
              <a:t>Yes for print</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effectLst/>
              </a:rPr>
              <a:t>Maybe for </a:t>
            </a:r>
            <a:r>
              <a:rPr lang="en-US" sz="1200" kern="1200" baseline="0" dirty="0" err="1" smtClean="0">
                <a:effectLst/>
              </a:rPr>
              <a:t>eReader</a:t>
            </a:r>
            <a:r>
              <a:rPr lang="en-US" sz="1200" kern="1200" baseline="0" dirty="0" smtClean="0">
                <a:effectLst/>
              </a:rPr>
              <a:t> – this is possible if you work at it; we are expecting that readers will want to annotate passages which can be cumbersome; often working with productivity tools and developing a workflow for managing this technology can be difficult (e.g. depending on the features your device has, you may find it challenging to use an annotation on your </a:t>
            </a:r>
            <a:r>
              <a:rPr lang="en-US" sz="1200" kern="1200" baseline="0" dirty="0" err="1" smtClean="0">
                <a:effectLst/>
              </a:rPr>
              <a:t>eReader</a:t>
            </a:r>
            <a:r>
              <a:rPr lang="en-US" sz="1200" kern="1200" baseline="0" dirty="0" smtClean="0">
                <a:effectLst/>
              </a:rPr>
              <a:t> for a document you are creating)</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effectLst/>
              </a:rPr>
              <a:t>Maybe for handheld – largely for the same reason but also for the size of the screen even if there are apps that help make this workflow easy.</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effectLst/>
              </a:rPr>
              <a:t>Yes for tablet – because of screen size and the ease of use of productivity apps on the device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effectLst/>
              </a:rPr>
              <a:t>This is an area is which substantial innovation will occur as device manufacturers and publishers work to solve these problems and integrate this technology into people’s workflows.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effectLst/>
            </a:endParaRPr>
          </a:p>
          <a:p>
            <a:endParaRPr lang="en-US" dirty="0" smtClean="0"/>
          </a:p>
        </p:txBody>
      </p:sp>
      <p:sp>
        <p:nvSpPr>
          <p:cNvPr id="4" name="Slide Number Placeholder 3"/>
          <p:cNvSpPr>
            <a:spLocks noGrp="1"/>
          </p:cNvSpPr>
          <p:nvPr>
            <p:ph type="sldNum" sz="quarter" idx="10"/>
          </p:nvPr>
        </p:nvSpPr>
        <p:spPr/>
        <p:txBody>
          <a:bodyPr/>
          <a:lstStyle/>
          <a:p>
            <a:fld id="{17C7BC94-3CEA-4CA2-85E7-E80AD4161F5D}" type="slidenum">
              <a:rPr lang="en-US" smtClean="0"/>
              <a:pPr/>
              <a:t>19</a:t>
            </a:fld>
            <a:endParaRPr lang="en-US"/>
          </a:p>
        </p:txBody>
      </p:sp>
    </p:spTree>
    <p:extLst>
      <p:ext uri="{BB962C8B-B14F-4D97-AF65-F5344CB8AC3E}">
        <p14:creationId xmlns:p14="http://schemas.microsoft.com/office/powerpoint/2010/main" xmlns="" val="1903954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UTA</a:t>
            </a:r>
          </a:p>
          <a:p>
            <a:endParaRPr lang="en-US" baseline="0" dirty="0" smtClean="0"/>
          </a:p>
          <a:p>
            <a:r>
              <a:rPr lang="en-US" baseline="0" dirty="0" smtClean="0"/>
              <a:t>This is the graphic that went along with a September article in the Economist about how e-books are changing publishing and it certainly feeds into the dichotomy implicit in our presentation title.  Either our physical bookshelves will be full or…not.  Either we will be reading printed materials or not.</a:t>
            </a:r>
          </a:p>
          <a:p>
            <a:endParaRPr lang="en-US" baseline="0" dirty="0" smtClean="0"/>
          </a:p>
          <a:p>
            <a:r>
              <a:rPr lang="en-US" baseline="0" dirty="0" smtClean="0"/>
              <a:t>Teasing apart publication data is complicated but in general it shows that print publishing net revenue is down across almost all categories while </a:t>
            </a:r>
            <a:r>
              <a:rPr lang="en-US" baseline="0" dirty="0" err="1" smtClean="0"/>
              <a:t>ebook</a:t>
            </a:r>
            <a:r>
              <a:rPr lang="en-US" baseline="0" dirty="0" smtClean="0"/>
              <a:t> publishing revenue is continuing to increase, and at a fairly dramatic rate (http://www.publishersweekly.com/pw/papercopy/48729-print-declines-outpace-digital-gains.html). The demise of retailers like Borders doesn’t bode well for the future of print…but we need to keep in mind that print is still the predominant format for now and the predominant revenue source. Bookstore bookshelves, college bookstores bookshelves and our own bookshelves are not empty and won’t likely be for quite some time.</a:t>
            </a:r>
          </a:p>
          <a:p>
            <a:endParaRPr lang="en-US" baseline="0" dirty="0" smtClean="0"/>
          </a:p>
          <a:p>
            <a:r>
              <a:rPr lang="en-US" baseline="0" dirty="0" smtClean="0"/>
              <a:t>And what this means is that the dichotomy question is not a useful question at this point.  Print and digital formats co-exist. We read in multiple formats for a variety of reasons. So we need to dig a little deeper, get past the either/or aspect of the e-reading debate and that is what we hope to do this afternoon.</a:t>
            </a:r>
            <a:endParaRPr lang="en-US" dirty="0"/>
          </a:p>
        </p:txBody>
      </p:sp>
      <p:sp>
        <p:nvSpPr>
          <p:cNvPr id="4" name="Slide Number Placeholder 3"/>
          <p:cNvSpPr>
            <a:spLocks noGrp="1"/>
          </p:cNvSpPr>
          <p:nvPr>
            <p:ph type="sldNum" sz="quarter" idx="10"/>
          </p:nvPr>
        </p:nvSpPr>
        <p:spPr/>
        <p:txBody>
          <a:bodyPr/>
          <a:lstStyle/>
          <a:p>
            <a:fld id="{17C7BC94-3CEA-4CA2-85E7-E80AD4161F5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UTA</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we wrap up we</a:t>
            </a:r>
            <a:r>
              <a:rPr lang="en-US" baseline="0" dirty="0" smtClean="0"/>
              <a:t> want to leave you with a few quotes that </a:t>
            </a:r>
            <a:r>
              <a:rPr lang="en-US" baseline="0" dirty="0" smtClean="0"/>
              <a:t>high light </a:t>
            </a:r>
            <a:r>
              <a:rPr lang="en-US" baseline="0" dirty="0" smtClean="0"/>
              <a:t>where we with </a:t>
            </a:r>
            <a:r>
              <a:rPr lang="en-US" baseline="0" dirty="0" err="1" smtClean="0"/>
              <a:t>eReading</a:t>
            </a:r>
            <a:r>
              <a:rPr lang="en-US" baseline="0" dirty="0" smtClean="0"/>
              <a:t> and </a:t>
            </a:r>
            <a:r>
              <a:rPr lang="en-US" baseline="0" dirty="0" err="1" smtClean="0"/>
              <a:t>eReading</a:t>
            </a:r>
            <a:r>
              <a:rPr lang="en-US" baseline="0" dirty="0" smtClean="0"/>
              <a:t> technology and some thoughts on what we need to work on. </a:t>
            </a:r>
            <a:r>
              <a:rPr lang="en-US" dirty="0" smtClean="0"/>
              <a:t>Waller’s comment</a:t>
            </a:r>
            <a:r>
              <a:rPr lang="en-US" baseline="0" dirty="0" smtClean="0"/>
              <a:t> comes from a 1986 article entitled “what electronic books will have to be better than”.   </a:t>
            </a:r>
            <a:r>
              <a:rPr lang="en-US" baseline="0" dirty="0" smtClean="0"/>
              <a:t>In this article Waller addressed a number of concerns:  permanence of text; length of text and physical cues the let one map the info; referencing previously read text (remember fingers in text photo); linear text is the norm but lots of exploration in other ways to present content (there are several presentations today about how that might be accomplished). As </a:t>
            </a:r>
            <a:r>
              <a:rPr lang="en-US" baseline="0" dirty="0" smtClean="0"/>
              <a:t>the publishing and technology industries strive to push past simple imitation--and they’ve come a long way--we need to pause and recognize that in some really important ways we are still in that transitional period.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those of us working in the academic realm, this is particularly important as students will need the functionality of their </a:t>
            </a:r>
            <a:r>
              <a:rPr lang="en-US" sz="1200" kern="1200" baseline="0" dirty="0" err="1" smtClean="0">
                <a:solidFill>
                  <a:schemeClr val="tx1"/>
                </a:solidFill>
                <a:latin typeface="+mn-lt"/>
                <a:ea typeface="+mn-ea"/>
                <a:cs typeface="+mn-cs"/>
              </a:rPr>
              <a:t>eReading</a:t>
            </a:r>
            <a:r>
              <a:rPr lang="en-US" sz="1200" kern="1200" baseline="0" dirty="0" smtClean="0">
                <a:solidFill>
                  <a:schemeClr val="tx1"/>
                </a:solidFill>
                <a:latin typeface="+mn-lt"/>
                <a:ea typeface="+mn-ea"/>
                <a:cs typeface="+mn-cs"/>
              </a:rPr>
              <a:t> devices to match or exceed what they an do in the print world in order to fully embrace </a:t>
            </a:r>
            <a:r>
              <a:rPr lang="en-US" sz="1200" kern="1200" baseline="0" dirty="0" err="1" smtClean="0">
                <a:solidFill>
                  <a:schemeClr val="tx1"/>
                </a:solidFill>
                <a:latin typeface="+mn-lt"/>
                <a:ea typeface="+mn-ea"/>
                <a:cs typeface="+mn-cs"/>
              </a:rPr>
              <a:t>eReading</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eReading</a:t>
            </a:r>
            <a:r>
              <a:rPr lang="en-US" sz="1200" kern="1200" baseline="0" dirty="0" smtClean="0">
                <a:solidFill>
                  <a:schemeClr val="tx1"/>
                </a:solidFill>
                <a:latin typeface="+mn-lt"/>
                <a:ea typeface="+mn-ea"/>
                <a:cs typeface="+mn-cs"/>
              </a:rPr>
              <a:t> technologies for learning.  Studies of </a:t>
            </a:r>
            <a:r>
              <a:rPr lang="en-US" sz="1200" kern="1200" baseline="0" dirty="0" err="1" smtClean="0">
                <a:solidFill>
                  <a:schemeClr val="tx1"/>
                </a:solidFill>
                <a:latin typeface="+mn-lt"/>
                <a:ea typeface="+mn-ea"/>
                <a:cs typeface="+mn-cs"/>
              </a:rPr>
              <a:t>eReaders</a:t>
            </a:r>
            <a:r>
              <a:rPr lang="en-US" sz="1200" kern="1200" baseline="0" dirty="0" smtClean="0">
                <a:solidFill>
                  <a:schemeClr val="tx1"/>
                </a:solidFill>
                <a:latin typeface="+mn-lt"/>
                <a:ea typeface="+mn-ea"/>
                <a:cs typeface="+mn-cs"/>
              </a:rPr>
              <a:t> in academia currently show that students will abandon their </a:t>
            </a:r>
            <a:r>
              <a:rPr lang="en-US" sz="1200" kern="1200" baseline="0" dirty="0" err="1" smtClean="0">
                <a:solidFill>
                  <a:schemeClr val="tx1"/>
                </a:solidFill>
                <a:latin typeface="+mn-lt"/>
                <a:ea typeface="+mn-ea"/>
                <a:cs typeface="+mn-cs"/>
              </a:rPr>
              <a:t>eReader</a:t>
            </a:r>
            <a:r>
              <a:rPr lang="en-US" sz="1200" kern="1200" baseline="0" dirty="0" smtClean="0">
                <a:solidFill>
                  <a:schemeClr val="tx1"/>
                </a:solidFill>
                <a:latin typeface="+mn-lt"/>
                <a:ea typeface="+mn-ea"/>
                <a:cs typeface="+mn-cs"/>
              </a:rPr>
              <a:t> devices if they can’t be as productive with them as they can with other technologies.  </a:t>
            </a:r>
            <a:r>
              <a:rPr lang="en-US" sz="1200" kern="1200" baseline="0" dirty="0" err="1" smtClean="0">
                <a:solidFill>
                  <a:schemeClr val="tx1"/>
                </a:solidFill>
                <a:latin typeface="+mn-lt"/>
                <a:ea typeface="+mn-ea"/>
                <a:cs typeface="+mn-cs"/>
              </a:rPr>
              <a:t>Notetaking</a:t>
            </a:r>
            <a:r>
              <a:rPr lang="en-US" sz="1200" kern="1200" baseline="0" dirty="0" smtClean="0">
                <a:solidFill>
                  <a:schemeClr val="tx1"/>
                </a:solidFill>
                <a:latin typeface="+mn-lt"/>
                <a:ea typeface="+mn-ea"/>
                <a:cs typeface="+mn-cs"/>
              </a:rPr>
              <a:t>, annotating and bookmarking are all very important academic reading practices. Thayer and his colleagues as U Washington showed the difficulty that students have with these practices when using </a:t>
            </a:r>
            <a:r>
              <a:rPr lang="en-US" sz="1200" kern="1200" baseline="0" dirty="0" err="1" smtClean="0">
                <a:solidFill>
                  <a:schemeClr val="tx1"/>
                </a:solidFill>
                <a:latin typeface="+mn-lt"/>
                <a:ea typeface="+mn-ea"/>
                <a:cs typeface="+mn-cs"/>
              </a:rPr>
              <a:t>eReaders</a:t>
            </a:r>
            <a:r>
              <a:rPr lang="en-US" sz="1200" kern="1200" baseline="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pleasure reading and in the public library realm, </a:t>
            </a:r>
            <a:r>
              <a:rPr lang="en-US" sz="1200" kern="1200" baseline="0" dirty="0" err="1" smtClean="0">
                <a:solidFill>
                  <a:schemeClr val="tx1"/>
                </a:solidFill>
                <a:latin typeface="+mn-lt"/>
                <a:ea typeface="+mn-ea"/>
                <a:cs typeface="+mn-cs"/>
              </a:rPr>
              <a:t>eReading</a:t>
            </a:r>
            <a:r>
              <a:rPr lang="en-US" sz="1200" kern="1200" baseline="0" dirty="0" smtClean="0">
                <a:solidFill>
                  <a:schemeClr val="tx1"/>
                </a:solidFill>
                <a:latin typeface="+mn-lt"/>
                <a:ea typeface="+mn-ea"/>
                <a:cs typeface="+mn-cs"/>
              </a:rPr>
              <a:t> has been much more widely adopted.  But even so, our own study results show that there are difficulties with finding relevant content and navigating the process of getting this content onto various devices unless the user is willing to purchase content from the online retail outlet associated with the device.  That part is really easy.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As Bauer notes in her recent article on the rapid adoption of </a:t>
            </a:r>
            <a:r>
              <a:rPr lang="en-US" sz="1200" kern="1200" baseline="0" dirty="0" err="1" smtClean="0">
                <a:solidFill>
                  <a:schemeClr val="tx1"/>
                </a:solidFill>
                <a:latin typeface="+mn-lt"/>
                <a:ea typeface="+mn-ea"/>
                <a:cs typeface="+mn-cs"/>
              </a:rPr>
              <a:t>eReaders</a:t>
            </a:r>
            <a:r>
              <a:rPr lang="en-US" sz="1200" kern="1200" baseline="0" dirty="0" smtClean="0">
                <a:solidFill>
                  <a:schemeClr val="tx1"/>
                </a:solidFill>
                <a:latin typeface="+mn-lt"/>
                <a:ea typeface="+mn-ea"/>
                <a:cs typeface="+mn-cs"/>
              </a:rPr>
              <a:t> that the rise of one technology, in this case, </a:t>
            </a:r>
            <a:r>
              <a:rPr lang="en-US" sz="1200" kern="1200" baseline="0" dirty="0" err="1" smtClean="0">
                <a:solidFill>
                  <a:schemeClr val="tx1"/>
                </a:solidFill>
                <a:latin typeface="+mn-lt"/>
                <a:ea typeface="+mn-ea"/>
                <a:cs typeface="+mn-cs"/>
              </a:rPr>
              <a:t>eReaders</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eReading</a:t>
            </a:r>
            <a:r>
              <a:rPr lang="en-US" sz="1200" kern="1200" baseline="0" dirty="0" smtClean="0">
                <a:solidFill>
                  <a:schemeClr val="tx1"/>
                </a:solidFill>
                <a:latin typeface="+mn-lt"/>
                <a:ea typeface="+mn-ea"/>
                <a:cs typeface="+mn-cs"/>
              </a:rPr>
              <a:t> devices, does not mean the end of print, an older but still important technology. Multiple technologies co-existing is both convenient and challenging.  Having the older technology at our disposal gives us “fall back” options but at the same time we experience challenges trying to use the new technology with “old practices.”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While improvements in the technology itself can certainly help us get past the difficulties we encounter, we as readers need to develop and improve our skills--specifically we need to develop </a:t>
            </a:r>
            <a:r>
              <a:rPr lang="en-US" sz="1200" kern="1200" baseline="0" dirty="0" err="1" smtClean="0">
                <a:solidFill>
                  <a:schemeClr val="tx1"/>
                </a:solidFill>
                <a:latin typeface="+mn-lt"/>
                <a:ea typeface="+mn-ea"/>
                <a:cs typeface="+mn-cs"/>
              </a:rPr>
              <a:t>transliteracy</a:t>
            </a:r>
            <a:r>
              <a:rPr lang="en-US" sz="1200" kern="1200" baseline="0" dirty="0" smtClean="0">
                <a:solidFill>
                  <a:schemeClr val="tx1"/>
                </a:solidFill>
                <a:latin typeface="+mn-lt"/>
                <a:ea typeface="+mn-ea"/>
                <a:cs typeface="+mn-cs"/>
              </a:rPr>
              <a:t> skills. </a:t>
            </a:r>
            <a:r>
              <a:rPr lang="en-US" sz="1200" kern="1200" baseline="0" dirty="0" err="1" smtClean="0">
                <a:solidFill>
                  <a:schemeClr val="tx1"/>
                </a:solidFill>
                <a:latin typeface="+mn-lt"/>
                <a:ea typeface="+mn-ea"/>
                <a:cs typeface="+mn-cs"/>
              </a:rPr>
              <a:t>Transliteracy</a:t>
            </a:r>
            <a:r>
              <a:rPr lang="en-US" sz="1200" kern="1200" baseline="0" dirty="0" smtClean="0">
                <a:solidFill>
                  <a:schemeClr val="tx1"/>
                </a:solidFill>
                <a:latin typeface="+mn-lt"/>
                <a:ea typeface="+mn-ea"/>
                <a:cs typeface="+mn-cs"/>
              </a:rPr>
              <a:t> is defined by Sue Thomas of Dumont University and her colleagues  as “the ability to read, write and interact across a range of platforms, tools and media”.  The literacies we develop in order to operate with the various technologies we encounter can’t happen in isolation as pointed out by </a:t>
            </a:r>
            <a:r>
              <a:rPr lang="en-US" sz="1200" kern="1200" baseline="0" dirty="0" err="1" smtClean="0">
                <a:solidFill>
                  <a:schemeClr val="tx1"/>
                </a:solidFill>
                <a:latin typeface="+mn-lt"/>
                <a:ea typeface="+mn-ea"/>
                <a:cs typeface="+mn-cs"/>
              </a:rPr>
              <a:t>Ipri</a:t>
            </a:r>
            <a:r>
              <a:rPr lang="en-US" sz="1200" kern="1200" baseline="0" dirty="0" smtClean="0">
                <a:solidFill>
                  <a:schemeClr val="tx1"/>
                </a:solidFill>
                <a:latin typeface="+mn-lt"/>
                <a:ea typeface="+mn-ea"/>
                <a:cs typeface="+mn-cs"/>
              </a:rPr>
              <a:t> in his C&amp;RL News article on </a:t>
            </a:r>
            <a:r>
              <a:rPr lang="en-US" sz="1200" kern="1200" baseline="0" dirty="0" err="1" smtClean="0">
                <a:solidFill>
                  <a:schemeClr val="tx1"/>
                </a:solidFill>
                <a:latin typeface="+mn-lt"/>
                <a:ea typeface="+mn-ea"/>
                <a:cs typeface="+mn-cs"/>
              </a:rPr>
              <a:t>transliteracy</a:t>
            </a:r>
            <a:r>
              <a:rPr lang="en-US" sz="1200" kern="1200" baseline="0" dirty="0" smtClean="0">
                <a:solidFill>
                  <a:schemeClr val="tx1"/>
                </a:solidFill>
                <a:latin typeface="+mn-lt"/>
                <a:ea typeface="+mn-ea"/>
                <a:cs typeface="+mn-cs"/>
              </a:rPr>
              <a:t> . If we’re only good with print or social media for instance but can’t translate those skills into the </a:t>
            </a:r>
            <a:r>
              <a:rPr lang="en-US" sz="1200" kern="1200" baseline="0" dirty="0" err="1" smtClean="0">
                <a:solidFill>
                  <a:schemeClr val="tx1"/>
                </a:solidFill>
                <a:latin typeface="+mn-lt"/>
                <a:ea typeface="+mn-ea"/>
                <a:cs typeface="+mn-cs"/>
              </a:rPr>
              <a:t>eReading</a:t>
            </a:r>
            <a:r>
              <a:rPr lang="en-US" sz="1200" kern="1200" baseline="0" dirty="0" smtClean="0">
                <a:solidFill>
                  <a:schemeClr val="tx1"/>
                </a:solidFill>
                <a:latin typeface="+mn-lt"/>
                <a:ea typeface="+mn-ea"/>
                <a:cs typeface="+mn-cs"/>
              </a:rPr>
              <a:t> world, we face significant hurdles.  For example, many </a:t>
            </a:r>
            <a:r>
              <a:rPr lang="en-US" sz="1200" kern="1200" baseline="0" dirty="0" err="1" smtClean="0">
                <a:solidFill>
                  <a:schemeClr val="tx1"/>
                </a:solidFill>
                <a:latin typeface="+mn-lt"/>
                <a:ea typeface="+mn-ea"/>
                <a:cs typeface="+mn-cs"/>
              </a:rPr>
              <a:t>eREading</a:t>
            </a:r>
            <a:r>
              <a:rPr lang="en-US" sz="1200" kern="1200" baseline="0" dirty="0" smtClean="0">
                <a:solidFill>
                  <a:schemeClr val="tx1"/>
                </a:solidFill>
                <a:latin typeface="+mn-lt"/>
                <a:ea typeface="+mn-ea"/>
                <a:cs typeface="+mn-cs"/>
              </a:rPr>
              <a:t> devices have social bookmarking or annotating features.  If they are turned on, there are advantages and creative possibilities.  It might be fun to see what others are </a:t>
            </a:r>
            <a:r>
              <a:rPr lang="en-US" sz="1200" kern="1200" baseline="0" dirty="0" err="1" smtClean="0">
                <a:solidFill>
                  <a:schemeClr val="tx1"/>
                </a:solidFill>
                <a:latin typeface="+mn-lt"/>
                <a:ea typeface="+mn-ea"/>
                <a:cs typeface="+mn-cs"/>
              </a:rPr>
              <a:t>hlighting</a:t>
            </a:r>
            <a:r>
              <a:rPr lang="en-US" sz="1200" kern="1200" baseline="0" dirty="0" smtClean="0">
                <a:solidFill>
                  <a:schemeClr val="tx1"/>
                </a:solidFill>
                <a:latin typeface="+mn-lt"/>
                <a:ea typeface="+mn-ea"/>
                <a:cs typeface="+mn-cs"/>
              </a:rPr>
              <a:t> and sharing but we could easily become overwhelmed (think Facebook status updates). If I am transliterate I apply my ability to create social groups on a platform like Facebook to the </a:t>
            </a:r>
            <a:r>
              <a:rPr lang="en-US" sz="1200" kern="1200" baseline="0" dirty="0" err="1" smtClean="0">
                <a:solidFill>
                  <a:schemeClr val="tx1"/>
                </a:solidFill>
                <a:latin typeface="+mn-lt"/>
                <a:ea typeface="+mn-ea"/>
                <a:cs typeface="+mn-cs"/>
              </a:rPr>
              <a:t>eReading</a:t>
            </a:r>
            <a:r>
              <a:rPr lang="en-US" sz="1200" kern="1200" baseline="0" dirty="0" smtClean="0">
                <a:solidFill>
                  <a:schemeClr val="tx1"/>
                </a:solidFill>
                <a:latin typeface="+mn-lt"/>
                <a:ea typeface="+mn-ea"/>
                <a:cs typeface="+mn-cs"/>
              </a:rPr>
              <a:t> experience.  In this situation, I can engage in a meaningful and constructive social reading experience where group annotations enhance my understanding of a difficult text.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Becoming transliterate means we will have developed new personal workflows.  Doing so won’t be easy, but the reward is significant. In picking up on the idea of the blog post I showed earlier, about the joys of  both print and </a:t>
            </a:r>
            <a:r>
              <a:rPr lang="en-US" sz="1200" kern="1200" baseline="0" dirty="0" err="1" smtClean="0">
                <a:solidFill>
                  <a:schemeClr val="tx1"/>
                </a:solidFill>
                <a:latin typeface="+mn-lt"/>
                <a:ea typeface="+mn-ea"/>
                <a:cs typeface="+mn-cs"/>
              </a:rPr>
              <a:t>ereading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transliteracy</a:t>
            </a:r>
            <a:r>
              <a:rPr lang="en-US" sz="1200" kern="1200" baseline="0" dirty="0" smtClean="0">
                <a:solidFill>
                  <a:schemeClr val="tx1"/>
                </a:solidFill>
                <a:latin typeface="+mn-lt"/>
                <a:ea typeface="+mn-ea"/>
                <a:cs typeface="+mn-cs"/>
              </a:rPr>
              <a:t> moves us past limitations of one or maybe a few literacies to the joy and enhanced productivity that comes with using them all.  Knowing when to </a:t>
            </a:r>
            <a:r>
              <a:rPr lang="en-US" sz="1200" kern="1200" baseline="0" dirty="0" err="1" smtClean="0">
                <a:solidFill>
                  <a:schemeClr val="tx1"/>
                </a:solidFill>
                <a:latin typeface="+mn-lt"/>
                <a:ea typeface="+mn-ea"/>
                <a:cs typeface="+mn-cs"/>
              </a:rPr>
              <a:t>eRead</a:t>
            </a:r>
            <a:r>
              <a:rPr lang="en-US" sz="1200" kern="1200" baseline="0" dirty="0" smtClean="0">
                <a:solidFill>
                  <a:schemeClr val="tx1"/>
                </a:solidFill>
                <a:latin typeface="+mn-lt"/>
                <a:ea typeface="+mn-ea"/>
                <a:cs typeface="+mn-cs"/>
              </a:rPr>
              <a:t> and when not to </a:t>
            </a:r>
            <a:r>
              <a:rPr lang="en-US" sz="1200" kern="1200" baseline="0" dirty="0" err="1" smtClean="0">
                <a:solidFill>
                  <a:schemeClr val="tx1"/>
                </a:solidFill>
                <a:latin typeface="+mn-lt"/>
                <a:ea typeface="+mn-ea"/>
                <a:cs typeface="+mn-cs"/>
              </a:rPr>
              <a:t>eRead</a:t>
            </a:r>
            <a:r>
              <a:rPr lang="en-US" sz="1200" kern="1200" baseline="0" dirty="0" smtClean="0">
                <a:solidFill>
                  <a:schemeClr val="tx1"/>
                </a:solidFill>
                <a:latin typeface="+mn-lt"/>
                <a:ea typeface="+mn-ea"/>
                <a:cs typeface="+mn-cs"/>
              </a:rPr>
              <a:t>, that is our new challenge.</a:t>
            </a:r>
          </a:p>
          <a:p>
            <a:endParaRPr lang="en-US"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13458801-4D9E-1844-B231-5DBBC5B879E4}" type="slidenum">
              <a:rPr lang="en-US" smtClean="0"/>
              <a:pPr/>
              <a:t>20</a:t>
            </a:fld>
            <a:endParaRPr lang="en-US"/>
          </a:p>
        </p:txBody>
      </p:sp>
    </p:spTree>
    <p:extLst>
      <p:ext uri="{BB962C8B-B14F-4D97-AF65-F5344CB8AC3E}">
        <p14:creationId xmlns:p14="http://schemas.microsoft.com/office/powerpoint/2010/main" xmlns="" val="2475565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3458801-4D9E-1844-B231-5DBBC5B879E4}" type="slidenum">
              <a:rPr lang="en-US" smtClean="0"/>
              <a:pPr/>
              <a:t>21</a:t>
            </a:fld>
            <a:endParaRPr lang="en-US"/>
          </a:p>
        </p:txBody>
      </p:sp>
    </p:spTree>
    <p:extLst>
      <p:ext uri="{BB962C8B-B14F-4D97-AF65-F5344CB8AC3E}">
        <p14:creationId xmlns:p14="http://schemas.microsoft.com/office/powerpoint/2010/main" xmlns="" val="2475565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C7BC94-3CEA-4CA2-85E7-E80AD4161F5D}" type="slidenum">
              <a:rPr lang="en-US" smtClean="0"/>
              <a:pPr/>
              <a:t>22</a:t>
            </a:fld>
            <a:endParaRPr lang="en-US"/>
          </a:p>
        </p:txBody>
      </p:sp>
    </p:spTree>
    <p:extLst>
      <p:ext uri="{BB962C8B-B14F-4D97-AF65-F5344CB8AC3E}">
        <p14:creationId xmlns:p14="http://schemas.microsoft.com/office/powerpoint/2010/main" xmlns="" val="270760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17C7BC94-3CEA-4CA2-85E7-E80AD4161F5D}"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buNone/>
            </a:pPr>
            <a:r>
              <a:rPr lang="en-US" dirty="0" smtClean="0"/>
              <a:t>UTA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http://www.polleverywhere.com/multiple_choice_polls/MTA2MjgzODY1NA</a:t>
            </a:r>
          </a:p>
          <a:p>
            <a:pPr>
              <a:buNone/>
            </a:pPr>
            <a:endParaRPr lang="en-US" dirty="0" smtClean="0"/>
          </a:p>
          <a:p>
            <a:pPr eaLnBrk="1" hangingPunct="1">
              <a:spcBef>
                <a:spcPct val="0"/>
              </a:spcBef>
            </a:pPr>
            <a:r>
              <a:rPr lang="en-US" baseline="0" dirty="0" smtClean="0"/>
              <a:t>Along the way we want to actively engage you in this conversation.  So we going to stop for a minute and have you think about how YOU read.  Think about the reading you do for work, school, pleasure…any reading that doesn’t involve email.  What device or technology do you use to do the majority of that reading?  We realize that this is not an easy question to answer as one technology or tool may not dominate.  But do your best.</a:t>
            </a:r>
          </a:p>
          <a:p>
            <a:pPr eaLnBrk="1" hangingPunct="1">
              <a:spcBef>
                <a:spcPct val="0"/>
              </a:spcBef>
            </a:pPr>
            <a:endParaRPr lang="en-US" baseline="0" dirty="0" smtClean="0"/>
          </a:p>
          <a:p>
            <a:pPr eaLnBrk="1" hangingPunct="1">
              <a:spcBef>
                <a:spcPct val="0"/>
              </a:spcBef>
            </a:pPr>
            <a:r>
              <a:rPr lang="en-US" baseline="0" dirty="0" smtClean="0"/>
              <a:t>This is a live poll so you will see responses as they come in (I have to confess that I went the cheap route and used the free version will allows up to 40 responses.  So not all of your answers might be reflected).  Anyway, there are two ways to respond to the poll.  Either text the code that corresponds to your reading format to the number at the top of the screen or go to the </a:t>
            </a:r>
            <a:r>
              <a:rPr lang="en-US" baseline="0" dirty="0" err="1" smtClean="0"/>
              <a:t>url</a:t>
            </a:r>
            <a:r>
              <a:rPr lang="en-US" baseline="0" dirty="0" smtClean="0"/>
              <a:t> listed and submit the code that corresponds to your reading format.</a:t>
            </a:r>
          </a:p>
          <a:p>
            <a:pPr eaLnBrk="1" hangingPunct="1">
              <a:spcBef>
                <a:spcPct val="0"/>
              </a:spcBef>
            </a:pPr>
            <a:endParaRPr lang="en-US" baseline="0" dirty="0" smtClean="0"/>
          </a:p>
          <a:p>
            <a:pPr eaLnBrk="1" hangingPunct="1">
              <a:spcBef>
                <a:spcPct val="0"/>
              </a:spcBef>
            </a:pPr>
            <a:r>
              <a:rPr lang="en-US" baseline="0" dirty="0" smtClean="0"/>
              <a:t>We anticipated that reading in print and reading on the computer might dominate and we see this is the case from your answers. </a:t>
            </a:r>
            <a:r>
              <a:rPr lang="en-US" baseline="0" dirty="0" smtClean="0"/>
              <a:t>While print is the single dominant format, we do see, however, that with all </a:t>
            </a:r>
            <a:r>
              <a:rPr lang="en-US" baseline="0" dirty="0" err="1" smtClean="0"/>
              <a:t>ereading</a:t>
            </a:r>
            <a:r>
              <a:rPr lang="en-US" baseline="0" dirty="0" smtClean="0"/>
              <a:t> formats combined exceed print reading.  But it will be some time before print is no longer </a:t>
            </a:r>
            <a:r>
              <a:rPr lang="en-US" baseline="0" smtClean="0"/>
              <a:t>in the mix.</a:t>
            </a:r>
            <a:endParaRPr lang="en-US" baseline="0" dirty="0" smtClean="0"/>
          </a:p>
          <a:p>
            <a:pPr>
              <a:buNone/>
            </a:pPr>
            <a:endParaRPr lang="en-US" dirty="0"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1FF443-286A-4B56-B134-A4259059825C}" type="slidenum">
              <a:rPr lang="en-US">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lvl="0"/>
            <a:r>
              <a:rPr lang="en-US" sz="1200" kern="1200" dirty="0" smtClean="0">
                <a:solidFill>
                  <a:schemeClr val="tx1"/>
                </a:solidFill>
                <a:effectLst/>
                <a:latin typeface="+mn-lt"/>
                <a:ea typeface="+mn-ea"/>
                <a:cs typeface="+mn-cs"/>
              </a:rPr>
              <a:t>JANE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As Uta said we got started on the</a:t>
            </a:r>
            <a:r>
              <a:rPr lang="en-US" sz="1200" kern="1200" baseline="0" dirty="0" smtClean="0">
                <a:solidFill>
                  <a:schemeClr val="tx1"/>
                </a:solidFill>
                <a:effectLst/>
                <a:latin typeface="+mn-lt"/>
                <a:ea typeface="+mn-ea"/>
                <a:cs typeface="+mn-cs"/>
              </a:rPr>
              <a:t> question of </a:t>
            </a:r>
            <a:r>
              <a:rPr lang="en-US" sz="1200" kern="1200" baseline="0" dirty="0" err="1" smtClean="0">
                <a:solidFill>
                  <a:schemeClr val="tx1"/>
                </a:solidFill>
                <a:effectLst/>
                <a:latin typeface="+mn-lt"/>
                <a:ea typeface="+mn-ea"/>
                <a:cs typeface="+mn-cs"/>
              </a:rPr>
              <a:t>eReading</a:t>
            </a:r>
            <a:r>
              <a:rPr lang="en-US" sz="1200" kern="1200" baseline="0" dirty="0" smtClean="0">
                <a:solidFill>
                  <a:schemeClr val="tx1"/>
                </a:solidFill>
                <a:effectLst/>
                <a:latin typeface="+mn-lt"/>
                <a:ea typeface="+mn-ea"/>
                <a:cs typeface="+mn-cs"/>
              </a:rPr>
              <a:t> or not because of a study we are conducting at our library. With 2 other colleagues we received an internal grant to conduct </a:t>
            </a:r>
            <a:r>
              <a:rPr lang="en-US" sz="1200" kern="1200" dirty="0" smtClean="0">
                <a:solidFill>
                  <a:schemeClr val="tx1"/>
                </a:solidFill>
                <a:effectLst/>
                <a:latin typeface="+mn-lt"/>
                <a:ea typeface="+mn-ea"/>
                <a:cs typeface="+mn-cs"/>
              </a:rPr>
              <a:t>a year-long longitudinal study exploring factors that influence </a:t>
            </a:r>
            <a:r>
              <a:rPr lang="en-US" sz="1200" kern="1200" dirty="0" err="1" smtClean="0">
                <a:solidFill>
                  <a:schemeClr val="tx1"/>
                </a:solidFill>
                <a:effectLst/>
                <a:latin typeface="+mn-lt"/>
                <a:ea typeface="+mn-ea"/>
                <a:cs typeface="+mn-cs"/>
              </a:rPr>
              <a:t>eReader</a:t>
            </a:r>
            <a:r>
              <a:rPr lang="en-US" sz="1200" kern="1200" dirty="0" smtClean="0">
                <a:solidFill>
                  <a:schemeClr val="tx1"/>
                </a:solidFill>
                <a:effectLst/>
                <a:latin typeface="+mn-lt"/>
                <a:ea typeface="+mn-ea"/>
                <a:cs typeface="+mn-cs"/>
              </a:rPr>
              <a:t> adoption</a:t>
            </a:r>
            <a:r>
              <a:rPr lang="en-US" sz="1200" kern="1200" baseline="0" dirty="0" smtClean="0">
                <a:solidFill>
                  <a:schemeClr val="tx1"/>
                </a:solidFill>
                <a:effectLst/>
                <a:latin typeface="+mn-lt"/>
                <a:ea typeface="+mn-ea"/>
                <a:cs typeface="+mn-cs"/>
              </a:rPr>
              <a:t> among library faculty and press staff when the barrier of purchasing an </a:t>
            </a:r>
            <a:r>
              <a:rPr lang="en-US" sz="1200" kern="1200" baseline="0" dirty="0" err="1" smtClean="0">
                <a:solidFill>
                  <a:schemeClr val="tx1"/>
                </a:solidFill>
                <a:effectLst/>
                <a:latin typeface="+mn-lt"/>
                <a:ea typeface="+mn-ea"/>
                <a:cs typeface="+mn-cs"/>
              </a:rPr>
              <a:t>ereader</a:t>
            </a:r>
            <a:r>
              <a:rPr lang="en-US" sz="1200" kern="1200" baseline="0" dirty="0" smtClean="0">
                <a:solidFill>
                  <a:schemeClr val="tx1"/>
                </a:solidFill>
                <a:effectLst/>
                <a:latin typeface="+mn-lt"/>
                <a:ea typeface="+mn-ea"/>
                <a:cs typeface="+mn-cs"/>
              </a:rPr>
              <a:t> is removed. The grant enabled us to purchase </a:t>
            </a:r>
            <a:r>
              <a:rPr lang="en-US" sz="1200" kern="1200" dirty="0" err="1" smtClean="0">
                <a:solidFill>
                  <a:schemeClr val="tx1"/>
                </a:solidFill>
                <a:effectLst/>
                <a:latin typeface="+mn-lt"/>
                <a:ea typeface="+mn-ea"/>
                <a:cs typeface="+mn-cs"/>
              </a:rPr>
              <a:t>eReaders</a:t>
            </a:r>
            <a:r>
              <a:rPr lang="en-US" sz="1200" kern="1200" dirty="0" smtClean="0">
                <a:solidFill>
                  <a:schemeClr val="tx1"/>
                </a:solidFill>
                <a:effectLst/>
                <a:latin typeface="+mn-lt"/>
                <a:ea typeface="+mn-ea"/>
                <a:cs typeface="+mn-cs"/>
              </a:rPr>
              <a:t> for OSU librarians and staff and develop the</a:t>
            </a:r>
            <a:r>
              <a:rPr lang="en-US" sz="1200" kern="1200" baseline="0" dirty="0" smtClean="0">
                <a:solidFill>
                  <a:schemeClr val="tx1"/>
                </a:solidFill>
                <a:effectLst/>
                <a:latin typeface="+mn-lt"/>
                <a:ea typeface="+mn-ea"/>
                <a:cs typeface="+mn-cs"/>
              </a:rPr>
              <a:t> study</a:t>
            </a:r>
            <a:r>
              <a:rPr lang="en-US" sz="1200" kern="1200" dirty="0" smtClean="0">
                <a:solidFill>
                  <a:schemeClr val="tx1"/>
                </a:solidFill>
                <a:effectLst/>
                <a:latin typeface="+mn-lt"/>
                <a:ea typeface="+mn-ea"/>
                <a:cs typeface="+mn-cs"/>
              </a:rPr>
              <a:t>. So, this summer we distributed 4 different </a:t>
            </a:r>
            <a:r>
              <a:rPr lang="en-US" sz="1200" kern="1200" dirty="0" err="1" smtClean="0">
                <a:solidFill>
                  <a:schemeClr val="tx1"/>
                </a:solidFill>
                <a:effectLst/>
                <a:latin typeface="+mn-lt"/>
                <a:ea typeface="+mn-ea"/>
                <a:cs typeface="+mn-cs"/>
              </a:rPr>
              <a:t>ereaders</a:t>
            </a:r>
            <a:r>
              <a:rPr lang="en-US" sz="1200" kern="1200" dirty="0" smtClean="0">
                <a:solidFill>
                  <a:schemeClr val="tx1"/>
                </a:solidFill>
                <a:effectLst/>
                <a:latin typeface="+mn-lt"/>
                <a:ea typeface="+mn-ea"/>
                <a:cs typeface="+mn-cs"/>
              </a:rPr>
              <a:t> among 30 librarians and press staff and have subsequently</a:t>
            </a:r>
            <a:r>
              <a:rPr lang="en-US" sz="1200" kern="1200" baseline="0" dirty="0" smtClean="0">
                <a:solidFill>
                  <a:schemeClr val="tx1"/>
                </a:solidFill>
                <a:effectLst/>
                <a:latin typeface="+mn-lt"/>
                <a:ea typeface="+mn-ea"/>
                <a:cs typeface="+mn-cs"/>
              </a:rPr>
              <a:t> held 2 interviews with each participant. The first was held upon receipt of the </a:t>
            </a:r>
            <a:r>
              <a:rPr lang="en-US" sz="1200" kern="1200" baseline="0" dirty="0" err="1" smtClean="0">
                <a:solidFill>
                  <a:schemeClr val="tx1"/>
                </a:solidFill>
                <a:effectLst/>
                <a:latin typeface="+mn-lt"/>
                <a:ea typeface="+mn-ea"/>
                <a:cs typeface="+mn-cs"/>
              </a:rPr>
              <a:t>ereader</a:t>
            </a:r>
            <a:r>
              <a:rPr lang="en-US" sz="1200" kern="1200" baseline="0" dirty="0" smtClean="0">
                <a:solidFill>
                  <a:schemeClr val="tx1"/>
                </a:solidFill>
                <a:effectLst/>
                <a:latin typeface="+mn-lt"/>
                <a:ea typeface="+mn-ea"/>
                <a:cs typeface="+mn-cs"/>
              </a:rPr>
              <a:t> and the second one month later. You can see the readers we distributed the Kindle, Kobo, Sony and Nook. Of course newer editions of the readers have since come out. </a:t>
            </a: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ecause we needed</a:t>
            </a:r>
            <a:r>
              <a:rPr lang="en-US" sz="1200" kern="1200" baseline="0" dirty="0" smtClean="0">
                <a:solidFill>
                  <a:schemeClr val="tx1"/>
                </a:solidFill>
                <a:effectLst/>
                <a:latin typeface="+mn-lt"/>
                <a:ea typeface="+mn-ea"/>
                <a:cs typeface="+mn-cs"/>
              </a:rPr>
              <a:t> a </a:t>
            </a:r>
            <a:r>
              <a:rPr lang="en-US" sz="1200" kern="1200" dirty="0" smtClean="0">
                <a:solidFill>
                  <a:schemeClr val="tx1"/>
                </a:solidFill>
                <a:effectLst/>
                <a:latin typeface="+mn-lt"/>
                <a:ea typeface="+mn-ea"/>
                <a:cs typeface="+mn-cs"/>
              </a:rPr>
              <a:t>framework to understand</a:t>
            </a:r>
            <a:r>
              <a:rPr lang="en-US" sz="1200" kern="1200" baseline="0" dirty="0" smtClean="0">
                <a:solidFill>
                  <a:schemeClr val="tx1"/>
                </a:solidFill>
                <a:effectLst/>
                <a:latin typeface="+mn-lt"/>
                <a:ea typeface="+mn-ea"/>
                <a:cs typeface="+mn-cs"/>
              </a:rPr>
              <a:t> our </a:t>
            </a:r>
            <a:r>
              <a:rPr lang="en-US" sz="1200" kern="1200" dirty="0" smtClean="0">
                <a:solidFill>
                  <a:schemeClr val="tx1"/>
                </a:solidFill>
                <a:effectLst/>
                <a:latin typeface="+mn-lt"/>
                <a:ea typeface="+mn-ea"/>
                <a:cs typeface="+mn-cs"/>
              </a:rPr>
              <a:t>participants’ </a:t>
            </a:r>
            <a:r>
              <a:rPr lang="en-US" sz="1200" kern="1200" dirty="0" err="1" smtClean="0">
                <a:solidFill>
                  <a:schemeClr val="tx1"/>
                </a:solidFill>
                <a:effectLst/>
                <a:latin typeface="+mn-lt"/>
                <a:ea typeface="+mn-ea"/>
                <a:cs typeface="+mn-cs"/>
              </a:rPr>
              <a:t>eReader</a:t>
            </a:r>
            <a:r>
              <a:rPr lang="en-US" sz="1200" kern="1200" dirty="0" smtClean="0">
                <a:solidFill>
                  <a:schemeClr val="tx1"/>
                </a:solidFill>
                <a:effectLst/>
                <a:latin typeface="+mn-lt"/>
                <a:ea typeface="+mn-ea"/>
                <a:cs typeface="+mn-cs"/>
              </a:rPr>
              <a:t> adoption process; we decided to frame our study questions around a</a:t>
            </a:r>
            <a:r>
              <a:rPr lang="en-US" sz="1200" kern="1200" baseline="0" dirty="0" smtClean="0">
                <a:solidFill>
                  <a:schemeClr val="tx1"/>
                </a:solidFill>
                <a:effectLst/>
                <a:latin typeface="+mn-lt"/>
                <a:ea typeface="+mn-ea"/>
                <a:cs typeface="+mn-cs"/>
              </a:rPr>
              <a:t>  model called the </a:t>
            </a:r>
            <a:r>
              <a:rPr lang="en-US" sz="1200" kern="1200" dirty="0" smtClean="0">
                <a:solidFill>
                  <a:schemeClr val="tx1"/>
                </a:solidFill>
                <a:effectLst/>
                <a:latin typeface="+mn-lt"/>
                <a:ea typeface="+mn-ea"/>
                <a:cs typeface="+mn-cs"/>
              </a:rPr>
              <a:t>Innovation-Decision Model</a:t>
            </a:r>
            <a:r>
              <a:rPr lang="en-US" sz="1200" kern="1200" baseline="0" dirty="0" smtClean="0">
                <a:solidFill>
                  <a:schemeClr val="tx1"/>
                </a:solidFill>
                <a:effectLst/>
                <a:latin typeface="+mn-lt"/>
                <a:ea typeface="+mn-ea"/>
                <a:cs typeface="+mn-cs"/>
              </a:rPr>
              <a:t> which is a</a:t>
            </a:r>
            <a:r>
              <a:rPr lang="en-US" sz="1200" kern="1200" dirty="0" smtClean="0">
                <a:solidFill>
                  <a:schemeClr val="tx1"/>
                </a:solidFill>
                <a:effectLst/>
                <a:latin typeface="+mn-lt"/>
                <a:ea typeface="+mn-ea"/>
                <a:cs typeface="+mn-cs"/>
              </a:rPr>
              <a:t> five-step process describing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innovation adoption. The five</a:t>
            </a:r>
            <a:r>
              <a:rPr lang="en-US" sz="1200" kern="1200" baseline="0" dirty="0" smtClean="0">
                <a:solidFill>
                  <a:schemeClr val="tx1"/>
                </a:solidFill>
                <a:effectLst/>
                <a:latin typeface="+mn-lt"/>
                <a:ea typeface="+mn-ea"/>
                <a:cs typeface="+mn-cs"/>
              </a:rPr>
              <a:t> steps include: </a:t>
            </a:r>
            <a:r>
              <a:rPr lang="en-US" sz="1200" kern="1200" dirty="0" smtClean="0">
                <a:solidFill>
                  <a:schemeClr val="tx1"/>
                </a:solidFill>
                <a:effectLst/>
                <a:latin typeface="+mn-lt"/>
                <a:ea typeface="+mn-ea"/>
                <a:cs typeface="+mn-cs"/>
              </a:rPr>
              <a:t>knowledge, persuasion, decision, implementation, and confirmation. This model comes from Everett Rogers’s (2003).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Follow</a:t>
            </a:r>
            <a:r>
              <a:rPr lang="en-US" sz="1200" kern="1200" baseline="0" dirty="0" smtClean="0">
                <a:solidFill>
                  <a:schemeClr val="tx1"/>
                </a:solidFill>
                <a:effectLst/>
                <a:latin typeface="+mn-lt"/>
                <a:ea typeface="+mn-ea"/>
                <a:cs typeface="+mn-cs"/>
              </a:rPr>
              <a:t> up interviews will be conducted </a:t>
            </a:r>
            <a:r>
              <a:rPr lang="en-US" sz="1200" kern="1200" dirty="0" smtClean="0">
                <a:solidFill>
                  <a:schemeClr val="tx1"/>
                </a:solidFill>
                <a:effectLst/>
                <a:latin typeface="+mn-lt"/>
                <a:ea typeface="+mn-ea"/>
                <a:cs typeface="+mn-cs"/>
              </a:rPr>
              <a:t>Winter term and August/September 2012. </a:t>
            </a:r>
          </a:p>
          <a:p>
            <a:pPr lvl="0"/>
            <a:r>
              <a:rPr lang="en-US" sz="1200" kern="1200" baseline="0" dirty="0" smtClean="0">
                <a:solidFill>
                  <a:schemeClr val="tx1"/>
                </a:solidFill>
                <a:effectLst/>
                <a:latin typeface="+mn-lt"/>
                <a:ea typeface="+mn-ea"/>
                <a:cs typeface="+mn-cs"/>
              </a:rPr>
              <a:t>As we held the first two interviews; debriefed afterwards and generally talked about our experiences with </a:t>
            </a:r>
            <a:r>
              <a:rPr lang="en-US" sz="1200" kern="1200" baseline="0" dirty="0" err="1" smtClean="0">
                <a:solidFill>
                  <a:schemeClr val="tx1"/>
                </a:solidFill>
                <a:effectLst/>
                <a:latin typeface="+mn-lt"/>
                <a:ea typeface="+mn-ea"/>
                <a:cs typeface="+mn-cs"/>
              </a:rPr>
              <a:t>eReaders</a:t>
            </a:r>
            <a:r>
              <a:rPr lang="en-US" sz="1200" kern="1200" baseline="0" dirty="0" smtClean="0">
                <a:solidFill>
                  <a:schemeClr val="tx1"/>
                </a:solidFill>
                <a:effectLst/>
                <a:latin typeface="+mn-lt"/>
                <a:ea typeface="+mn-ea"/>
                <a:cs typeface="+mn-cs"/>
              </a:rPr>
              <a:t> some common observations and questions started to arise about our changing </a:t>
            </a:r>
            <a:r>
              <a:rPr lang="en-US" sz="1200" kern="1200" baseline="0" dirty="0" err="1" smtClean="0">
                <a:solidFill>
                  <a:schemeClr val="tx1"/>
                </a:solidFill>
                <a:effectLst/>
                <a:latin typeface="+mn-lt"/>
                <a:ea typeface="+mn-ea"/>
                <a:cs typeface="+mn-cs"/>
              </a:rPr>
              <a:t>ereading</a:t>
            </a:r>
            <a:r>
              <a:rPr lang="en-US" sz="1200" kern="1200" baseline="0" dirty="0" smtClean="0">
                <a:solidFill>
                  <a:schemeClr val="tx1"/>
                </a:solidFill>
                <a:effectLst/>
                <a:latin typeface="+mn-lt"/>
                <a:ea typeface="+mn-ea"/>
                <a:cs typeface="+mn-cs"/>
              </a:rPr>
              <a:t> and reading practices and about the adoption of </a:t>
            </a:r>
            <a:r>
              <a:rPr lang="en-US" sz="1200" kern="1200" baseline="0" dirty="0" err="1" smtClean="0">
                <a:solidFill>
                  <a:schemeClr val="tx1"/>
                </a:solidFill>
                <a:effectLst/>
                <a:latin typeface="+mn-lt"/>
                <a:ea typeface="+mn-ea"/>
                <a:cs typeface="+mn-cs"/>
              </a:rPr>
              <a:t>ereaders</a:t>
            </a:r>
            <a:r>
              <a:rPr lang="en-US" sz="1200" kern="1200" baseline="0" dirty="0" smtClean="0">
                <a:solidFill>
                  <a:schemeClr val="tx1"/>
                </a:solidFill>
                <a:effectLst/>
                <a:latin typeface="+mn-lt"/>
                <a:ea typeface="+mn-ea"/>
                <a:cs typeface="+mn-cs"/>
              </a:rPr>
              <a:t>. So let’s start  with a few of our findings.</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458801-4D9E-1844-B231-5DBBC5B879E4}" type="slidenum">
              <a:rPr lang="en-US" smtClean="0"/>
              <a:pPr/>
              <a:t>4</a:t>
            </a:fld>
            <a:endParaRPr lang="en-US"/>
          </a:p>
        </p:txBody>
      </p:sp>
    </p:spTree>
    <p:extLst>
      <p:ext uri="{BB962C8B-B14F-4D97-AF65-F5344CB8AC3E}">
        <p14:creationId xmlns:p14="http://schemas.microsoft.com/office/powerpoint/2010/main" xmlns="" val="2475565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JANE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Asked our participants</a:t>
            </a:r>
            <a:r>
              <a:rPr lang="en-US" baseline="0" dirty="0" smtClean="0"/>
              <a:t> to d</a:t>
            </a:r>
            <a:r>
              <a:rPr lang="en-US" dirty="0" smtClean="0"/>
              <a:t>escribe their past experiences with </a:t>
            </a:r>
            <a:r>
              <a:rPr lang="en-US" dirty="0" err="1" smtClean="0"/>
              <a:t>eReaders</a:t>
            </a:r>
            <a:r>
              <a:rPr lang="en-US" dirty="0" smtClean="0"/>
              <a:t> or eBooks –and we see</a:t>
            </a:r>
            <a:r>
              <a:rPr lang="en-US" baseline="0" dirty="0" smtClean="0"/>
              <a:t> that </a:t>
            </a:r>
            <a:r>
              <a:rPr lang="en-US" dirty="0" smtClean="0"/>
              <a:t>brand</a:t>
            </a:r>
            <a:r>
              <a:rPr lang="en-US" baseline="0" dirty="0" smtClean="0"/>
              <a:t> awareness dominates </a:t>
            </a:r>
            <a:r>
              <a:rPr lang="en-US" dirty="0" smtClean="0"/>
              <a:t>the “mind set” of our participants</a:t>
            </a:r>
            <a:r>
              <a:rPr lang="en-US" baseline="0" dirty="0" smtClean="0"/>
              <a:t>. Reviewing responses we see that our participants couldn’t </a:t>
            </a:r>
            <a:r>
              <a:rPr lang="en-US" baseline="0" dirty="0" err="1" smtClean="0"/>
              <a:t>tallk</a:t>
            </a:r>
            <a:r>
              <a:rPr lang="en-US" baseline="0" dirty="0" smtClean="0"/>
              <a:t> about </a:t>
            </a:r>
            <a:r>
              <a:rPr lang="en-US" baseline="0" dirty="0" err="1" smtClean="0"/>
              <a:t>ereades</a:t>
            </a:r>
            <a:r>
              <a:rPr lang="en-US" baseline="0" dirty="0" smtClean="0"/>
              <a:t> w/o </a:t>
            </a:r>
            <a:r>
              <a:rPr lang="en-US" baseline="0" dirty="0" err="1" smtClean="0"/>
              <a:t>referenceing</a:t>
            </a:r>
            <a:r>
              <a:rPr lang="en-US" baseline="0" dirty="0" smtClean="0"/>
              <a:t> kindle even though other products are on market &amp; have been for a long time. Just one quick note the word </a:t>
            </a:r>
            <a:r>
              <a:rPr lang="en-US" dirty="0" smtClean="0"/>
              <a:t>“One” generally</a:t>
            </a:r>
            <a:r>
              <a:rPr lang="en-US" baseline="0" dirty="0" smtClean="0"/>
              <a:t> r</a:t>
            </a:r>
            <a:r>
              <a:rPr lang="en-US" dirty="0" smtClean="0"/>
              <a:t>efers</a:t>
            </a:r>
            <a:r>
              <a:rPr lang="en-US" baseline="0" dirty="0" smtClean="0"/>
              <a:t> to </a:t>
            </a:r>
            <a:r>
              <a:rPr lang="en-US" baseline="0" dirty="0" err="1" smtClean="0"/>
              <a:t>eReader</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People’s experiences was mostly limited to a particular device: kindle, </a:t>
            </a:r>
            <a:r>
              <a:rPr lang="en-US" baseline="0" dirty="0" err="1" smtClean="0"/>
              <a:t>iphone</a:t>
            </a:r>
            <a:r>
              <a:rPr lang="en-US" baseline="0" dirty="0" smtClean="0"/>
              <a:t>, </a:t>
            </a:r>
            <a:r>
              <a:rPr lang="en-US" baseline="0" dirty="0" err="1" smtClean="0"/>
              <a:t>ipod</a:t>
            </a:r>
            <a:r>
              <a:rPr lang="en-US" baseline="0" dirty="0" smtClean="0"/>
              <a:t> touch; and for many it was limited to playing around w/ </a:t>
            </a:r>
            <a:r>
              <a:rPr lang="en-US" baseline="0" dirty="0" err="1" smtClean="0"/>
              <a:t>ebooks</a:t>
            </a:r>
            <a:r>
              <a:rPr lang="en-US" baseline="0" dirty="0" smtClean="0"/>
              <a:t> and </a:t>
            </a:r>
            <a:r>
              <a:rPr lang="en-US" baseline="0" dirty="0" err="1" smtClean="0"/>
              <a:t>ereaders</a:t>
            </a:r>
            <a:r>
              <a:rPr lang="en-US" baseline="0" dirty="0" smtClean="0"/>
              <a:t> and most of that was using it for a couple minutes; Some had downloaded the apps for </a:t>
            </a:r>
            <a:r>
              <a:rPr lang="en-US" baseline="0" dirty="0" err="1" smtClean="0"/>
              <a:t>iphone</a:t>
            </a:r>
            <a:r>
              <a:rPr lang="en-US" baseline="0" dirty="0" smtClean="0"/>
              <a:t> and </a:t>
            </a:r>
            <a:r>
              <a:rPr lang="en-US" baseline="0" dirty="0" err="1" smtClean="0"/>
              <a:t>ipod</a:t>
            </a:r>
            <a:r>
              <a:rPr lang="en-US" baseline="0" dirty="0" smtClean="0"/>
              <a:t> touch. Some used the kindle from our library’s lending program or their spouses to read books.</a:t>
            </a:r>
          </a:p>
        </p:txBody>
      </p:sp>
      <p:sp>
        <p:nvSpPr>
          <p:cNvPr id="4" name="Slide Number Placeholder 3"/>
          <p:cNvSpPr>
            <a:spLocks noGrp="1"/>
          </p:cNvSpPr>
          <p:nvPr>
            <p:ph type="sldNum" sz="quarter" idx="10"/>
          </p:nvPr>
        </p:nvSpPr>
        <p:spPr/>
        <p:txBody>
          <a:bodyPr/>
          <a:lstStyle/>
          <a:p>
            <a:fld id="{17C7BC94-3CEA-4CA2-85E7-E80AD4161F5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JANE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Then we asked whether they</a:t>
            </a:r>
            <a:r>
              <a:rPr lang="en-US" baseline="0" dirty="0" smtClean="0"/>
              <a:t> owned an </a:t>
            </a:r>
            <a:r>
              <a:rPr lang="en-US" baseline="0" dirty="0" err="1" smtClean="0"/>
              <a:t>ereader</a:t>
            </a:r>
            <a:r>
              <a:rPr lang="en-US" baseline="0" dirty="0" smtClean="0"/>
              <a:t>.  Of our participants, the majority owned kindles.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Gathering prior ownership data was important as one of the long-term objectives of the study is to determine how knowledge of this technology can lead to enhanced library or Press services. How can we develop these services without personal knowledge of the device and related technology?</a:t>
            </a:r>
            <a:endParaRPr lang="en-US" dirty="0"/>
          </a:p>
        </p:txBody>
      </p:sp>
      <p:sp>
        <p:nvSpPr>
          <p:cNvPr id="4" name="Slide Number Placeholder 3"/>
          <p:cNvSpPr>
            <a:spLocks noGrp="1"/>
          </p:cNvSpPr>
          <p:nvPr>
            <p:ph type="sldNum" sz="quarter" idx="10"/>
          </p:nvPr>
        </p:nvSpPr>
        <p:spPr/>
        <p:txBody>
          <a:bodyPr/>
          <a:lstStyle/>
          <a:p>
            <a:fld id="{17C7BC94-3CEA-4CA2-85E7-E80AD4161F5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Putting our participants experience and ownership in a larger context we pulled on a Pew study</a:t>
            </a:r>
            <a:r>
              <a:rPr lang="en-US" baseline="0" dirty="0" smtClean="0"/>
              <a:t> from this pas</a:t>
            </a:r>
            <a:r>
              <a:rPr lang="en-US" dirty="0" smtClean="0"/>
              <a:t>t June. Here we</a:t>
            </a:r>
            <a:r>
              <a:rPr lang="en-US" baseline="0" dirty="0" smtClean="0"/>
              <a:t> see that just 12% of their respondents own an </a:t>
            </a:r>
            <a:r>
              <a:rPr lang="en-US" baseline="0" dirty="0" err="1" smtClean="0"/>
              <a:t>ereader</a:t>
            </a:r>
            <a:r>
              <a:rPr lang="en-US" baseline="0" dirty="0" smtClean="0"/>
              <a:t>—suggesting that a whopping 88% of people at that time did not. So while headlines may heavily focus on the growth of </a:t>
            </a:r>
            <a:r>
              <a:rPr lang="en-US" baseline="0" dirty="0" err="1" smtClean="0"/>
              <a:t>ereaders</a:t>
            </a:r>
            <a:r>
              <a:rPr lang="en-US" baseline="0" dirty="0" smtClean="0"/>
              <a:t> and </a:t>
            </a:r>
            <a:r>
              <a:rPr lang="en-US" baseline="0" dirty="0" err="1" smtClean="0"/>
              <a:t>ebooks</a:t>
            </a:r>
            <a:r>
              <a:rPr lang="en-US" baseline="0" dirty="0" smtClean="0"/>
              <a:t>; </a:t>
            </a:r>
            <a:r>
              <a:rPr lang="en-US" baseline="0" dirty="0" err="1" smtClean="0"/>
              <a:t>ereader</a:t>
            </a:r>
            <a:r>
              <a:rPr lang="en-US" baseline="0" dirty="0" smtClean="0"/>
              <a:t> ownership is still just a small part of the overall </a:t>
            </a:r>
            <a:r>
              <a:rPr lang="en-US" baseline="0" dirty="0" err="1" smtClean="0"/>
              <a:t>ereading</a:t>
            </a:r>
            <a:r>
              <a:rPr lang="en-US" baseline="0" dirty="0" smtClean="0"/>
              <a:t> picture.  But we know that this situation is rapidly changing.  </a:t>
            </a:r>
          </a:p>
          <a:p>
            <a:endParaRPr lang="en-US" b="0" baseline="0" dirty="0" smtClean="0"/>
          </a:p>
          <a:p>
            <a:r>
              <a:rPr lang="en-US" b="0" baseline="0" dirty="0" smtClean="0"/>
              <a:t>While our own colleagues have a higher rate of ownership than the general public, overall we still lack the needed experience to develop informed services.</a:t>
            </a:r>
            <a:endParaRPr lang="en-US" b="0" dirty="0" smtClean="0"/>
          </a:p>
        </p:txBody>
      </p:sp>
      <p:sp>
        <p:nvSpPr>
          <p:cNvPr id="4" name="Slide Number Placeholder 3"/>
          <p:cNvSpPr>
            <a:spLocks noGrp="1"/>
          </p:cNvSpPr>
          <p:nvPr>
            <p:ph type="sldNum" sz="quarter" idx="10"/>
          </p:nvPr>
        </p:nvSpPr>
        <p:spPr/>
        <p:txBody>
          <a:bodyPr/>
          <a:lstStyle/>
          <a:p>
            <a:fld id="{13458801-4D9E-1844-B231-5DBBC5B879E4}" type="slidenum">
              <a:rPr lang="en-US" smtClean="0"/>
              <a:pPr/>
              <a:t>7</a:t>
            </a:fld>
            <a:endParaRPr lang="en-US"/>
          </a:p>
        </p:txBody>
      </p:sp>
    </p:spTree>
    <p:extLst>
      <p:ext uri="{BB962C8B-B14F-4D97-AF65-F5344CB8AC3E}">
        <p14:creationId xmlns:p14="http://schemas.microsoft.com/office/powerpoint/2010/main" xmlns="" val="2475565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a:t>
            </a:r>
          </a:p>
          <a:p>
            <a:endParaRPr lang="en-US" dirty="0" smtClean="0"/>
          </a:p>
          <a:p>
            <a:r>
              <a:rPr lang="en-US" dirty="0" smtClean="0"/>
              <a:t>When asked what</a:t>
            </a:r>
            <a:r>
              <a:rPr lang="en-US" baseline="0" dirty="0" smtClean="0"/>
              <a:t> factors prevented people from purchasing an </a:t>
            </a:r>
            <a:r>
              <a:rPr lang="en-US" baseline="0" dirty="0" err="1" smtClean="0"/>
              <a:t>ereader</a:t>
            </a:r>
            <a:r>
              <a:rPr lang="en-US" baseline="0" dirty="0" smtClean="0"/>
              <a:t>, it became clear that our study participants just prefer physical books</a:t>
            </a:r>
            <a:r>
              <a:rPr lang="en-US" dirty="0" smtClean="0"/>
              <a:t>;</a:t>
            </a:r>
            <a:r>
              <a:rPr lang="en-US" baseline="0" dirty="0" smtClean="0"/>
              <a:t> for various reasons there was no clear need to adopt a new technology or to change their current habits –their current needs are met with print books. </a:t>
            </a:r>
          </a:p>
          <a:p>
            <a:r>
              <a:rPr lang="en-US" baseline="0" dirty="0" smtClean="0"/>
              <a:t>Other reasons included wanting a multipurpose tool; cost </a:t>
            </a:r>
            <a:r>
              <a:rPr lang="en-US" baseline="0" dirty="0" smtClean="0"/>
              <a:t>of books; cost </a:t>
            </a:r>
            <a:r>
              <a:rPr lang="en-US" baseline="0" dirty="0" smtClean="0"/>
              <a:t>of buying an </a:t>
            </a:r>
            <a:r>
              <a:rPr lang="en-US" baseline="0" dirty="0" err="1" smtClean="0"/>
              <a:t>ereader</a:t>
            </a:r>
            <a:r>
              <a:rPr lang="en-US" baseline="0" dirty="0" smtClean="0"/>
              <a:t> vs. a tablet (or both</a:t>
            </a:r>
            <a:r>
              <a:rPr lang="en-US" baseline="0" dirty="0" smtClean="0"/>
              <a:t>); </a:t>
            </a:r>
            <a:r>
              <a:rPr lang="en-US" baseline="0" dirty="0" smtClean="0"/>
              <a:t>needs met through </a:t>
            </a:r>
            <a:r>
              <a:rPr lang="en-US" baseline="0" dirty="0" err="1" smtClean="0"/>
              <a:t>iphone</a:t>
            </a:r>
            <a:r>
              <a:rPr lang="en-US" baseline="0" dirty="0" smtClean="0"/>
              <a:t>/</a:t>
            </a:r>
            <a:r>
              <a:rPr lang="en-US" baseline="0" dirty="0" err="1" smtClean="0"/>
              <a:t>ipod</a:t>
            </a:r>
            <a:r>
              <a:rPr lang="en-US" baseline="0" dirty="0" smtClean="0"/>
              <a:t> touch; how to choose a device? When’s a good time to buy and the challenges faced by early adoption:  what if something better comes along and holding off and just “Waiting to see if the technology sticks”</a:t>
            </a:r>
          </a:p>
          <a:p>
            <a:endParaRPr lang="en-US" baseline="0" dirty="0" smtClean="0"/>
          </a:p>
          <a:p>
            <a:r>
              <a:rPr lang="en-US" baseline="0" dirty="0" smtClean="0"/>
              <a:t>It is interesting to see that some of these concerns have already been addressed over the past two months with the release of tablet version of popular </a:t>
            </a:r>
            <a:r>
              <a:rPr lang="en-US" baseline="0" dirty="0" err="1" smtClean="0"/>
              <a:t>ereaders</a:t>
            </a:r>
            <a:r>
              <a:rPr lang="en-US" baseline="0" dirty="0" smtClean="0"/>
              <a:t> and significantly reduced prices on popular devices.</a:t>
            </a:r>
            <a:endParaRPr lang="en-US" dirty="0"/>
          </a:p>
        </p:txBody>
      </p:sp>
      <p:sp>
        <p:nvSpPr>
          <p:cNvPr id="4" name="Slide Number Placeholder 3"/>
          <p:cNvSpPr>
            <a:spLocks noGrp="1"/>
          </p:cNvSpPr>
          <p:nvPr>
            <p:ph type="sldNum" sz="quarter" idx="10"/>
          </p:nvPr>
        </p:nvSpPr>
        <p:spPr/>
        <p:txBody>
          <a:bodyPr/>
          <a:lstStyle/>
          <a:p>
            <a:fld id="{17C7BC94-3CEA-4CA2-85E7-E80AD4161F5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a:t>
            </a:r>
          </a:p>
          <a:p>
            <a:endParaRPr lang="en-US" dirty="0" smtClean="0"/>
          </a:p>
          <a:p>
            <a:r>
              <a:rPr lang="en-US" dirty="0" smtClean="0"/>
              <a:t>The</a:t>
            </a:r>
            <a:r>
              <a:rPr lang="en-US" baseline="0" dirty="0" smtClean="0"/>
              <a:t> responses to this question we asked of our study participants are a bit different than what we asked of you at the outset of this presentation.  We asked our participants to parse out, by format, all of the non-email reading they do. </a:t>
            </a:r>
          </a:p>
          <a:p>
            <a:endParaRPr lang="en-US" baseline="0" dirty="0" smtClean="0"/>
          </a:p>
          <a:p>
            <a:r>
              <a:rPr lang="en-US" baseline="0" dirty="0" smtClean="0"/>
              <a:t>While print is still the single dominant format, if you total all the </a:t>
            </a:r>
            <a:r>
              <a:rPr lang="en-US" baseline="0" dirty="0" err="1" smtClean="0"/>
              <a:t>eReading</a:t>
            </a:r>
            <a:r>
              <a:rPr lang="en-US" baseline="0" dirty="0" smtClean="0"/>
              <a:t> formats, then </a:t>
            </a:r>
            <a:r>
              <a:rPr lang="en-US" baseline="0" dirty="0" err="1" smtClean="0"/>
              <a:t>eReading</a:t>
            </a:r>
            <a:r>
              <a:rPr lang="en-US" baseline="0" dirty="0" smtClean="0"/>
              <a:t> does have the edge.  One thing we did not ask our participants to do was break out work and pleasure reading.  So we don’t know if the paper reading is largely reading for pleasure or reading for work and same with the </a:t>
            </a:r>
            <a:r>
              <a:rPr lang="en-US" baseline="0" dirty="0" err="1" smtClean="0"/>
              <a:t>eReading</a:t>
            </a:r>
            <a:r>
              <a:rPr lang="en-US" baseline="0" dirty="0" smtClean="0"/>
              <a:t> formats.  Given our interest in this area, we are working on tweaks to our remaining interview questions that may help us answer some of these questions.</a:t>
            </a:r>
          </a:p>
          <a:p>
            <a:endParaRPr lang="en-US" dirty="0"/>
          </a:p>
        </p:txBody>
      </p:sp>
      <p:sp>
        <p:nvSpPr>
          <p:cNvPr id="4" name="Slide Number Placeholder 3"/>
          <p:cNvSpPr>
            <a:spLocks noGrp="1"/>
          </p:cNvSpPr>
          <p:nvPr>
            <p:ph type="sldNum" sz="quarter" idx="10"/>
          </p:nvPr>
        </p:nvSpPr>
        <p:spPr/>
        <p:txBody>
          <a:bodyPr/>
          <a:lstStyle/>
          <a:p>
            <a:fld id="{17C7BC94-3CEA-4CA2-85E7-E80AD4161F5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0B0CB5-DA77-4CA8-82E0-E167EA7749DF}" type="datetimeFigureOut">
              <a:rPr lang="en-US" smtClean="0"/>
              <a:pPr/>
              <a:t>12/9/2011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8FB1D-3AEF-4896-A102-49137B8F31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0B0CB5-DA77-4CA8-82E0-E167EA7749DF}" type="datetimeFigureOut">
              <a:rPr lang="en-US" smtClean="0"/>
              <a:pPr/>
              <a:t>12/9/2011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8FB1D-3AEF-4896-A102-49137B8F31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0B0CB5-DA77-4CA8-82E0-E167EA7749DF}" type="datetimeFigureOut">
              <a:rPr lang="en-US" smtClean="0"/>
              <a:pPr/>
              <a:t>12/9/2011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8FB1D-3AEF-4896-A102-49137B8F317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2AE6BC2-B198-4509-92BA-7561A9467ED2}" type="datetimeFigureOut">
              <a:rPr lang="en-US">
                <a:solidFill>
                  <a:prstClr val="black">
                    <a:tint val="75000"/>
                  </a:prstClr>
                </a:solidFill>
              </a:rPr>
              <a:pPr>
                <a:defRPr/>
              </a:pPr>
              <a:t>12/9/2011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7A2797B-B064-478B-9357-ED0E0A5507F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832420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279E1C-ED0F-410D-B7FC-AA191464D1C4}" type="datetimeFigureOut">
              <a:rPr lang="en-US">
                <a:solidFill>
                  <a:prstClr val="black">
                    <a:tint val="75000"/>
                  </a:prstClr>
                </a:solidFill>
              </a:rPr>
              <a:pPr>
                <a:defRPr/>
              </a:pPr>
              <a:t>12/9/2011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6B7F82-03AA-4150-B35D-33EFB4BE5E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821295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35A4113-79BD-4A82-A91A-62C75E28575E}" type="datetimeFigureOut">
              <a:rPr lang="en-US">
                <a:solidFill>
                  <a:prstClr val="black">
                    <a:tint val="75000"/>
                  </a:prstClr>
                </a:solidFill>
              </a:rPr>
              <a:pPr>
                <a:defRPr/>
              </a:pPr>
              <a:t>12/9/2011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06CAE9-F351-496A-8AD8-7A343CF2D78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937559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7E21C01-7897-4728-ADD9-EB4E008588E8}" type="datetimeFigureOut">
              <a:rPr lang="en-US">
                <a:solidFill>
                  <a:prstClr val="black">
                    <a:tint val="75000"/>
                  </a:prstClr>
                </a:solidFill>
              </a:rPr>
              <a:pPr>
                <a:defRPr/>
              </a:pPr>
              <a:t>12/9/2011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7708A7D-9224-4268-B95D-834CFFAF1E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637490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523F4FC-BEF9-497E-84DB-EB4EA76CEA1D}" type="datetimeFigureOut">
              <a:rPr lang="en-US">
                <a:solidFill>
                  <a:prstClr val="black">
                    <a:tint val="75000"/>
                  </a:prstClr>
                </a:solidFill>
              </a:rPr>
              <a:pPr>
                <a:defRPr/>
              </a:pPr>
              <a:t>12/9/2011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810705B-5A5B-4923-8C39-8FB8BA580B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959779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4F20A3A-8AF2-4E73-876C-0015A57C9F5D}" type="datetimeFigureOut">
              <a:rPr lang="en-US">
                <a:solidFill>
                  <a:prstClr val="black">
                    <a:tint val="75000"/>
                  </a:prstClr>
                </a:solidFill>
              </a:rPr>
              <a:pPr>
                <a:defRPr/>
              </a:pPr>
              <a:t>12/9/2011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E7F66A9-300C-40F4-B4B5-734A1C959B6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425450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72EC73C-6033-4EE7-8643-F09A87920240}" type="datetimeFigureOut">
              <a:rPr lang="en-US">
                <a:solidFill>
                  <a:prstClr val="black">
                    <a:tint val="75000"/>
                  </a:prstClr>
                </a:solidFill>
              </a:rPr>
              <a:pPr>
                <a:defRPr/>
              </a:pPr>
              <a:t>12/9/2011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ED01469-39B5-4A3C-910C-5F0529C799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725075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F9A2DA-E06A-476C-A55E-EFDF406340BB}" type="datetimeFigureOut">
              <a:rPr lang="en-US">
                <a:solidFill>
                  <a:prstClr val="black">
                    <a:tint val="75000"/>
                  </a:prstClr>
                </a:solidFill>
              </a:rPr>
              <a:pPr>
                <a:defRPr/>
              </a:pPr>
              <a:t>12/9/2011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256FA72-94E2-4A82-97B5-26692769A4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560386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0B0CB5-DA77-4CA8-82E0-E167EA7749DF}" type="datetimeFigureOut">
              <a:rPr lang="en-US" smtClean="0"/>
              <a:pPr/>
              <a:t>12/9/2011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8FB1D-3AEF-4896-A102-49137B8F317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3F7702-3545-4C1B-9164-DFFFFB89A172}" type="datetimeFigureOut">
              <a:rPr lang="en-US">
                <a:solidFill>
                  <a:prstClr val="black">
                    <a:tint val="75000"/>
                  </a:prstClr>
                </a:solidFill>
              </a:rPr>
              <a:pPr>
                <a:defRPr/>
              </a:pPr>
              <a:t>12/9/2011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EFD6446-E2C9-4F8E-8737-F5F11CE1028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962023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9E55226-614C-4332-9121-683E48E8C2D1}" type="datetimeFigureOut">
              <a:rPr lang="en-US">
                <a:solidFill>
                  <a:prstClr val="black">
                    <a:tint val="75000"/>
                  </a:prstClr>
                </a:solidFill>
              </a:rPr>
              <a:pPr>
                <a:defRPr/>
              </a:pPr>
              <a:t>12/9/2011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5410928-8181-48D3-888A-E6A8BF7F259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992061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356EF96-E834-41AE-91E0-B908D774EAA1}" type="datetimeFigureOut">
              <a:rPr lang="en-US">
                <a:solidFill>
                  <a:prstClr val="black">
                    <a:tint val="75000"/>
                  </a:prstClr>
                </a:solidFill>
              </a:rPr>
              <a:pPr>
                <a:defRPr/>
              </a:pPr>
              <a:t>12/9/2011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75C153-C966-495F-A59A-F6752E67E96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575073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2AE6BC2-B198-4509-92BA-7561A9467ED2}" type="datetimeFigureOut">
              <a:rPr lang="en-US">
                <a:solidFill>
                  <a:prstClr val="black">
                    <a:tint val="75000"/>
                  </a:prstClr>
                </a:solidFill>
              </a:rPr>
              <a:pPr>
                <a:defRPr/>
              </a:pPr>
              <a:t>12/9/2011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7A2797B-B064-478B-9357-ED0E0A5507F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7594837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279E1C-ED0F-410D-B7FC-AA191464D1C4}" type="datetimeFigureOut">
              <a:rPr lang="en-US">
                <a:solidFill>
                  <a:prstClr val="black">
                    <a:tint val="75000"/>
                  </a:prstClr>
                </a:solidFill>
              </a:rPr>
              <a:pPr>
                <a:defRPr/>
              </a:pPr>
              <a:t>12/9/2011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6B7F82-03AA-4150-B35D-33EFB4BE5E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8715249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35A4113-79BD-4A82-A91A-62C75E28575E}" type="datetimeFigureOut">
              <a:rPr lang="en-US">
                <a:solidFill>
                  <a:prstClr val="black">
                    <a:tint val="75000"/>
                  </a:prstClr>
                </a:solidFill>
              </a:rPr>
              <a:pPr>
                <a:defRPr/>
              </a:pPr>
              <a:t>12/9/2011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06CAE9-F351-496A-8AD8-7A343CF2D78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6404893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7E21C01-7897-4728-ADD9-EB4E008588E8}" type="datetimeFigureOut">
              <a:rPr lang="en-US">
                <a:solidFill>
                  <a:prstClr val="black">
                    <a:tint val="75000"/>
                  </a:prstClr>
                </a:solidFill>
              </a:rPr>
              <a:pPr>
                <a:defRPr/>
              </a:pPr>
              <a:t>12/9/2011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7708A7D-9224-4268-B95D-834CFFAF1E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731169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523F4FC-BEF9-497E-84DB-EB4EA76CEA1D}" type="datetimeFigureOut">
              <a:rPr lang="en-US">
                <a:solidFill>
                  <a:prstClr val="black">
                    <a:tint val="75000"/>
                  </a:prstClr>
                </a:solidFill>
              </a:rPr>
              <a:pPr>
                <a:defRPr/>
              </a:pPr>
              <a:t>12/9/2011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810705B-5A5B-4923-8C39-8FB8BA580B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7942168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4F20A3A-8AF2-4E73-876C-0015A57C9F5D}" type="datetimeFigureOut">
              <a:rPr lang="en-US">
                <a:solidFill>
                  <a:prstClr val="black">
                    <a:tint val="75000"/>
                  </a:prstClr>
                </a:solidFill>
              </a:rPr>
              <a:pPr>
                <a:defRPr/>
              </a:pPr>
              <a:t>12/9/2011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E7F66A9-300C-40F4-B4B5-734A1C959B6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646510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72EC73C-6033-4EE7-8643-F09A87920240}" type="datetimeFigureOut">
              <a:rPr lang="en-US">
                <a:solidFill>
                  <a:prstClr val="black">
                    <a:tint val="75000"/>
                  </a:prstClr>
                </a:solidFill>
              </a:rPr>
              <a:pPr>
                <a:defRPr/>
              </a:pPr>
              <a:t>12/9/2011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ED01469-39B5-4A3C-910C-5F0529C799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37096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0B0CB5-DA77-4CA8-82E0-E167EA7749DF}" type="datetimeFigureOut">
              <a:rPr lang="en-US" smtClean="0"/>
              <a:pPr/>
              <a:t>12/9/2011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8FB1D-3AEF-4896-A102-49137B8F317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F9A2DA-E06A-476C-A55E-EFDF406340BB}" type="datetimeFigureOut">
              <a:rPr lang="en-US">
                <a:solidFill>
                  <a:prstClr val="black">
                    <a:tint val="75000"/>
                  </a:prstClr>
                </a:solidFill>
              </a:rPr>
              <a:pPr>
                <a:defRPr/>
              </a:pPr>
              <a:t>12/9/2011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256FA72-94E2-4A82-97B5-26692769A4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6433235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3F7702-3545-4C1B-9164-DFFFFB89A172}" type="datetimeFigureOut">
              <a:rPr lang="en-US">
                <a:solidFill>
                  <a:prstClr val="black">
                    <a:tint val="75000"/>
                  </a:prstClr>
                </a:solidFill>
              </a:rPr>
              <a:pPr>
                <a:defRPr/>
              </a:pPr>
              <a:t>12/9/2011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EFD6446-E2C9-4F8E-8737-F5F11CE1028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5785584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9E55226-614C-4332-9121-683E48E8C2D1}" type="datetimeFigureOut">
              <a:rPr lang="en-US">
                <a:solidFill>
                  <a:prstClr val="black">
                    <a:tint val="75000"/>
                  </a:prstClr>
                </a:solidFill>
              </a:rPr>
              <a:pPr>
                <a:defRPr/>
              </a:pPr>
              <a:t>12/9/2011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5410928-8181-48D3-888A-E6A8BF7F259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7736782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356EF96-E834-41AE-91E0-B908D774EAA1}" type="datetimeFigureOut">
              <a:rPr lang="en-US">
                <a:solidFill>
                  <a:prstClr val="black">
                    <a:tint val="75000"/>
                  </a:prstClr>
                </a:solidFill>
              </a:rPr>
              <a:pPr>
                <a:defRPr/>
              </a:pPr>
              <a:t>12/9/2011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75C153-C966-495F-A59A-F6752E67E96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81585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0B0CB5-DA77-4CA8-82E0-E167EA7749DF}" type="datetimeFigureOut">
              <a:rPr lang="en-US" smtClean="0"/>
              <a:pPr/>
              <a:t>12/9/2011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08FB1D-3AEF-4896-A102-49137B8F31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0B0CB5-DA77-4CA8-82E0-E167EA7749DF}" type="datetimeFigureOut">
              <a:rPr lang="en-US" smtClean="0"/>
              <a:pPr/>
              <a:t>12/9/2011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08FB1D-3AEF-4896-A102-49137B8F31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0B0CB5-DA77-4CA8-82E0-E167EA7749DF}" type="datetimeFigureOut">
              <a:rPr lang="en-US" smtClean="0"/>
              <a:pPr/>
              <a:t>12/9/2011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08FB1D-3AEF-4896-A102-49137B8F31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0B0CB5-DA77-4CA8-82E0-E167EA7749DF}" type="datetimeFigureOut">
              <a:rPr lang="en-US" smtClean="0"/>
              <a:pPr/>
              <a:t>12/9/2011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08FB1D-3AEF-4896-A102-49137B8F31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0B0CB5-DA77-4CA8-82E0-E167EA7749DF}" type="datetimeFigureOut">
              <a:rPr lang="en-US" smtClean="0"/>
              <a:pPr/>
              <a:t>12/9/2011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08FB1D-3AEF-4896-A102-49137B8F31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0B0CB5-DA77-4CA8-82E0-E167EA7749DF}" type="datetimeFigureOut">
              <a:rPr lang="en-US" smtClean="0"/>
              <a:pPr/>
              <a:t>12/9/2011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08FB1D-3AEF-4896-A102-49137B8F31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0B0CB5-DA77-4CA8-82E0-E167EA7749DF}" type="datetimeFigureOut">
              <a:rPr lang="en-US" smtClean="0"/>
              <a:pPr/>
              <a:t>12/9/2011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08FB1D-3AEF-4896-A102-49137B8F31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defTabSz="457200">
              <a:defRPr/>
            </a:pPr>
            <a:fld id="{9988BDC1-7E9C-448D-A67F-5F9A03B8EAA8}" type="datetimeFigureOut">
              <a:rPr lang="en-US">
                <a:solidFill>
                  <a:prstClr val="black">
                    <a:tint val="75000"/>
                  </a:prstClr>
                </a:solidFill>
              </a:rPr>
              <a:pPr defTabSz="457200">
                <a:defRPr/>
              </a:pPr>
              <a:t>12/9/2011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defTabSz="457200">
              <a:defRPr/>
            </a:pPr>
            <a:fld id="{2AD9CB92-C183-4E0F-9FAD-451CFB8A6E7C}"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xmlns="" val="343240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defTabSz="457200">
              <a:defRPr/>
            </a:pPr>
            <a:fld id="{9988BDC1-7E9C-448D-A67F-5F9A03B8EAA8}" type="datetimeFigureOut">
              <a:rPr lang="en-US">
                <a:solidFill>
                  <a:prstClr val="black">
                    <a:tint val="75000"/>
                  </a:prstClr>
                </a:solidFill>
              </a:rPr>
              <a:pPr defTabSz="457200">
                <a:defRPr/>
              </a:pPr>
              <a:t>12/9/2011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defTabSz="457200">
              <a:defRPr/>
            </a:pPr>
            <a:fld id="{2AD9CB92-C183-4E0F-9FAD-451CFB8A6E7C}"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xmlns="" val="26869608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4.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8" Type="http://schemas.openxmlformats.org/officeDocument/2006/relationships/hyperlink" Target="http://www.salt.org/jidstoc.asp" TargetMode="External"/><Relationship Id="rId3" Type="http://schemas.openxmlformats.org/officeDocument/2006/relationships/hyperlink" Target="http://www.kelownawebdesigns.com/miscellaneous/lessons-in-perception-ebook-technology-and-the-fast-train-it-runs-on/" TargetMode="External"/><Relationship Id="rId7" Type="http://schemas.openxmlformats.org/officeDocument/2006/relationships/hyperlink" Target="http://www.flickr.com/photos/intelfreepress/6310359399/"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flickr.com/photos/madelinetosh/974784929/" TargetMode="External"/><Relationship Id="rId5" Type="http://schemas.openxmlformats.org/officeDocument/2006/relationships/hyperlink" Target="http://www.flickr.com/photos/honan/3238508928/" TargetMode="External"/><Relationship Id="rId10" Type="http://schemas.openxmlformats.org/officeDocument/2006/relationships/hyperlink" Target="http://firstmonday.org/htbin/cgiwrap/bin/ojs/index.php/fm/article/viewArticle/2060/1908" TargetMode="External"/><Relationship Id="rId4" Type="http://schemas.openxmlformats.org/officeDocument/2006/relationships/hyperlink" Target="http://deals.woot.com/questions/details/41d198d1-5bf2-4a6a-b972-9d6b2fdbfd96/where-do-you-stand-e-reader-paper-books-both-neither" TargetMode="External"/><Relationship Id="rId9" Type="http://schemas.openxmlformats.org/officeDocument/2006/relationships/hyperlink" Target="http://www.economist.com/node/2152861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1-11-04 at 3.54.15 PM.png"/>
          <p:cNvPicPr>
            <a:picLocks noChangeAspect="1"/>
          </p:cNvPicPr>
          <p:nvPr/>
        </p:nvPicPr>
        <p:blipFill rotWithShape="1">
          <a:blip r:embed="rId3" cstate="print">
            <a:lum bright="75000"/>
            <a:extLst>
              <a:ext uri="{28A0092B-C50C-407E-A947-70E740481C1C}">
                <a14:useLocalDpi xmlns:a14="http://schemas.microsoft.com/office/drawing/2010/main" xmlns="" val="0"/>
              </a:ext>
            </a:extLst>
          </a:blip>
          <a:srcRect/>
          <a:stretch/>
        </p:blipFill>
        <p:spPr>
          <a:xfrm>
            <a:off x="6294906" y="685800"/>
            <a:ext cx="2849094" cy="3564619"/>
          </a:xfrm>
          <a:prstGeom prst="rect">
            <a:avLst/>
          </a:prstGeom>
        </p:spPr>
      </p:pic>
      <p:pic>
        <p:nvPicPr>
          <p:cNvPr id="9" name="Picture 8"/>
          <p:cNvPicPr>
            <a:picLocks noChangeAspect="1"/>
          </p:cNvPicPr>
          <p:nvPr/>
        </p:nvPicPr>
        <p:blipFill rotWithShape="1">
          <a:blip r:embed="rId4" cstate="print">
            <a:lum bright="70000"/>
            <a:extLst>
              <a:ext uri="{28A0092B-C50C-407E-A947-70E740481C1C}">
                <a14:useLocalDpi xmlns:a14="http://schemas.microsoft.com/office/drawing/2010/main" xmlns="" val="0"/>
              </a:ext>
            </a:extLst>
          </a:blip>
          <a:srcRect l="16298" r="14543"/>
          <a:stretch/>
        </p:blipFill>
        <p:spPr>
          <a:xfrm>
            <a:off x="3962400" y="2514600"/>
            <a:ext cx="2727158" cy="3943350"/>
          </a:xfrm>
          <a:prstGeom prst="rect">
            <a:avLst/>
          </a:prstGeom>
        </p:spPr>
      </p:pic>
      <p:pic>
        <p:nvPicPr>
          <p:cNvPr id="7" name="Picture 6"/>
          <p:cNvPicPr>
            <a:picLocks noChangeAspect="1"/>
          </p:cNvPicPr>
          <p:nvPr/>
        </p:nvPicPr>
        <p:blipFill rotWithShape="1">
          <a:blip r:embed="rId5" cstate="print">
            <a:lum bright="75000"/>
            <a:extLst>
              <a:ext uri="{28A0092B-C50C-407E-A947-70E740481C1C}">
                <a14:useLocalDpi xmlns:a14="http://schemas.microsoft.com/office/drawing/2010/main" xmlns="" val="0"/>
              </a:ext>
            </a:extLst>
          </a:blip>
          <a:srcRect l="8081" r="8831" b="9031"/>
          <a:stretch/>
        </p:blipFill>
        <p:spPr>
          <a:xfrm>
            <a:off x="0" y="1676735"/>
            <a:ext cx="2382253" cy="3504530"/>
          </a:xfrm>
          <a:prstGeom prst="rect">
            <a:avLst/>
          </a:prstGeom>
        </p:spPr>
      </p:pic>
      <p:pic>
        <p:nvPicPr>
          <p:cNvPr id="2" name="Picture 1" descr="Screen shot 2011-11-04 at 3.47.33 PM.png"/>
          <p:cNvPicPr>
            <a:picLocks noChangeAspect="1"/>
          </p:cNvPicPr>
          <p:nvPr/>
        </p:nvPicPr>
        <p:blipFill rotWithShape="1">
          <a:blip r:embed="rId6" cstate="print">
            <a:lum bright="75000"/>
            <a:extLst>
              <a:ext uri="{28A0092B-C50C-407E-A947-70E740481C1C}">
                <a14:useLocalDpi xmlns:a14="http://schemas.microsoft.com/office/drawing/2010/main" xmlns="" val="0"/>
              </a:ext>
            </a:extLst>
          </a:blip>
          <a:srcRect l="2187" t="1616" r="24893"/>
          <a:stretch/>
        </p:blipFill>
        <p:spPr>
          <a:xfrm>
            <a:off x="2189747" y="228600"/>
            <a:ext cx="2382253" cy="3479800"/>
          </a:xfrm>
          <a:prstGeom prst="rect">
            <a:avLst/>
          </a:prstGeom>
        </p:spPr>
      </p:pic>
      <p:sp>
        <p:nvSpPr>
          <p:cNvPr id="6" name="Title 3"/>
          <p:cNvSpPr txBox="1">
            <a:spLocks/>
          </p:cNvSpPr>
          <p:nvPr/>
        </p:nvSpPr>
        <p:spPr>
          <a:xfrm>
            <a:off x="685800" y="1143000"/>
            <a:ext cx="7772400" cy="2286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To </a:t>
            </a:r>
            <a:r>
              <a:rPr kumimoji="0" lang="en-US" sz="4400" b="1" i="0" u="none" strike="noStrike" kern="1200" cap="none" spc="0" normalizeH="0" baseline="0" noProof="0" dirty="0" err="1" smtClean="0">
                <a:ln>
                  <a:noFill/>
                </a:ln>
                <a:solidFill>
                  <a:schemeClr val="tx1"/>
                </a:solidFill>
                <a:effectLst/>
                <a:uLnTx/>
                <a:uFillTx/>
                <a:latin typeface="+mj-lt"/>
                <a:ea typeface="+mj-ea"/>
                <a:cs typeface="+mj-cs"/>
              </a:rPr>
              <a:t>eRead</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 or Not to </a:t>
            </a:r>
            <a:r>
              <a:rPr kumimoji="0" lang="en-US" sz="4400" b="1" i="0" u="none" strike="noStrike" kern="1200" cap="none" spc="0" normalizeH="0" baseline="0" noProof="0" dirty="0" err="1" smtClean="0">
                <a:ln>
                  <a:noFill/>
                </a:ln>
                <a:solidFill>
                  <a:schemeClr val="tx1"/>
                </a:solidFill>
                <a:effectLst/>
                <a:uLnTx/>
                <a:uFillTx/>
                <a:latin typeface="+mj-lt"/>
                <a:ea typeface="+mj-ea"/>
                <a:cs typeface="+mj-cs"/>
              </a:rPr>
              <a:t>eRead</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  </a:t>
            </a:r>
            <a:br>
              <a:rPr kumimoji="0" lang="en-US" sz="4400" b="1" i="0" u="none" strike="noStrike" kern="1200" cap="none" spc="0" normalizeH="0" baseline="0" noProof="0" dirty="0" smtClean="0">
                <a:ln>
                  <a:noFill/>
                </a:ln>
                <a:solidFill>
                  <a:schemeClr val="tx1"/>
                </a:solidFill>
                <a:effectLst/>
                <a:uLnTx/>
                <a:uFillTx/>
                <a:latin typeface="+mj-lt"/>
                <a:ea typeface="+mj-ea"/>
                <a:cs typeface="+mj-cs"/>
              </a:rPr>
            </a:br>
            <a:r>
              <a:rPr kumimoji="0" lang="en-US" sz="4400" b="1" i="0" u="none" strike="noStrike" kern="1200" cap="none" spc="0" normalizeH="0" baseline="0" noProof="0" dirty="0" smtClean="0">
                <a:ln>
                  <a:noFill/>
                </a:ln>
                <a:solidFill>
                  <a:schemeClr val="tx1"/>
                </a:solidFill>
                <a:effectLst/>
                <a:uLnTx/>
                <a:uFillTx/>
                <a:latin typeface="+mj-lt"/>
                <a:ea typeface="+mj-ea"/>
                <a:cs typeface="+mj-cs"/>
              </a:rPr>
              <a:t>Is That the Question?</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5"/>
          <p:cNvSpPr txBox="1">
            <a:spLocks/>
          </p:cNvSpPr>
          <p:nvPr/>
        </p:nvSpPr>
        <p:spPr>
          <a:xfrm>
            <a:off x="1828800" y="3886200"/>
            <a:ext cx="6400800" cy="2209800"/>
          </a:xfrm>
          <a:prstGeom prst="rect">
            <a:avLst/>
          </a:prstGeom>
        </p:spPr>
        <p:txBody>
          <a:bodyPr>
            <a:normAutofit/>
          </a:body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Uta Hussong-Christian</a:t>
            </a:r>
          </a:p>
          <a:p>
            <a:pPr marL="342900" marR="0" lvl="0" indent="-342900" algn="r" defTabSz="914400" rtl="0" eaLnBrk="1" fontAlgn="auto" latinLnBrk="0" hangingPunct="1">
              <a:lnSpc>
                <a:spcPct val="100000"/>
              </a:lnSpc>
              <a:spcBef>
                <a:spcPct val="20000"/>
              </a:spcBef>
              <a:spcAft>
                <a:spcPts val="0"/>
              </a:spcAft>
              <a:buClrTx/>
              <a:buSzTx/>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Jane Nichols</a:t>
            </a:r>
          </a:p>
          <a:p>
            <a:pPr marL="342900" marR="0" lvl="0" indent="-342900" algn="r" defTabSz="914400" rtl="0" eaLnBrk="1" fontAlgn="auto" latinLnBrk="0" hangingPunct="1">
              <a:lnSpc>
                <a:spcPct val="100000"/>
              </a:lnSpc>
              <a:spcBef>
                <a:spcPct val="20000"/>
              </a:spcBef>
              <a:spcAft>
                <a:spcPts val="0"/>
              </a:spcAft>
              <a:buClrTx/>
              <a:buSzTx/>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Hawaii Library Association Annual Conference</a:t>
            </a:r>
          </a:p>
          <a:p>
            <a:pPr marL="342900" marR="0" lvl="0" indent="-342900" algn="r" defTabSz="914400" rtl="0" eaLnBrk="1" fontAlgn="auto" latinLnBrk="0" hangingPunct="1">
              <a:lnSpc>
                <a:spcPct val="100000"/>
              </a:lnSpc>
              <a:spcBef>
                <a:spcPct val="20000"/>
              </a:spcBef>
              <a:spcAft>
                <a:spcPts val="0"/>
              </a:spcAft>
              <a:buClrTx/>
              <a:buSzTx/>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December 5, 2011</a:t>
            </a: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2460466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Downloaded Materials</a:t>
            </a:r>
            <a:endParaRPr lang="en-US" dirty="0"/>
          </a:p>
        </p:txBody>
      </p:sp>
      <p:graphicFrame>
        <p:nvGraphicFramePr>
          <p:cNvPr id="4" name="Chart 3"/>
          <p:cNvGraphicFramePr/>
          <p:nvPr/>
        </p:nvGraphicFramePr>
        <p:xfrm>
          <a:off x="381000" y="914400"/>
          <a:ext cx="7696200" cy="56769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1-11-04 at 3.54.15 PM.png"/>
          <p:cNvPicPr>
            <a:picLocks noChangeAspect="1"/>
          </p:cNvPicPr>
          <p:nvPr/>
        </p:nvPicPr>
        <p:blipFill rotWithShape="1">
          <a:blip r:embed="rId3" cstate="print">
            <a:lum bright="75000"/>
            <a:extLst>
              <a:ext uri="{28A0092B-C50C-407E-A947-70E740481C1C}">
                <a14:useLocalDpi xmlns:a14="http://schemas.microsoft.com/office/drawing/2010/main" xmlns="" val="0"/>
              </a:ext>
            </a:extLst>
          </a:blip>
          <a:srcRect/>
          <a:stretch/>
        </p:blipFill>
        <p:spPr>
          <a:xfrm>
            <a:off x="6294906" y="685800"/>
            <a:ext cx="2849094" cy="3564619"/>
          </a:xfrm>
          <a:prstGeom prst="rect">
            <a:avLst/>
          </a:prstGeom>
        </p:spPr>
      </p:pic>
      <p:pic>
        <p:nvPicPr>
          <p:cNvPr id="9" name="Picture 8"/>
          <p:cNvPicPr>
            <a:picLocks noChangeAspect="1"/>
          </p:cNvPicPr>
          <p:nvPr/>
        </p:nvPicPr>
        <p:blipFill rotWithShape="1">
          <a:blip r:embed="rId4" cstate="print">
            <a:lum bright="70000"/>
            <a:extLst>
              <a:ext uri="{28A0092B-C50C-407E-A947-70E740481C1C}">
                <a14:useLocalDpi xmlns:a14="http://schemas.microsoft.com/office/drawing/2010/main" xmlns="" val="0"/>
              </a:ext>
            </a:extLst>
          </a:blip>
          <a:srcRect l="16298" r="14543"/>
          <a:stretch/>
        </p:blipFill>
        <p:spPr>
          <a:xfrm>
            <a:off x="3962400" y="2514600"/>
            <a:ext cx="2727158" cy="3943350"/>
          </a:xfrm>
          <a:prstGeom prst="rect">
            <a:avLst/>
          </a:prstGeom>
        </p:spPr>
      </p:pic>
      <p:pic>
        <p:nvPicPr>
          <p:cNvPr id="7" name="Picture 6"/>
          <p:cNvPicPr>
            <a:picLocks noChangeAspect="1"/>
          </p:cNvPicPr>
          <p:nvPr/>
        </p:nvPicPr>
        <p:blipFill rotWithShape="1">
          <a:blip r:embed="rId5" cstate="print">
            <a:lum bright="75000"/>
            <a:extLst>
              <a:ext uri="{28A0092B-C50C-407E-A947-70E740481C1C}">
                <a14:useLocalDpi xmlns:a14="http://schemas.microsoft.com/office/drawing/2010/main" xmlns="" val="0"/>
              </a:ext>
            </a:extLst>
          </a:blip>
          <a:srcRect l="8081" r="8831" b="9031"/>
          <a:stretch/>
        </p:blipFill>
        <p:spPr>
          <a:xfrm>
            <a:off x="0" y="1676735"/>
            <a:ext cx="2382253" cy="3504530"/>
          </a:xfrm>
          <a:prstGeom prst="rect">
            <a:avLst/>
          </a:prstGeom>
        </p:spPr>
      </p:pic>
      <p:pic>
        <p:nvPicPr>
          <p:cNvPr id="2" name="Picture 1" descr="Screen shot 2011-11-04 at 3.47.33 PM.png"/>
          <p:cNvPicPr>
            <a:picLocks noChangeAspect="1"/>
          </p:cNvPicPr>
          <p:nvPr/>
        </p:nvPicPr>
        <p:blipFill rotWithShape="1">
          <a:blip r:embed="rId6" cstate="print">
            <a:lum bright="75000"/>
            <a:extLst>
              <a:ext uri="{28A0092B-C50C-407E-A947-70E740481C1C}">
                <a14:useLocalDpi xmlns:a14="http://schemas.microsoft.com/office/drawing/2010/main" xmlns="" val="0"/>
              </a:ext>
            </a:extLst>
          </a:blip>
          <a:srcRect l="2187" t="1616" r="24893"/>
          <a:stretch/>
        </p:blipFill>
        <p:spPr>
          <a:xfrm>
            <a:off x="2189747" y="228600"/>
            <a:ext cx="2382253" cy="3479800"/>
          </a:xfrm>
          <a:prstGeom prst="rect">
            <a:avLst/>
          </a:prstGeom>
        </p:spPr>
      </p:pic>
      <p:sp>
        <p:nvSpPr>
          <p:cNvPr id="10"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Hurdles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Content Placeholder 2"/>
          <p:cNvSpPr txBox="1">
            <a:spLocks/>
          </p:cNvSpPr>
          <p:nvPr/>
        </p:nvSpPr>
        <p:spPr>
          <a:xfrm>
            <a:off x="457200" y="16002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Content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Finding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Getting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Managing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Competing Technologies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Device Comfort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Miscellaneous Annoyances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2460466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1-11-04 at 3.54.15 PM.png"/>
          <p:cNvPicPr>
            <a:picLocks noChangeAspect="1"/>
          </p:cNvPicPr>
          <p:nvPr/>
        </p:nvPicPr>
        <p:blipFill rotWithShape="1">
          <a:blip r:embed="rId3" cstate="print">
            <a:lum bright="75000"/>
            <a:extLst>
              <a:ext uri="{28A0092B-C50C-407E-A947-70E740481C1C}">
                <a14:useLocalDpi xmlns:a14="http://schemas.microsoft.com/office/drawing/2010/main" xmlns="" val="0"/>
              </a:ext>
            </a:extLst>
          </a:blip>
          <a:srcRect/>
          <a:stretch/>
        </p:blipFill>
        <p:spPr>
          <a:xfrm>
            <a:off x="6294906" y="685800"/>
            <a:ext cx="2849094" cy="3564619"/>
          </a:xfrm>
          <a:prstGeom prst="rect">
            <a:avLst/>
          </a:prstGeom>
        </p:spPr>
      </p:pic>
      <p:pic>
        <p:nvPicPr>
          <p:cNvPr id="9" name="Picture 8"/>
          <p:cNvPicPr>
            <a:picLocks noChangeAspect="1"/>
          </p:cNvPicPr>
          <p:nvPr/>
        </p:nvPicPr>
        <p:blipFill rotWithShape="1">
          <a:blip r:embed="rId4" cstate="print">
            <a:lum bright="70000"/>
            <a:extLst>
              <a:ext uri="{28A0092B-C50C-407E-A947-70E740481C1C}">
                <a14:useLocalDpi xmlns:a14="http://schemas.microsoft.com/office/drawing/2010/main" xmlns="" val="0"/>
              </a:ext>
            </a:extLst>
          </a:blip>
          <a:srcRect l="16298" r="14543"/>
          <a:stretch/>
        </p:blipFill>
        <p:spPr>
          <a:xfrm>
            <a:off x="3962400" y="2514600"/>
            <a:ext cx="2727158" cy="3943350"/>
          </a:xfrm>
          <a:prstGeom prst="rect">
            <a:avLst/>
          </a:prstGeom>
        </p:spPr>
      </p:pic>
      <p:pic>
        <p:nvPicPr>
          <p:cNvPr id="7" name="Picture 6"/>
          <p:cNvPicPr>
            <a:picLocks noChangeAspect="1"/>
          </p:cNvPicPr>
          <p:nvPr/>
        </p:nvPicPr>
        <p:blipFill rotWithShape="1">
          <a:blip r:embed="rId5" cstate="print">
            <a:lum bright="75000"/>
            <a:extLst>
              <a:ext uri="{28A0092B-C50C-407E-A947-70E740481C1C}">
                <a14:useLocalDpi xmlns:a14="http://schemas.microsoft.com/office/drawing/2010/main" xmlns="" val="0"/>
              </a:ext>
            </a:extLst>
          </a:blip>
          <a:srcRect l="8081" r="8831" b="9031"/>
          <a:stretch/>
        </p:blipFill>
        <p:spPr>
          <a:xfrm>
            <a:off x="0" y="1676735"/>
            <a:ext cx="2382253" cy="3504530"/>
          </a:xfrm>
          <a:prstGeom prst="rect">
            <a:avLst/>
          </a:prstGeom>
        </p:spPr>
      </p:pic>
      <p:pic>
        <p:nvPicPr>
          <p:cNvPr id="2" name="Picture 1" descr="Screen shot 2011-11-04 at 3.47.33 PM.png"/>
          <p:cNvPicPr>
            <a:picLocks noChangeAspect="1"/>
          </p:cNvPicPr>
          <p:nvPr/>
        </p:nvPicPr>
        <p:blipFill rotWithShape="1">
          <a:blip r:embed="rId6" cstate="print">
            <a:lum bright="75000"/>
            <a:extLst>
              <a:ext uri="{28A0092B-C50C-407E-A947-70E740481C1C}">
                <a14:useLocalDpi xmlns:a14="http://schemas.microsoft.com/office/drawing/2010/main" xmlns="" val="0"/>
              </a:ext>
            </a:extLst>
          </a:blip>
          <a:srcRect l="2187" t="1616" r="24893"/>
          <a:stretch/>
        </p:blipFill>
        <p:spPr>
          <a:xfrm>
            <a:off x="2189747" y="228600"/>
            <a:ext cx="2382253" cy="3479800"/>
          </a:xfrm>
          <a:prstGeom prst="rect">
            <a:avLst/>
          </a:prstGeom>
        </p:spPr>
      </p:pic>
      <p:sp>
        <p:nvSpPr>
          <p:cNvPr id="15" name="Rectangle 14"/>
          <p:cNvSpPr/>
          <p:nvPr/>
        </p:nvSpPr>
        <p:spPr>
          <a:xfrm>
            <a:off x="457200" y="381000"/>
            <a:ext cx="7086600" cy="1569660"/>
          </a:xfrm>
          <a:prstGeom prst="rect">
            <a:avLst/>
          </a:prstGeom>
        </p:spPr>
        <p:txBody>
          <a:bodyPr wrap="square">
            <a:spAutoFit/>
          </a:bodyPr>
          <a:lstStyle/>
          <a:p>
            <a:r>
              <a:rPr lang="en-US" sz="3200" i="1" dirty="0"/>
              <a:t>“The biggest hurdle would be the providers and the content, for sure. Especially OSU libraries, sad to say.”</a:t>
            </a:r>
          </a:p>
        </p:txBody>
      </p:sp>
      <p:sp>
        <p:nvSpPr>
          <p:cNvPr id="16" name="Rectangle 15"/>
          <p:cNvSpPr/>
          <p:nvPr/>
        </p:nvSpPr>
        <p:spPr>
          <a:xfrm>
            <a:off x="1680359" y="2057400"/>
            <a:ext cx="5231883" cy="400110"/>
          </a:xfrm>
          <a:prstGeom prst="rect">
            <a:avLst/>
          </a:prstGeom>
        </p:spPr>
        <p:txBody>
          <a:bodyPr wrap="square">
            <a:spAutoFit/>
          </a:bodyPr>
          <a:lstStyle/>
          <a:p>
            <a:r>
              <a:rPr lang="en-US" sz="2000" i="1" dirty="0" smtClean="0"/>
              <a:t>“The </a:t>
            </a:r>
            <a:r>
              <a:rPr lang="en-US" sz="2000" i="1" dirty="0"/>
              <a:t>backlight thing. I don't have a book light</a:t>
            </a:r>
            <a:r>
              <a:rPr lang="en-US" sz="2000" i="1" dirty="0" smtClean="0"/>
              <a:t>.”</a:t>
            </a:r>
            <a:endParaRPr lang="en-US" sz="2000" i="1" dirty="0"/>
          </a:p>
        </p:txBody>
      </p:sp>
      <p:sp>
        <p:nvSpPr>
          <p:cNvPr id="17" name="Rectangle 16"/>
          <p:cNvSpPr/>
          <p:nvPr/>
        </p:nvSpPr>
        <p:spPr>
          <a:xfrm>
            <a:off x="4454417" y="2590800"/>
            <a:ext cx="3986219" cy="584775"/>
          </a:xfrm>
          <a:prstGeom prst="rect">
            <a:avLst/>
          </a:prstGeom>
        </p:spPr>
        <p:txBody>
          <a:bodyPr wrap="none">
            <a:spAutoFit/>
          </a:bodyPr>
          <a:lstStyle/>
          <a:p>
            <a:r>
              <a:rPr lang="en-US" sz="3200" i="1" dirty="0" smtClean="0"/>
              <a:t>“Time </a:t>
            </a:r>
            <a:r>
              <a:rPr lang="en-US" sz="3200" i="1" dirty="0"/>
              <a:t>to </a:t>
            </a:r>
            <a:r>
              <a:rPr lang="en-US" sz="3200" i="1" dirty="0" err="1"/>
              <a:t>refind</a:t>
            </a:r>
            <a:r>
              <a:rPr lang="en-US" sz="3200" i="1" dirty="0"/>
              <a:t> books.”</a:t>
            </a:r>
          </a:p>
        </p:txBody>
      </p:sp>
      <p:sp>
        <p:nvSpPr>
          <p:cNvPr id="18" name="Rectangle 17"/>
          <p:cNvSpPr/>
          <p:nvPr/>
        </p:nvSpPr>
        <p:spPr>
          <a:xfrm>
            <a:off x="0" y="3200400"/>
            <a:ext cx="6412525" cy="584775"/>
          </a:xfrm>
          <a:prstGeom prst="rect">
            <a:avLst/>
          </a:prstGeom>
        </p:spPr>
        <p:txBody>
          <a:bodyPr wrap="none">
            <a:spAutoFit/>
          </a:bodyPr>
          <a:lstStyle/>
          <a:p>
            <a:r>
              <a:rPr lang="en-US" sz="3200" i="1" dirty="0"/>
              <a:t>“I think its purchasing, </a:t>
            </a:r>
            <a:r>
              <a:rPr lang="en-US" sz="3200" i="1" dirty="0" err="1"/>
              <a:t>vs</a:t>
            </a:r>
            <a:r>
              <a:rPr lang="en-US" sz="3200" i="1" dirty="0"/>
              <a:t> borrowing.”</a:t>
            </a:r>
          </a:p>
        </p:txBody>
      </p:sp>
      <p:sp>
        <p:nvSpPr>
          <p:cNvPr id="19" name="Rectangle 18"/>
          <p:cNvSpPr/>
          <p:nvPr/>
        </p:nvSpPr>
        <p:spPr>
          <a:xfrm>
            <a:off x="2718775" y="3810000"/>
            <a:ext cx="4977425" cy="830997"/>
          </a:xfrm>
          <a:prstGeom prst="rect">
            <a:avLst/>
          </a:prstGeom>
        </p:spPr>
        <p:txBody>
          <a:bodyPr wrap="square">
            <a:spAutoFit/>
          </a:bodyPr>
          <a:lstStyle/>
          <a:p>
            <a:r>
              <a:rPr lang="en-US" sz="2400" i="1" dirty="0" smtClean="0"/>
              <a:t>“I </a:t>
            </a:r>
            <a:r>
              <a:rPr lang="en-US" sz="2400" i="1" dirty="0"/>
              <a:t>guess the lack of…it’s not intuitive.  It wasn’t intuitive to me</a:t>
            </a:r>
            <a:r>
              <a:rPr lang="en-US" sz="2400" i="1" dirty="0" smtClean="0"/>
              <a:t>.”</a:t>
            </a:r>
            <a:endParaRPr lang="en-US" sz="2400" i="1" dirty="0"/>
          </a:p>
        </p:txBody>
      </p:sp>
      <p:sp>
        <p:nvSpPr>
          <p:cNvPr id="20" name="Rectangle 19"/>
          <p:cNvSpPr/>
          <p:nvPr/>
        </p:nvSpPr>
        <p:spPr>
          <a:xfrm>
            <a:off x="381000" y="4923472"/>
            <a:ext cx="4572000" cy="1323439"/>
          </a:xfrm>
          <a:prstGeom prst="rect">
            <a:avLst/>
          </a:prstGeom>
        </p:spPr>
        <p:txBody>
          <a:bodyPr>
            <a:spAutoFit/>
          </a:bodyPr>
          <a:lstStyle/>
          <a:p>
            <a:r>
              <a:rPr lang="en-US" sz="2000" i="1" dirty="0" smtClean="0"/>
              <a:t>“…the </a:t>
            </a:r>
            <a:r>
              <a:rPr lang="en-US" sz="2000" i="1" dirty="0"/>
              <a:t>idea that you have to be attached to something else or that you’ve really got to be maintaining this library on, in my case, two computers</a:t>
            </a:r>
            <a:r>
              <a:rPr lang="en-US" sz="2000" i="1" dirty="0" smtClean="0"/>
              <a:t>.”</a:t>
            </a:r>
            <a:endParaRPr lang="en-US" sz="2000" i="1" dirty="0"/>
          </a:p>
        </p:txBody>
      </p:sp>
      <p:sp>
        <p:nvSpPr>
          <p:cNvPr id="21" name="Rectangle 20"/>
          <p:cNvSpPr/>
          <p:nvPr/>
        </p:nvSpPr>
        <p:spPr>
          <a:xfrm>
            <a:off x="5638800" y="4690408"/>
            <a:ext cx="3200400" cy="1938992"/>
          </a:xfrm>
          <a:prstGeom prst="rect">
            <a:avLst/>
          </a:prstGeom>
        </p:spPr>
        <p:txBody>
          <a:bodyPr wrap="square">
            <a:spAutoFit/>
          </a:bodyPr>
          <a:lstStyle/>
          <a:p>
            <a:pPr algn="r"/>
            <a:r>
              <a:rPr lang="en-US" sz="2400" i="1" dirty="0" smtClean="0"/>
              <a:t>“Remembering </a:t>
            </a:r>
            <a:r>
              <a:rPr lang="en-US" sz="2400" i="1" dirty="0"/>
              <a:t>to plug it in regularly so that it recharges because it needs to be tethered for that piece</a:t>
            </a:r>
            <a:r>
              <a:rPr lang="en-US" sz="2400" i="1" dirty="0" smtClean="0"/>
              <a:t>.”</a:t>
            </a:r>
            <a:endParaRPr lang="en-US" sz="2400" i="1" dirty="0"/>
          </a:p>
        </p:txBody>
      </p:sp>
    </p:spTree>
    <p:extLst>
      <p:ext uri="{BB962C8B-B14F-4D97-AF65-F5344CB8AC3E}">
        <p14:creationId xmlns:p14="http://schemas.microsoft.com/office/powerpoint/2010/main" xmlns="" val="2460466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667000" y="838200"/>
            <a:ext cx="3699463" cy="4953000"/>
          </a:xfrm>
        </p:spPr>
      </p:pic>
    </p:spTree>
    <p:extLst>
      <p:ext uri="{BB962C8B-B14F-4D97-AF65-F5344CB8AC3E}">
        <p14:creationId xmlns:p14="http://schemas.microsoft.com/office/powerpoint/2010/main" xmlns="" val="2231022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1-11-04 at 3.54.15 PM.png"/>
          <p:cNvPicPr>
            <a:picLocks noChangeAspect="1"/>
          </p:cNvPicPr>
          <p:nvPr/>
        </p:nvPicPr>
        <p:blipFill rotWithShape="1">
          <a:blip r:embed="rId3" cstate="print">
            <a:lum bright="75000"/>
            <a:extLst>
              <a:ext uri="{28A0092B-C50C-407E-A947-70E740481C1C}">
                <a14:useLocalDpi xmlns:a14="http://schemas.microsoft.com/office/drawing/2010/main" xmlns="" val="0"/>
              </a:ext>
            </a:extLst>
          </a:blip>
          <a:srcRect/>
          <a:stretch/>
        </p:blipFill>
        <p:spPr>
          <a:xfrm>
            <a:off x="6294906" y="685800"/>
            <a:ext cx="2849094" cy="3564619"/>
          </a:xfrm>
          <a:prstGeom prst="rect">
            <a:avLst/>
          </a:prstGeom>
        </p:spPr>
      </p:pic>
      <p:pic>
        <p:nvPicPr>
          <p:cNvPr id="9" name="Picture 8"/>
          <p:cNvPicPr>
            <a:picLocks noChangeAspect="1"/>
          </p:cNvPicPr>
          <p:nvPr/>
        </p:nvPicPr>
        <p:blipFill rotWithShape="1">
          <a:blip r:embed="rId4" cstate="print">
            <a:lum bright="70000"/>
            <a:extLst>
              <a:ext uri="{28A0092B-C50C-407E-A947-70E740481C1C}">
                <a14:useLocalDpi xmlns:a14="http://schemas.microsoft.com/office/drawing/2010/main" xmlns="" val="0"/>
              </a:ext>
            </a:extLst>
          </a:blip>
          <a:srcRect l="16298" r="14543"/>
          <a:stretch/>
        </p:blipFill>
        <p:spPr>
          <a:xfrm>
            <a:off x="3962400" y="2514600"/>
            <a:ext cx="2727158" cy="3943350"/>
          </a:xfrm>
          <a:prstGeom prst="rect">
            <a:avLst/>
          </a:prstGeom>
        </p:spPr>
      </p:pic>
      <p:pic>
        <p:nvPicPr>
          <p:cNvPr id="7" name="Picture 6"/>
          <p:cNvPicPr>
            <a:picLocks noChangeAspect="1"/>
          </p:cNvPicPr>
          <p:nvPr/>
        </p:nvPicPr>
        <p:blipFill rotWithShape="1">
          <a:blip r:embed="rId5" cstate="print">
            <a:lum bright="75000"/>
            <a:extLst>
              <a:ext uri="{28A0092B-C50C-407E-A947-70E740481C1C}">
                <a14:useLocalDpi xmlns:a14="http://schemas.microsoft.com/office/drawing/2010/main" xmlns="" val="0"/>
              </a:ext>
            </a:extLst>
          </a:blip>
          <a:srcRect l="8081" r="8831" b="9031"/>
          <a:stretch/>
        </p:blipFill>
        <p:spPr>
          <a:xfrm>
            <a:off x="0" y="1676735"/>
            <a:ext cx="2382253" cy="3504530"/>
          </a:xfrm>
          <a:prstGeom prst="rect">
            <a:avLst/>
          </a:prstGeom>
        </p:spPr>
      </p:pic>
      <p:pic>
        <p:nvPicPr>
          <p:cNvPr id="2" name="Picture 1" descr="Screen shot 2011-11-04 at 3.47.33 PM.png"/>
          <p:cNvPicPr>
            <a:picLocks noChangeAspect="1"/>
          </p:cNvPicPr>
          <p:nvPr/>
        </p:nvPicPr>
        <p:blipFill rotWithShape="1">
          <a:blip r:embed="rId6" cstate="print">
            <a:lum bright="75000"/>
            <a:extLst>
              <a:ext uri="{28A0092B-C50C-407E-A947-70E740481C1C}">
                <a14:useLocalDpi xmlns:a14="http://schemas.microsoft.com/office/drawing/2010/main" xmlns="" val="0"/>
              </a:ext>
            </a:extLst>
          </a:blip>
          <a:srcRect l="2187" t="1616" r="24893"/>
          <a:stretch/>
        </p:blipFill>
        <p:spPr>
          <a:xfrm>
            <a:off x="2189747" y="228600"/>
            <a:ext cx="2382253" cy="3479800"/>
          </a:xfrm>
          <a:prstGeom prst="rect">
            <a:avLst/>
          </a:prstGeom>
        </p:spPr>
      </p:pic>
      <p:sp>
        <p:nvSpPr>
          <p:cNvPr id="6" name="Content Placeholder 2"/>
          <p:cNvSpPr txBox="1">
            <a:spLocks/>
          </p:cNvSpPr>
          <p:nvPr/>
        </p:nvSpPr>
        <p:spPr>
          <a:xfrm>
            <a:off x="457200" y="6858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0" i="1" u="none" strike="noStrike" kern="1200" cap="none" spc="0" normalizeH="0" baseline="0" noProof="0" dirty="0" smtClean="0">
                <a:ln>
                  <a:noFill/>
                </a:ln>
                <a:solidFill>
                  <a:schemeClr val="tx1"/>
                </a:solidFill>
                <a:effectLst/>
                <a:uLnTx/>
                <a:uFillTx/>
                <a:latin typeface="+mn-lt"/>
                <a:ea typeface="+mn-ea"/>
                <a:cs typeface="+mn-cs"/>
              </a:rPr>
              <a:t>“Love my Kindle(s)!! Love my library, too. As I said before, there's no conflict. ...For me it's not a choice of 1 or the other; it's the joy of both.”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7"/>
          <p:cNvSpPr/>
          <p:nvPr/>
        </p:nvSpPr>
        <p:spPr>
          <a:xfrm>
            <a:off x="342900" y="6172200"/>
            <a:ext cx="8458200" cy="400110"/>
          </a:xfrm>
          <a:prstGeom prst="rect">
            <a:avLst/>
          </a:prstGeom>
        </p:spPr>
        <p:txBody>
          <a:bodyPr wrap="square">
            <a:spAutoFit/>
          </a:bodyPr>
          <a:lstStyle/>
          <a:p>
            <a:pPr lvl="1" algn="r"/>
            <a:r>
              <a:rPr lang="en-US" sz="1000" dirty="0" err="1" smtClean="0"/>
              <a:t>Gmwhit</a:t>
            </a:r>
            <a:r>
              <a:rPr lang="en-US" sz="1000" dirty="0" smtClean="0"/>
              <a:t> ,2011</a:t>
            </a:r>
          </a:p>
          <a:p>
            <a:endParaRPr lang="en-US" sz="1000" dirty="0"/>
          </a:p>
        </p:txBody>
      </p:sp>
    </p:spTree>
    <p:extLst>
      <p:ext uri="{BB962C8B-B14F-4D97-AF65-F5344CB8AC3E}">
        <p14:creationId xmlns:p14="http://schemas.microsoft.com/office/powerpoint/2010/main" xmlns="" val="2460466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1-11-04 at 3.54.15 PM.png"/>
          <p:cNvPicPr>
            <a:picLocks noChangeAspect="1"/>
          </p:cNvPicPr>
          <p:nvPr/>
        </p:nvPicPr>
        <p:blipFill rotWithShape="1">
          <a:blip r:embed="rId3" cstate="print">
            <a:lum bright="75000"/>
            <a:extLst>
              <a:ext uri="{28A0092B-C50C-407E-A947-70E740481C1C}">
                <a14:useLocalDpi xmlns:a14="http://schemas.microsoft.com/office/drawing/2010/main" xmlns="" val="0"/>
              </a:ext>
            </a:extLst>
          </a:blip>
          <a:srcRect/>
          <a:stretch/>
        </p:blipFill>
        <p:spPr>
          <a:xfrm>
            <a:off x="6294906" y="685800"/>
            <a:ext cx="2849094" cy="3564619"/>
          </a:xfrm>
          <a:prstGeom prst="rect">
            <a:avLst/>
          </a:prstGeom>
        </p:spPr>
      </p:pic>
      <p:pic>
        <p:nvPicPr>
          <p:cNvPr id="9" name="Picture 8"/>
          <p:cNvPicPr>
            <a:picLocks noChangeAspect="1"/>
          </p:cNvPicPr>
          <p:nvPr/>
        </p:nvPicPr>
        <p:blipFill rotWithShape="1">
          <a:blip r:embed="rId4" cstate="print">
            <a:lum bright="70000"/>
            <a:extLst>
              <a:ext uri="{28A0092B-C50C-407E-A947-70E740481C1C}">
                <a14:useLocalDpi xmlns:a14="http://schemas.microsoft.com/office/drawing/2010/main" xmlns="" val="0"/>
              </a:ext>
            </a:extLst>
          </a:blip>
          <a:srcRect l="16298" r="14543"/>
          <a:stretch/>
        </p:blipFill>
        <p:spPr>
          <a:xfrm>
            <a:off x="3962400" y="2514600"/>
            <a:ext cx="2727158" cy="3943350"/>
          </a:xfrm>
          <a:prstGeom prst="rect">
            <a:avLst/>
          </a:prstGeom>
        </p:spPr>
      </p:pic>
      <p:pic>
        <p:nvPicPr>
          <p:cNvPr id="7" name="Picture 6"/>
          <p:cNvPicPr>
            <a:picLocks noChangeAspect="1"/>
          </p:cNvPicPr>
          <p:nvPr/>
        </p:nvPicPr>
        <p:blipFill rotWithShape="1">
          <a:blip r:embed="rId5" cstate="print">
            <a:lum bright="75000"/>
            <a:extLst>
              <a:ext uri="{28A0092B-C50C-407E-A947-70E740481C1C}">
                <a14:useLocalDpi xmlns:a14="http://schemas.microsoft.com/office/drawing/2010/main" xmlns="" val="0"/>
              </a:ext>
            </a:extLst>
          </a:blip>
          <a:srcRect l="8081" r="8831" b="9031"/>
          <a:stretch/>
        </p:blipFill>
        <p:spPr>
          <a:xfrm>
            <a:off x="0" y="1676735"/>
            <a:ext cx="2382253" cy="3504530"/>
          </a:xfrm>
          <a:prstGeom prst="rect">
            <a:avLst/>
          </a:prstGeom>
        </p:spPr>
      </p:pic>
      <p:pic>
        <p:nvPicPr>
          <p:cNvPr id="2" name="Picture 1" descr="Screen shot 2011-11-04 at 3.47.33 PM.png"/>
          <p:cNvPicPr>
            <a:picLocks noChangeAspect="1"/>
          </p:cNvPicPr>
          <p:nvPr/>
        </p:nvPicPr>
        <p:blipFill rotWithShape="1">
          <a:blip r:embed="rId6" cstate="print">
            <a:lum bright="75000"/>
            <a:extLst>
              <a:ext uri="{28A0092B-C50C-407E-A947-70E740481C1C}">
                <a14:useLocalDpi xmlns:a14="http://schemas.microsoft.com/office/drawing/2010/main" xmlns="" val="0"/>
              </a:ext>
            </a:extLst>
          </a:blip>
          <a:srcRect l="2187" t="1616" r="24893"/>
          <a:stretch/>
        </p:blipFill>
        <p:spPr>
          <a:xfrm>
            <a:off x="2189747" y="228600"/>
            <a:ext cx="2382253" cy="3479800"/>
          </a:xfrm>
          <a:prstGeom prst="rect">
            <a:avLst/>
          </a:prstGeom>
        </p:spPr>
      </p:pic>
      <p:sp>
        <p:nvSpPr>
          <p:cNvPr id="6" name="Content Placeholder 2"/>
          <p:cNvSpPr txBox="1">
            <a:spLocks/>
          </p:cNvSpPr>
          <p:nvPr/>
        </p:nvSpPr>
        <p:spPr>
          <a:xfrm>
            <a:off x="457200" y="762000"/>
            <a:ext cx="8229600" cy="4525963"/>
          </a:xfrm>
          <a:prstGeom prst="rect">
            <a:avLst/>
          </a:prstGeom>
        </p:spPr>
        <p:txBody>
          <a:bodyP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5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5400" b="0" i="1" u="none" strike="noStrike" kern="1200" cap="none" spc="0" normalizeH="0" baseline="0" noProof="0" dirty="0" smtClean="0">
                <a:ln>
                  <a:noFill/>
                </a:ln>
                <a:solidFill>
                  <a:schemeClr val="tx1"/>
                </a:solidFill>
                <a:effectLst/>
                <a:uLnTx/>
                <a:uFillTx/>
                <a:latin typeface="+mn-lt"/>
                <a:ea typeface="+mn-ea"/>
                <a:cs typeface="+mn-cs"/>
              </a:rPr>
              <a:t>When</a:t>
            </a:r>
            <a:r>
              <a:rPr kumimoji="0" lang="en-US" sz="54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5400" b="0" i="1" u="none" strike="noStrike" kern="1200" cap="none" spc="0" normalizeH="0" baseline="0" noProof="0" dirty="0" smtClean="0">
                <a:ln>
                  <a:noFill/>
                </a:ln>
                <a:solidFill>
                  <a:schemeClr val="tx1"/>
                </a:solidFill>
                <a:effectLst/>
                <a:uLnTx/>
                <a:uFillTx/>
                <a:latin typeface="+mn-lt"/>
                <a:ea typeface="+mn-ea"/>
                <a:cs typeface="+mn-cs"/>
              </a:rPr>
              <a:t>Why</a:t>
            </a:r>
            <a:r>
              <a:rPr kumimoji="0" lang="en-US" sz="54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5400" b="0" i="0" u="none" strike="noStrike" kern="1200" cap="none" spc="0" normalizeH="0" baseline="0" noProof="0" dirty="0" err="1" smtClean="0">
                <a:ln>
                  <a:noFill/>
                </a:ln>
                <a:solidFill>
                  <a:schemeClr val="tx1"/>
                </a:solidFill>
                <a:effectLst/>
                <a:uLnTx/>
                <a:uFillTx/>
                <a:latin typeface="+mn-lt"/>
                <a:ea typeface="+mn-ea"/>
                <a:cs typeface="+mn-cs"/>
              </a:rPr>
              <a:t>eRead</a:t>
            </a:r>
            <a:r>
              <a:rPr kumimoji="0" lang="en-US" sz="54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5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5400" b="1" i="0" u="none" strike="noStrike" kern="1200" cap="none" spc="0" normalizeH="0" baseline="0" noProof="0" dirty="0" smtClean="0">
                <a:ln>
                  <a:noFill/>
                </a:ln>
                <a:solidFill>
                  <a:schemeClr val="tx1"/>
                </a:solidFill>
                <a:effectLst/>
                <a:uLnTx/>
                <a:uFillTx/>
                <a:latin typeface="+mn-lt"/>
                <a:ea typeface="+mn-ea"/>
                <a:cs typeface="+mn-cs"/>
              </a:rPr>
              <a:t>THAT</a:t>
            </a:r>
            <a:r>
              <a:rPr kumimoji="0" lang="en-US" sz="5400" b="0" i="0" u="none" strike="noStrike" kern="1200" cap="none" spc="0" normalizeH="0" baseline="0" noProof="0" dirty="0" smtClean="0">
                <a:ln>
                  <a:noFill/>
                </a:ln>
                <a:solidFill>
                  <a:schemeClr val="tx1"/>
                </a:solidFill>
                <a:effectLst/>
                <a:uLnTx/>
                <a:uFillTx/>
                <a:latin typeface="+mn-lt"/>
                <a:ea typeface="+mn-ea"/>
                <a:cs typeface="+mn-cs"/>
              </a:rPr>
              <a:t> is the Question!</a:t>
            </a:r>
            <a:endParaRPr kumimoji="0" lang="en-US" sz="5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2460466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611779"/>
            <a:ext cx="3352800" cy="246221"/>
          </a:xfrm>
          <a:prstGeom prst="rect">
            <a:avLst/>
          </a:prstGeom>
          <a:noFill/>
        </p:spPr>
        <p:txBody>
          <a:bodyPr wrap="square" rtlCol="0">
            <a:spAutoFit/>
          </a:bodyPr>
          <a:lstStyle/>
          <a:p>
            <a:pPr defTabSz="457200" fontAlgn="base">
              <a:spcBef>
                <a:spcPct val="0"/>
              </a:spcBef>
              <a:spcAft>
                <a:spcPct val="0"/>
              </a:spcAft>
            </a:pPr>
            <a:endParaRPr lang="en-US" sz="1000" dirty="0">
              <a:solidFill>
                <a:prstClr val="black"/>
              </a:solidFill>
              <a:latin typeface="Arial" charset="0"/>
            </a:endParaRPr>
          </a:p>
        </p:txBody>
      </p:sp>
      <p:pic>
        <p:nvPicPr>
          <p:cNvPr id="5" name="Picture 4" descr="poll_readingdevice-1.png"/>
          <p:cNvPicPr>
            <a:picLocks noChangeAspect="1"/>
          </p:cNvPicPr>
          <p:nvPr/>
        </p:nvPicPr>
        <p:blipFill>
          <a:blip r:embed="rId3" cstate="print"/>
          <a:stretch>
            <a:fillRect/>
          </a:stretch>
        </p:blipFill>
        <p:spPr>
          <a:xfrm>
            <a:off x="0" y="76200"/>
            <a:ext cx="9144000" cy="6781800"/>
          </a:xfrm>
          <a:prstGeom prst="rect">
            <a:avLst/>
          </a:prstGeom>
        </p:spPr>
      </p:pic>
      <p:pic>
        <p:nvPicPr>
          <p:cNvPr id="7" name="Picture 6" descr="poll_readingdevice-2.png"/>
          <p:cNvPicPr>
            <a:picLocks noChangeAspect="1"/>
          </p:cNvPicPr>
          <p:nvPr/>
        </p:nvPicPr>
        <p:blipFill>
          <a:blip r:embed="rId4" cstate="print"/>
          <a:stretch>
            <a:fillRect/>
          </a:stretch>
        </p:blipFill>
        <p:spPr>
          <a:xfrm>
            <a:off x="4572000" y="1828800"/>
            <a:ext cx="4572000" cy="4572000"/>
          </a:xfrm>
          <a:prstGeom prst="rect">
            <a:avLst/>
          </a:prstGeom>
        </p:spPr>
      </p:pic>
      <p:pic>
        <p:nvPicPr>
          <p:cNvPr id="9" name="Picture 8" descr="poll_readingdevice2.png"/>
          <p:cNvPicPr>
            <a:picLocks noChangeAspect="1"/>
          </p:cNvPicPr>
          <p:nvPr/>
        </p:nvPicPr>
        <p:blipFill>
          <a:blip r:embed="rId5" cstate="print"/>
          <a:srcRect b="1639"/>
          <a:stretch>
            <a:fillRect/>
          </a:stretch>
        </p:blipFill>
        <p:spPr>
          <a:xfrm>
            <a:off x="0" y="1828800"/>
            <a:ext cx="4572000" cy="4648200"/>
          </a:xfrm>
          <a:prstGeom prst="rect">
            <a:avLst/>
          </a:prstGeom>
        </p:spPr>
      </p:pic>
    </p:spTree>
    <p:extLst>
      <p:ext uri="{BB962C8B-B14F-4D97-AF65-F5344CB8AC3E}">
        <p14:creationId xmlns:p14="http://schemas.microsoft.com/office/powerpoint/2010/main" xmlns="" val="3633553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876300" y="319077"/>
          <a:ext cx="7391400" cy="5504206"/>
        </p:xfrm>
        <a:graphic>
          <a:graphicData uri="http://schemas.openxmlformats.org/drawingml/2006/table">
            <a:tbl>
              <a:tblPr/>
              <a:tblGrid>
                <a:gridCol w="1257300"/>
                <a:gridCol w="6134100"/>
              </a:tblGrid>
              <a:tr h="767988">
                <a:tc>
                  <a:txBody>
                    <a:bodyPr/>
                    <a:lstStyle/>
                    <a:p>
                      <a:pPr algn="l" fontAlgn="b"/>
                      <a:endParaRPr lang="en-US" sz="2400" b="1" i="0" u="none" strike="noStrike" dirty="0">
                        <a:solidFill>
                          <a:srgbClr val="FFFFFF"/>
                        </a:solidFill>
                        <a:latin typeface="Calibri"/>
                      </a:endParaRPr>
                    </a:p>
                  </a:txBody>
                  <a:tcPr marL="7591" marR="7591" marT="7591" marB="0">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l" fontAlgn="b"/>
                      <a:r>
                        <a:rPr lang="en-US" sz="2800" b="1" i="0" u="none" strike="noStrike" dirty="0" smtClean="0">
                          <a:solidFill>
                            <a:srgbClr val="FFFFFF"/>
                          </a:solidFill>
                          <a:latin typeface="Calibri"/>
                        </a:rPr>
                        <a:t>       Reading Practices</a:t>
                      </a:r>
                    </a:p>
                    <a:p>
                      <a:pPr algn="l" fontAlgn="b"/>
                      <a:endParaRPr lang="en-US" sz="2400" b="1" i="0" u="none" strike="noStrike" dirty="0">
                        <a:solidFill>
                          <a:srgbClr val="FFFFFF"/>
                        </a:solidFill>
                        <a:latin typeface="Calibri"/>
                      </a:endParaRPr>
                    </a:p>
                  </a:txBody>
                  <a:tcPr marL="7591" marR="7591" marT="7591" marB="0">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r>
              <a:tr h="1046917">
                <a:tc>
                  <a:txBody>
                    <a:bodyPr/>
                    <a:lstStyle/>
                    <a:p>
                      <a:pPr algn="l" fontAlgn="b"/>
                      <a:r>
                        <a:rPr lang="en-US" sz="1800" b="0" i="0" u="none" strike="noStrike" dirty="0" smtClean="0">
                          <a:solidFill>
                            <a:srgbClr val="000000"/>
                          </a:solidFill>
                          <a:latin typeface="Calibri"/>
                        </a:rPr>
                        <a:t>Goodman</a:t>
                      </a:r>
                    </a:p>
                    <a:p>
                      <a:pPr algn="l" fontAlgn="b"/>
                      <a:r>
                        <a:rPr lang="en-US" sz="1800" b="0" i="0" u="none" strike="noStrike" dirty="0" smtClean="0">
                          <a:solidFill>
                            <a:srgbClr val="000000"/>
                          </a:solidFill>
                          <a:latin typeface="Calibri"/>
                        </a:rPr>
                        <a:t>1994</a:t>
                      </a:r>
                      <a:endParaRPr lang="en-US" sz="1800" b="0" i="0" u="none" strike="noStrike" dirty="0">
                        <a:solidFill>
                          <a:srgbClr val="000000"/>
                        </a:solidFill>
                        <a:latin typeface="Calibri"/>
                      </a:endParaRPr>
                    </a:p>
                  </a:txBody>
                  <a:tcPr marL="7591" marR="7591" marT="7591"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BE5F1"/>
                    </a:solidFill>
                  </a:tcPr>
                </a:tc>
                <a:tc>
                  <a:txBody>
                    <a:bodyPr/>
                    <a:lstStyle/>
                    <a:p>
                      <a:pPr algn="l" fontAlgn="b"/>
                      <a:r>
                        <a:rPr lang="en-US" sz="1800" b="0" i="0" u="none" strike="noStrike" dirty="0">
                          <a:solidFill>
                            <a:srgbClr val="000000"/>
                          </a:solidFill>
                          <a:latin typeface="Calibri"/>
                        </a:rPr>
                        <a:t>environmental, occupational, informational, recreational, ritualistic</a:t>
                      </a:r>
                    </a:p>
                  </a:txBody>
                  <a:tcPr marL="7591" marR="7591" marT="7591"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BE5F1"/>
                    </a:solidFill>
                  </a:tcPr>
                </a:tc>
              </a:tr>
              <a:tr h="1066341">
                <a:tc>
                  <a:txBody>
                    <a:bodyPr/>
                    <a:lstStyle/>
                    <a:p>
                      <a:pPr algn="l" fontAlgn="b"/>
                      <a:r>
                        <a:rPr lang="en-US" sz="1800" b="0" i="0" u="none" strike="noStrike" dirty="0" err="1">
                          <a:solidFill>
                            <a:srgbClr val="000000"/>
                          </a:solidFill>
                          <a:latin typeface="Calibri"/>
                        </a:rPr>
                        <a:t>Lorch</a:t>
                      </a:r>
                      <a:r>
                        <a:rPr lang="en-US" sz="1800" b="0" i="0" u="none" strike="noStrike" dirty="0">
                          <a:solidFill>
                            <a:srgbClr val="000000"/>
                          </a:solidFill>
                          <a:latin typeface="Calibri"/>
                        </a:rPr>
                        <a:t> et al</a:t>
                      </a:r>
                      <a:r>
                        <a:rPr lang="en-US" sz="1800" b="0" i="0" u="none" strike="noStrike" dirty="0" smtClean="0">
                          <a:solidFill>
                            <a:srgbClr val="000000"/>
                          </a:solidFill>
                          <a:latin typeface="Calibri"/>
                        </a:rPr>
                        <a:t>.</a:t>
                      </a:r>
                    </a:p>
                    <a:p>
                      <a:pPr algn="l" fontAlgn="b"/>
                      <a:r>
                        <a:rPr lang="en-US" sz="1800" b="0" i="0" u="none" strike="noStrike" dirty="0" smtClean="0">
                          <a:solidFill>
                            <a:srgbClr val="000000"/>
                          </a:solidFill>
                          <a:latin typeface="Calibri"/>
                        </a:rPr>
                        <a:t>1993</a:t>
                      </a:r>
                      <a:endParaRPr lang="en-US" sz="1800" b="0" i="0" u="none" strike="noStrike" dirty="0">
                        <a:solidFill>
                          <a:srgbClr val="000000"/>
                        </a:solidFill>
                        <a:latin typeface="Calibri"/>
                      </a:endParaRPr>
                    </a:p>
                  </a:txBody>
                  <a:tcPr marL="7591" marR="7591" marT="7591"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Calibri"/>
                        </a:rPr>
                        <a:t>exam prep, to research, class prep, to learn, to apply, to self-inform, to intellectually challenge, for stimulation, light reading (</a:t>
                      </a:r>
                      <a:r>
                        <a:rPr lang="en-US" sz="1800" b="0" i="1" u="none" strike="noStrike" dirty="0">
                          <a:solidFill>
                            <a:srgbClr val="000000"/>
                          </a:solidFill>
                          <a:latin typeface="Calibri"/>
                        </a:rPr>
                        <a:t>student reading</a:t>
                      </a:r>
                      <a:r>
                        <a:rPr lang="en-US" sz="1800" b="0" i="0" u="none" strike="noStrike" dirty="0">
                          <a:solidFill>
                            <a:srgbClr val="000000"/>
                          </a:solidFill>
                          <a:latin typeface="Calibri"/>
                        </a:rPr>
                        <a:t>)</a:t>
                      </a:r>
                    </a:p>
                  </a:txBody>
                  <a:tcPr marL="7591" marR="7591" marT="7591"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968736">
                <a:tc>
                  <a:txBody>
                    <a:bodyPr/>
                    <a:lstStyle/>
                    <a:p>
                      <a:pPr algn="l" fontAlgn="b"/>
                      <a:r>
                        <a:rPr lang="en-US" sz="1800" b="0" i="0" u="none" strike="noStrike" dirty="0">
                          <a:solidFill>
                            <a:srgbClr val="000000"/>
                          </a:solidFill>
                          <a:latin typeface="Calibri"/>
                        </a:rPr>
                        <a:t>Adler et al</a:t>
                      </a:r>
                      <a:r>
                        <a:rPr lang="en-US" sz="1800" b="0" i="0" u="none" strike="noStrike" dirty="0" smtClean="0">
                          <a:solidFill>
                            <a:srgbClr val="000000"/>
                          </a:solidFill>
                          <a:latin typeface="Calibri"/>
                        </a:rPr>
                        <a:t>.</a:t>
                      </a:r>
                    </a:p>
                    <a:p>
                      <a:pPr algn="l" fontAlgn="b"/>
                      <a:r>
                        <a:rPr lang="en-US" sz="1800" b="0" i="0" u="none" strike="noStrike" dirty="0" smtClean="0">
                          <a:solidFill>
                            <a:srgbClr val="000000"/>
                          </a:solidFill>
                          <a:latin typeface="Calibri"/>
                        </a:rPr>
                        <a:t>1998</a:t>
                      </a:r>
                      <a:endParaRPr lang="en-US" sz="1800" b="0" i="0" u="none" strike="noStrike" dirty="0">
                        <a:solidFill>
                          <a:srgbClr val="000000"/>
                        </a:solidFill>
                        <a:latin typeface="Calibri"/>
                      </a:endParaRPr>
                    </a:p>
                  </a:txBody>
                  <a:tcPr marL="7591" marR="7591" marT="7591"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BE5F1"/>
                    </a:solidFill>
                  </a:tcPr>
                </a:tc>
                <a:tc>
                  <a:txBody>
                    <a:bodyPr/>
                    <a:lstStyle/>
                    <a:p>
                      <a:pPr algn="l" fontAlgn="b"/>
                      <a:r>
                        <a:rPr lang="en-US" sz="1800" b="0" i="0" u="none" strike="noStrike" dirty="0">
                          <a:solidFill>
                            <a:srgbClr val="000000"/>
                          </a:solidFill>
                          <a:latin typeface="Calibri"/>
                        </a:rPr>
                        <a:t>skimming, to identify, to remind, to answer </a:t>
                      </a:r>
                      <a:r>
                        <a:rPr lang="en-US" sz="1800" b="0" i="0" u="none" strike="noStrike" dirty="0" smtClean="0">
                          <a:solidFill>
                            <a:srgbClr val="000000"/>
                          </a:solidFill>
                          <a:latin typeface="Calibri"/>
                        </a:rPr>
                        <a:t>questions,</a:t>
                      </a:r>
                      <a:r>
                        <a:rPr lang="en-US" sz="1800" b="0" i="0" u="none" strike="noStrike" baseline="0" dirty="0" smtClean="0">
                          <a:solidFill>
                            <a:srgbClr val="000000"/>
                          </a:solidFill>
                          <a:latin typeface="Calibri"/>
                        </a:rPr>
                        <a:t> </a:t>
                      </a:r>
                      <a:r>
                        <a:rPr lang="en-US" sz="1800" b="0" i="0" u="none" strike="noStrike" dirty="0" smtClean="0">
                          <a:solidFill>
                            <a:srgbClr val="000000"/>
                          </a:solidFill>
                          <a:latin typeface="Calibri"/>
                        </a:rPr>
                        <a:t>to </a:t>
                      </a:r>
                      <a:r>
                        <a:rPr lang="en-US" sz="1800" b="0" i="0" u="none" strike="noStrike" dirty="0">
                          <a:solidFill>
                            <a:srgbClr val="000000"/>
                          </a:solidFill>
                          <a:latin typeface="Calibri"/>
                        </a:rPr>
                        <a:t>self-inform/learn, to cross-reference, to review text, to support listening, to support </a:t>
                      </a:r>
                      <a:r>
                        <a:rPr lang="en-US" sz="1800" b="0" i="0" u="none" strike="noStrike" dirty="0" smtClean="0">
                          <a:solidFill>
                            <a:srgbClr val="000000"/>
                          </a:solidFill>
                          <a:latin typeface="Calibri"/>
                        </a:rPr>
                        <a:t>discussion </a:t>
                      </a:r>
                      <a:r>
                        <a:rPr lang="en-US" sz="1800" b="0" i="0" u="none" strike="noStrike" dirty="0">
                          <a:solidFill>
                            <a:srgbClr val="000000"/>
                          </a:solidFill>
                          <a:latin typeface="Calibri"/>
                        </a:rPr>
                        <a:t>(</a:t>
                      </a:r>
                      <a:r>
                        <a:rPr lang="en-US" sz="1800" b="0" i="1" u="none" strike="noStrike" dirty="0" smtClean="0">
                          <a:solidFill>
                            <a:srgbClr val="000000"/>
                          </a:solidFill>
                          <a:latin typeface="Calibri"/>
                        </a:rPr>
                        <a:t>student</a:t>
                      </a:r>
                      <a:r>
                        <a:rPr lang="en-US" sz="1800" b="0" i="1" u="none" strike="noStrike" baseline="0" dirty="0" smtClean="0">
                          <a:solidFill>
                            <a:srgbClr val="000000"/>
                          </a:solidFill>
                          <a:latin typeface="Calibri"/>
                        </a:rPr>
                        <a:t> reading</a:t>
                      </a:r>
                      <a:r>
                        <a:rPr lang="en-US" sz="1800" b="0" i="0" u="none" strike="noStrike" dirty="0" smtClean="0">
                          <a:solidFill>
                            <a:srgbClr val="000000"/>
                          </a:solidFill>
                          <a:latin typeface="Calibri"/>
                        </a:rPr>
                        <a:t>)</a:t>
                      </a:r>
                      <a:endParaRPr lang="en-US" sz="1800" b="0" i="0" u="none" strike="noStrike" dirty="0">
                        <a:solidFill>
                          <a:srgbClr val="000000"/>
                        </a:solidFill>
                        <a:latin typeface="Calibri"/>
                      </a:endParaRPr>
                    </a:p>
                  </a:txBody>
                  <a:tcPr marL="7591" marR="7591" marT="7591"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BE5F1"/>
                    </a:solidFill>
                  </a:tcPr>
                </a:tc>
              </a:tr>
              <a:tr h="753459">
                <a:tc>
                  <a:txBody>
                    <a:bodyPr/>
                    <a:lstStyle/>
                    <a:p>
                      <a:pPr algn="l" fontAlgn="b"/>
                      <a:r>
                        <a:rPr lang="en-US" sz="1800" b="0" i="0" u="none" strike="noStrike" dirty="0" err="1" smtClean="0">
                          <a:solidFill>
                            <a:srgbClr val="000000"/>
                          </a:solidFill>
                          <a:latin typeface="Calibri"/>
                        </a:rPr>
                        <a:t>Greaney</a:t>
                      </a:r>
                      <a:endParaRPr lang="en-US" sz="1800" b="0" i="0" u="none" strike="noStrike" dirty="0" smtClean="0">
                        <a:solidFill>
                          <a:srgbClr val="000000"/>
                        </a:solidFill>
                        <a:latin typeface="Calibri"/>
                      </a:endParaRPr>
                    </a:p>
                    <a:p>
                      <a:pPr algn="l" fontAlgn="b"/>
                      <a:r>
                        <a:rPr lang="en-US" sz="1800" b="0" i="0" u="none" strike="noStrike" dirty="0" smtClean="0">
                          <a:solidFill>
                            <a:srgbClr val="000000"/>
                          </a:solidFill>
                          <a:latin typeface="Calibri"/>
                        </a:rPr>
                        <a:t>1990</a:t>
                      </a:r>
                      <a:endParaRPr lang="en-US" sz="1800" b="0" i="0" u="none" strike="noStrike" dirty="0">
                        <a:solidFill>
                          <a:srgbClr val="000000"/>
                        </a:solidFill>
                        <a:latin typeface="Calibri"/>
                      </a:endParaRPr>
                    </a:p>
                  </a:txBody>
                  <a:tcPr marL="7591" marR="7591" marT="7591"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Calibri"/>
                        </a:rPr>
                        <a:t>utility, enjoyment, escape (</a:t>
                      </a:r>
                      <a:r>
                        <a:rPr lang="en-US" sz="1800" b="0" i="1" u="none" strike="noStrike" dirty="0">
                          <a:solidFill>
                            <a:srgbClr val="000000"/>
                          </a:solidFill>
                          <a:latin typeface="Calibri"/>
                        </a:rPr>
                        <a:t>children</a:t>
                      </a:r>
                      <a:r>
                        <a:rPr lang="en-US" sz="1800" b="0" i="0" u="none" strike="noStrike" dirty="0">
                          <a:solidFill>
                            <a:srgbClr val="000000"/>
                          </a:solidFill>
                          <a:latin typeface="Calibri"/>
                        </a:rPr>
                        <a:t>)</a:t>
                      </a:r>
                    </a:p>
                  </a:txBody>
                  <a:tcPr marL="7591" marR="7591" marT="7591"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868682">
                <a:tc>
                  <a:txBody>
                    <a:bodyPr/>
                    <a:lstStyle/>
                    <a:p>
                      <a:pPr algn="l" fontAlgn="b"/>
                      <a:r>
                        <a:rPr lang="en-US" sz="1800" b="0" i="0" u="none" strike="noStrike" dirty="0" smtClean="0">
                          <a:solidFill>
                            <a:srgbClr val="000000"/>
                          </a:solidFill>
                          <a:latin typeface="Calibri"/>
                        </a:rPr>
                        <a:t>Pugh</a:t>
                      </a:r>
                    </a:p>
                    <a:p>
                      <a:pPr algn="l" fontAlgn="b"/>
                      <a:r>
                        <a:rPr lang="en-US" sz="1800" b="0" i="0" u="none" strike="noStrike" dirty="0" smtClean="0">
                          <a:solidFill>
                            <a:srgbClr val="000000"/>
                          </a:solidFill>
                          <a:latin typeface="Calibri"/>
                        </a:rPr>
                        <a:t>1978</a:t>
                      </a:r>
                      <a:endParaRPr lang="en-US" sz="1800" b="0" i="0" u="none" strike="noStrike" dirty="0">
                        <a:solidFill>
                          <a:srgbClr val="000000"/>
                        </a:solidFill>
                        <a:latin typeface="Calibri"/>
                      </a:endParaRPr>
                    </a:p>
                  </a:txBody>
                  <a:tcPr marL="7591" marR="7591" marT="7591"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BE5F1"/>
                    </a:solidFill>
                  </a:tcPr>
                </a:tc>
                <a:tc>
                  <a:txBody>
                    <a:bodyPr/>
                    <a:lstStyle/>
                    <a:p>
                      <a:pPr algn="l" fontAlgn="b"/>
                      <a:r>
                        <a:rPr lang="en-US" sz="1800" b="0" i="0" u="none" strike="noStrike" dirty="0">
                          <a:solidFill>
                            <a:srgbClr val="000000"/>
                          </a:solidFill>
                          <a:latin typeface="Calibri"/>
                        </a:rPr>
                        <a:t>scanning, search, skimming, receptive, responsive </a:t>
                      </a:r>
                      <a:r>
                        <a:rPr lang="en-US" sz="1800" b="0" i="0" u="none" strike="noStrike" dirty="0" smtClean="0">
                          <a:solidFill>
                            <a:srgbClr val="000000"/>
                          </a:solidFill>
                          <a:latin typeface="Calibri"/>
                        </a:rPr>
                        <a:t>(</a:t>
                      </a:r>
                      <a:r>
                        <a:rPr lang="en-US" sz="1800" b="0" i="1" u="none" strike="noStrike" dirty="0" smtClean="0">
                          <a:solidFill>
                            <a:srgbClr val="000000"/>
                          </a:solidFill>
                          <a:latin typeface="Calibri"/>
                        </a:rPr>
                        <a:t>adult reading</a:t>
                      </a:r>
                      <a:r>
                        <a:rPr lang="en-US" sz="1800" b="0" i="0" u="none" strike="noStrike" dirty="0" smtClean="0">
                          <a:solidFill>
                            <a:srgbClr val="000000"/>
                          </a:solidFill>
                          <a:latin typeface="Calibri"/>
                        </a:rPr>
                        <a:t>)</a:t>
                      </a:r>
                      <a:endParaRPr lang="en-US" sz="1800" b="0" i="0" u="none" strike="noStrike" dirty="0">
                        <a:solidFill>
                          <a:srgbClr val="000000"/>
                        </a:solidFill>
                        <a:latin typeface="Calibri"/>
                      </a:endParaRPr>
                    </a:p>
                  </a:txBody>
                  <a:tcPr marL="7591" marR="7591" marT="7591"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BE5F1"/>
                    </a:solidFill>
                  </a:tcPr>
                </a:tc>
              </a:tr>
            </a:tbl>
          </a:graphicData>
        </a:graphic>
      </p:graphicFrame>
      <p:sp>
        <p:nvSpPr>
          <p:cNvPr id="9" name="TextBox 8"/>
          <p:cNvSpPr txBox="1"/>
          <p:nvPr/>
        </p:nvSpPr>
        <p:spPr>
          <a:xfrm>
            <a:off x="914400" y="5943600"/>
            <a:ext cx="7315200" cy="400110"/>
          </a:xfrm>
          <a:prstGeom prst="rect">
            <a:avLst/>
          </a:prstGeom>
          <a:noFill/>
        </p:spPr>
        <p:txBody>
          <a:bodyPr wrap="square" rtlCol="0">
            <a:spAutoFit/>
          </a:bodyPr>
          <a:lstStyle/>
          <a:p>
            <a:pPr indent="-457200" algn="r" defTabSz="465138"/>
            <a:r>
              <a:rPr lang="en-US" sz="1000" dirty="0" err="1" smtClean="0"/>
              <a:t>Schcolnik</a:t>
            </a:r>
            <a:r>
              <a:rPr lang="en-US" sz="1000" dirty="0" smtClean="0"/>
              <a:t>, 2002</a:t>
            </a:r>
            <a:endParaRPr lang="en-US" sz="1000" i="1" dirty="0" smtClean="0"/>
          </a:p>
          <a:p>
            <a:pPr indent="-457200" algn="r" defTabSz="465138"/>
            <a:r>
              <a:rPr lang="en-US" sz="1000" dirty="0" smtClean="0"/>
              <a:t>Thayer et al., 2011</a:t>
            </a:r>
            <a:endParaRPr lang="en-US" sz="1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Pugh’s Reading Styles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394546831"/>
              </p:ext>
            </p:extLst>
          </p:nvPr>
        </p:nvGraphicFramePr>
        <p:xfrm>
          <a:off x="381000" y="2438400"/>
          <a:ext cx="8382000" cy="3224784"/>
        </p:xfrm>
        <a:graphic>
          <a:graphicData uri="http://schemas.openxmlformats.org/drawingml/2006/table">
            <a:tbl>
              <a:tblPr firstRow="1" bandRow="1">
                <a:tableStyleId>{5C22544A-7EE6-4342-B048-85BDC9FD1C3A}</a:tableStyleId>
              </a:tblPr>
              <a:tblGrid>
                <a:gridCol w="1447800"/>
                <a:gridCol w="1346200"/>
                <a:gridCol w="1320800"/>
                <a:gridCol w="1473200"/>
                <a:gridCol w="1397000"/>
                <a:gridCol w="1397000"/>
              </a:tblGrid>
              <a:tr h="495300">
                <a:tc>
                  <a:txBody>
                    <a:bodyPr/>
                    <a:lstStyle/>
                    <a:p>
                      <a:r>
                        <a:rPr lang="en-US" dirty="0" smtClean="0">
                          <a:solidFill>
                            <a:schemeClr val="tx1"/>
                          </a:solidFill>
                        </a:rPr>
                        <a:t>STYLE</a:t>
                      </a:r>
                      <a:endParaRPr lang="en-US" dirty="0">
                        <a:solidFill>
                          <a:schemeClr val="tx1"/>
                        </a:solidFill>
                      </a:endParaRPr>
                    </a:p>
                  </a:txBody>
                  <a:tcPr>
                    <a:solidFill>
                      <a:srgbClr val="F3934B"/>
                    </a:solidFill>
                  </a:tcPr>
                </a:tc>
                <a:tc>
                  <a:txBody>
                    <a:bodyPr/>
                    <a:lstStyle/>
                    <a:p>
                      <a:pPr marL="0" marR="0" algn="ctr" fontAlgn="t">
                        <a:lnSpc>
                          <a:spcPct val="115000"/>
                        </a:lnSpc>
                        <a:spcBef>
                          <a:spcPts val="0"/>
                        </a:spcBef>
                        <a:spcAft>
                          <a:spcPts val="0"/>
                        </a:spcAft>
                      </a:pPr>
                      <a:r>
                        <a:rPr lang="en-US" sz="2000" b="1" kern="1200" dirty="0" smtClean="0">
                          <a:solidFill>
                            <a:schemeClr val="tx1"/>
                          </a:solidFill>
                          <a:effectLst/>
                        </a:rPr>
                        <a:t>Scanning </a:t>
                      </a:r>
                      <a:br>
                        <a:rPr lang="en-US" sz="2000" b="1" kern="1200" dirty="0" smtClean="0">
                          <a:solidFill>
                            <a:schemeClr val="tx1"/>
                          </a:solidFill>
                          <a:effectLst/>
                        </a:rPr>
                      </a:br>
                      <a:endParaRPr lang="en-US" sz="2000" b="1" dirty="0">
                        <a:solidFill>
                          <a:schemeClr val="tx1"/>
                        </a:solidFill>
                        <a:effectLst/>
                        <a:latin typeface="Calibri"/>
                        <a:ea typeface="Calibri"/>
                        <a:cs typeface="Times New Roman"/>
                      </a:endParaRPr>
                    </a:p>
                  </a:txBody>
                  <a:tcPr marL="0" marR="0" marT="0" marB="0">
                    <a:solidFill>
                      <a:srgbClr val="F3934B"/>
                    </a:solidFill>
                  </a:tcPr>
                </a:tc>
                <a:tc>
                  <a:txBody>
                    <a:bodyPr/>
                    <a:lstStyle/>
                    <a:p>
                      <a:pPr marL="0" marR="0" algn="ctr" fontAlgn="t">
                        <a:lnSpc>
                          <a:spcPct val="115000"/>
                        </a:lnSpc>
                        <a:spcBef>
                          <a:spcPts val="0"/>
                        </a:spcBef>
                        <a:spcAft>
                          <a:spcPts val="0"/>
                        </a:spcAft>
                      </a:pPr>
                      <a:r>
                        <a:rPr lang="en-US" sz="2000" b="1" kern="1200" dirty="0" smtClean="0">
                          <a:solidFill>
                            <a:schemeClr val="tx1"/>
                          </a:solidFill>
                          <a:effectLst/>
                        </a:rPr>
                        <a:t>Search </a:t>
                      </a:r>
                      <a:br>
                        <a:rPr lang="en-US" sz="2000" b="1" kern="1200" dirty="0" smtClean="0">
                          <a:solidFill>
                            <a:schemeClr val="tx1"/>
                          </a:solidFill>
                          <a:effectLst/>
                        </a:rPr>
                      </a:br>
                      <a:endParaRPr lang="en-US" sz="2000" b="1" dirty="0">
                        <a:solidFill>
                          <a:schemeClr val="tx1"/>
                        </a:solidFill>
                        <a:effectLst/>
                        <a:latin typeface="Calibri"/>
                        <a:ea typeface="Calibri"/>
                        <a:cs typeface="Times New Roman"/>
                      </a:endParaRPr>
                    </a:p>
                  </a:txBody>
                  <a:tcPr marL="0" marR="0" marT="0" marB="0">
                    <a:solidFill>
                      <a:srgbClr val="F3934B"/>
                    </a:solidFill>
                  </a:tcPr>
                </a:tc>
                <a:tc>
                  <a:txBody>
                    <a:bodyPr/>
                    <a:lstStyle/>
                    <a:p>
                      <a:pPr marL="0" marR="0" algn="ctr" fontAlgn="t">
                        <a:lnSpc>
                          <a:spcPct val="115000"/>
                        </a:lnSpc>
                        <a:spcBef>
                          <a:spcPts val="0"/>
                        </a:spcBef>
                        <a:spcAft>
                          <a:spcPts val="0"/>
                        </a:spcAft>
                      </a:pPr>
                      <a:r>
                        <a:rPr lang="en-US" sz="2000" b="1" kern="1200" dirty="0" smtClean="0">
                          <a:solidFill>
                            <a:schemeClr val="tx1"/>
                          </a:solidFill>
                          <a:effectLst/>
                        </a:rPr>
                        <a:t>Skimming </a:t>
                      </a:r>
                      <a:br>
                        <a:rPr lang="en-US" sz="2000" b="1" kern="1200" dirty="0" smtClean="0">
                          <a:solidFill>
                            <a:schemeClr val="tx1"/>
                          </a:solidFill>
                          <a:effectLst/>
                        </a:rPr>
                      </a:br>
                      <a:endParaRPr lang="en-US" sz="2000" b="1" dirty="0">
                        <a:solidFill>
                          <a:schemeClr val="tx1"/>
                        </a:solidFill>
                        <a:effectLst/>
                        <a:latin typeface="Calibri"/>
                        <a:ea typeface="Calibri"/>
                        <a:cs typeface="Times New Roman"/>
                      </a:endParaRPr>
                    </a:p>
                  </a:txBody>
                  <a:tcPr marL="0" marR="0" marT="0" marB="0">
                    <a:solidFill>
                      <a:srgbClr val="F3934B"/>
                    </a:solidFill>
                  </a:tcPr>
                </a:tc>
                <a:tc>
                  <a:txBody>
                    <a:bodyPr/>
                    <a:lstStyle/>
                    <a:p>
                      <a:pPr marL="0" marR="0" algn="ctr" fontAlgn="t">
                        <a:lnSpc>
                          <a:spcPct val="115000"/>
                        </a:lnSpc>
                        <a:spcBef>
                          <a:spcPts val="0"/>
                        </a:spcBef>
                        <a:spcAft>
                          <a:spcPts val="0"/>
                        </a:spcAft>
                      </a:pPr>
                      <a:r>
                        <a:rPr lang="en-US" sz="2000" b="1" kern="1200" dirty="0" smtClean="0">
                          <a:solidFill>
                            <a:schemeClr val="tx1"/>
                          </a:solidFill>
                          <a:effectLst/>
                        </a:rPr>
                        <a:t>Receptive </a:t>
                      </a:r>
                      <a:br>
                        <a:rPr lang="en-US" sz="2000" b="1" kern="1200" dirty="0" smtClean="0">
                          <a:solidFill>
                            <a:schemeClr val="tx1"/>
                          </a:solidFill>
                          <a:effectLst/>
                        </a:rPr>
                      </a:br>
                      <a:endParaRPr lang="en-US" sz="2000" b="1" dirty="0">
                        <a:solidFill>
                          <a:schemeClr val="tx1"/>
                        </a:solidFill>
                        <a:effectLst/>
                        <a:latin typeface="Calibri"/>
                        <a:ea typeface="Calibri"/>
                        <a:cs typeface="Times New Roman"/>
                      </a:endParaRPr>
                    </a:p>
                  </a:txBody>
                  <a:tcPr marL="0" marR="0" marT="0" marB="0">
                    <a:solidFill>
                      <a:srgbClr val="F3934B"/>
                    </a:solidFill>
                  </a:tcPr>
                </a:tc>
                <a:tc>
                  <a:txBody>
                    <a:bodyPr/>
                    <a:lstStyle/>
                    <a:p>
                      <a:pPr marL="0" marR="0" algn="ctr" fontAlgn="t">
                        <a:lnSpc>
                          <a:spcPct val="115000"/>
                        </a:lnSpc>
                        <a:spcBef>
                          <a:spcPts val="0"/>
                        </a:spcBef>
                        <a:spcAft>
                          <a:spcPts val="0"/>
                        </a:spcAft>
                      </a:pPr>
                      <a:r>
                        <a:rPr lang="en-US" sz="2000" b="1" kern="1200" dirty="0" smtClean="0">
                          <a:solidFill>
                            <a:schemeClr val="tx1"/>
                          </a:solidFill>
                          <a:effectLst/>
                        </a:rPr>
                        <a:t>Responsive</a:t>
                      </a:r>
                      <a:br>
                        <a:rPr lang="en-US" sz="2000" b="1" kern="1200" dirty="0" smtClean="0">
                          <a:solidFill>
                            <a:schemeClr val="tx1"/>
                          </a:solidFill>
                          <a:effectLst/>
                        </a:rPr>
                      </a:br>
                      <a:endParaRPr lang="en-US" sz="2000" b="1" dirty="0">
                        <a:solidFill>
                          <a:schemeClr val="tx1"/>
                        </a:solidFill>
                        <a:effectLst/>
                        <a:latin typeface="Calibri"/>
                        <a:ea typeface="Calibri"/>
                        <a:cs typeface="Times New Roman"/>
                      </a:endParaRPr>
                    </a:p>
                  </a:txBody>
                  <a:tcPr marL="0" marR="0" marT="0" marB="0">
                    <a:solidFill>
                      <a:srgbClr val="F3934B"/>
                    </a:solidFill>
                  </a:tcPr>
                </a:tc>
              </a:tr>
              <a:tr h="2057400">
                <a:tc>
                  <a:txBody>
                    <a:bodyPr/>
                    <a:lstStyle/>
                    <a:p>
                      <a:r>
                        <a:rPr lang="en-US" b="0" dirty="0" smtClean="0">
                          <a:solidFill>
                            <a:schemeClr val="tx1"/>
                          </a:solidFill>
                        </a:rPr>
                        <a:t>DEFINTION</a:t>
                      </a:r>
                      <a:endParaRPr lang="en-US" b="0" dirty="0">
                        <a:solidFill>
                          <a:schemeClr val="tx1"/>
                        </a:solidFill>
                      </a:endParaRPr>
                    </a:p>
                  </a:txBody>
                  <a:tcPr>
                    <a:solidFill>
                      <a:srgbClr val="F3934B"/>
                    </a:solidFill>
                  </a:tcPr>
                </a:tc>
                <a:tc>
                  <a:txBody>
                    <a:bodyPr/>
                    <a:lstStyle/>
                    <a:p>
                      <a:pPr marL="0" marR="0" indent="0" algn="l" fontAlgn="t">
                        <a:lnSpc>
                          <a:spcPct val="115000"/>
                        </a:lnSpc>
                        <a:spcBef>
                          <a:spcPts val="0"/>
                        </a:spcBef>
                        <a:spcAft>
                          <a:spcPts val="0"/>
                        </a:spcAft>
                        <a:buFont typeface="Arial" pitchFamily="34" charset="0"/>
                        <a:buNone/>
                      </a:pPr>
                      <a:r>
                        <a:rPr lang="en-US" sz="1800" b="0" kern="1200" dirty="0" smtClean="0">
                          <a:solidFill>
                            <a:schemeClr val="tx1"/>
                          </a:solidFill>
                          <a:effectLst/>
                        </a:rPr>
                        <a:t>known item search</a:t>
                      </a:r>
                    </a:p>
                    <a:p>
                      <a:pPr marL="0" marR="0" indent="0" algn="l" fontAlgn="t">
                        <a:lnSpc>
                          <a:spcPct val="115000"/>
                        </a:lnSpc>
                        <a:spcBef>
                          <a:spcPts val="0"/>
                        </a:spcBef>
                        <a:spcAft>
                          <a:spcPts val="0"/>
                        </a:spcAft>
                        <a:buFont typeface="Arial" pitchFamily="34" charset="0"/>
                        <a:buNone/>
                      </a:pPr>
                      <a:endParaRPr lang="en-US" sz="1800" b="0" kern="1200" dirty="0" smtClean="0">
                        <a:solidFill>
                          <a:schemeClr val="tx1"/>
                        </a:solidFill>
                        <a:effectLst/>
                      </a:endParaRPr>
                    </a:p>
                    <a:p>
                      <a:pPr marL="0" marR="0" indent="0" algn="l" fontAlgn="t">
                        <a:lnSpc>
                          <a:spcPct val="115000"/>
                        </a:lnSpc>
                        <a:spcBef>
                          <a:spcPts val="0"/>
                        </a:spcBef>
                        <a:spcAft>
                          <a:spcPts val="0"/>
                        </a:spcAft>
                        <a:buFont typeface="Arial" pitchFamily="34" charset="0"/>
                        <a:buNone/>
                      </a:pPr>
                      <a:r>
                        <a:rPr lang="en-US" sz="1800" b="0" kern="1200" dirty="0" smtClean="0">
                          <a:solidFill>
                            <a:schemeClr val="tx1"/>
                          </a:solidFill>
                          <a:effectLst/>
                        </a:rPr>
                        <a:t> </a:t>
                      </a:r>
                    </a:p>
                    <a:p>
                      <a:pPr marL="0" marR="0" indent="0" algn="l" fontAlgn="t">
                        <a:lnSpc>
                          <a:spcPct val="115000"/>
                        </a:lnSpc>
                        <a:spcBef>
                          <a:spcPts val="0"/>
                        </a:spcBef>
                        <a:spcAft>
                          <a:spcPts val="0"/>
                        </a:spcAft>
                        <a:buFont typeface="Arial" pitchFamily="34" charset="0"/>
                        <a:buNone/>
                      </a:pPr>
                      <a:r>
                        <a:rPr lang="en-US" sz="1800" b="0" kern="1200" dirty="0" smtClean="0">
                          <a:solidFill>
                            <a:schemeClr val="tx1"/>
                          </a:solidFill>
                          <a:effectLst/>
                        </a:rPr>
                        <a:t>*</a:t>
                      </a:r>
                      <a:r>
                        <a:rPr lang="en-US" sz="1800" b="0" kern="1200" baseline="0" dirty="0" smtClean="0">
                          <a:solidFill>
                            <a:schemeClr val="tx1"/>
                          </a:solidFill>
                          <a:effectLst/>
                        </a:rPr>
                        <a:t> </a:t>
                      </a:r>
                      <a:r>
                        <a:rPr lang="en-US" sz="1800" b="0" kern="1200" dirty="0" smtClean="0">
                          <a:solidFill>
                            <a:schemeClr val="tx1"/>
                          </a:solidFill>
                          <a:effectLst/>
                        </a:rPr>
                        <a:t>rapid</a:t>
                      </a:r>
                      <a:r>
                        <a:rPr lang="en-US" sz="1800" b="0" kern="1200" baseline="0" dirty="0" smtClean="0">
                          <a:solidFill>
                            <a:schemeClr val="tx1"/>
                          </a:solidFill>
                          <a:effectLst/>
                        </a:rPr>
                        <a:t> matching or rejection</a:t>
                      </a:r>
                      <a:endParaRPr lang="en-US" sz="1800" b="0" dirty="0">
                        <a:solidFill>
                          <a:schemeClr val="tx1"/>
                        </a:solidFill>
                        <a:effectLst/>
                        <a:latin typeface="Calibri"/>
                        <a:ea typeface="Calibri"/>
                        <a:cs typeface="Times New Roman"/>
                      </a:endParaRPr>
                    </a:p>
                  </a:txBody>
                  <a:tcPr marL="0" marR="0" marT="0" marB="0">
                    <a:solidFill>
                      <a:srgbClr val="F3934B"/>
                    </a:solidFill>
                  </a:tcPr>
                </a:tc>
                <a:tc>
                  <a:txBody>
                    <a:bodyPr/>
                    <a:lstStyle/>
                    <a:p>
                      <a:pPr marL="0" marR="0" algn="ctr" fontAlgn="t">
                        <a:lnSpc>
                          <a:spcPct val="115000"/>
                        </a:lnSpc>
                        <a:spcBef>
                          <a:spcPts val="0"/>
                        </a:spcBef>
                        <a:spcAft>
                          <a:spcPts val="0"/>
                        </a:spcAft>
                      </a:pPr>
                      <a:r>
                        <a:rPr lang="en-US" sz="1800" b="0" kern="1200" dirty="0" smtClean="0">
                          <a:solidFill>
                            <a:schemeClr val="tx1"/>
                          </a:solidFill>
                          <a:effectLst/>
                        </a:rPr>
                        <a:t>uncertain of</a:t>
                      </a:r>
                      <a:r>
                        <a:rPr lang="en-US" sz="1800" b="0" kern="1200" baseline="0" dirty="0" smtClean="0">
                          <a:solidFill>
                            <a:schemeClr val="tx1"/>
                          </a:solidFill>
                          <a:effectLst/>
                        </a:rPr>
                        <a:t>  form and </a:t>
                      </a:r>
                      <a:r>
                        <a:rPr lang="en-US" sz="1800" b="0" kern="1200" dirty="0" smtClean="0">
                          <a:solidFill>
                            <a:schemeClr val="tx1"/>
                          </a:solidFill>
                          <a:effectLst/>
                        </a:rPr>
                        <a:t>keywords</a:t>
                      </a:r>
                    </a:p>
                    <a:p>
                      <a:pPr marL="0" marR="0" algn="ctr" fontAlgn="t">
                        <a:lnSpc>
                          <a:spcPct val="115000"/>
                        </a:lnSpc>
                        <a:spcBef>
                          <a:spcPts val="0"/>
                        </a:spcBef>
                        <a:spcAft>
                          <a:spcPts val="0"/>
                        </a:spcAft>
                      </a:pPr>
                      <a:endParaRPr lang="en-US" sz="1800" b="0" kern="1200" dirty="0" smtClean="0">
                        <a:solidFill>
                          <a:schemeClr val="tx1"/>
                        </a:solidFill>
                        <a:effectLst/>
                      </a:endParaRPr>
                    </a:p>
                    <a:p>
                      <a:pPr marL="0" marR="0" algn="ctr" fontAlgn="t">
                        <a:lnSpc>
                          <a:spcPct val="115000"/>
                        </a:lnSpc>
                        <a:spcBef>
                          <a:spcPts val="0"/>
                        </a:spcBef>
                        <a:spcAft>
                          <a:spcPts val="0"/>
                        </a:spcAft>
                      </a:pPr>
                      <a:r>
                        <a:rPr lang="en-US" sz="1800" b="0" kern="1200" dirty="0" smtClean="0">
                          <a:solidFill>
                            <a:schemeClr val="tx1"/>
                          </a:solidFill>
                          <a:effectLst/>
                          <a:latin typeface="Calibri"/>
                          <a:ea typeface="Calibri"/>
                          <a:cs typeface="Times New Roman"/>
                        </a:rPr>
                        <a:t>*close reading to determine match</a:t>
                      </a:r>
                      <a:endParaRPr lang="en-US" sz="1800" b="0" dirty="0">
                        <a:solidFill>
                          <a:schemeClr val="tx1"/>
                        </a:solidFill>
                        <a:effectLst/>
                        <a:latin typeface="Calibri"/>
                        <a:ea typeface="Calibri"/>
                        <a:cs typeface="Times New Roman"/>
                      </a:endParaRPr>
                    </a:p>
                  </a:txBody>
                  <a:tcPr marL="0" marR="0" marT="0" marB="0">
                    <a:solidFill>
                      <a:srgbClr val="F3934B"/>
                    </a:solidFill>
                  </a:tcPr>
                </a:tc>
                <a:tc>
                  <a:txBody>
                    <a:bodyPr/>
                    <a:lstStyle/>
                    <a:p>
                      <a:pPr marL="0" marR="0" algn="ctr" fontAlgn="t">
                        <a:lnSpc>
                          <a:spcPct val="115000"/>
                        </a:lnSpc>
                        <a:spcBef>
                          <a:spcPts val="0"/>
                        </a:spcBef>
                        <a:spcAft>
                          <a:spcPts val="0"/>
                        </a:spcAft>
                      </a:pPr>
                      <a:r>
                        <a:rPr lang="en-US" sz="1800" b="0" kern="1200" dirty="0" smtClean="0">
                          <a:solidFill>
                            <a:schemeClr val="tx1"/>
                          </a:solidFill>
                          <a:effectLst/>
                        </a:rPr>
                        <a:t>looking for structure of ideas / review</a:t>
                      </a:r>
                    </a:p>
                    <a:p>
                      <a:pPr marL="0" marR="0" algn="ctr" fontAlgn="t">
                        <a:lnSpc>
                          <a:spcPct val="115000"/>
                        </a:lnSpc>
                        <a:spcBef>
                          <a:spcPts val="0"/>
                        </a:spcBef>
                        <a:spcAft>
                          <a:spcPts val="0"/>
                        </a:spcAft>
                      </a:pPr>
                      <a:endParaRPr lang="en-US" sz="1800" b="0" kern="1200" dirty="0" smtClean="0">
                        <a:solidFill>
                          <a:schemeClr val="tx1"/>
                        </a:solidFill>
                        <a:effectLst/>
                      </a:endParaRPr>
                    </a:p>
                    <a:p>
                      <a:pPr marL="0" marR="0" algn="ctr" fontAlgn="t">
                        <a:lnSpc>
                          <a:spcPct val="115000"/>
                        </a:lnSpc>
                        <a:spcBef>
                          <a:spcPts val="0"/>
                        </a:spcBef>
                        <a:spcAft>
                          <a:spcPts val="0"/>
                        </a:spcAft>
                      </a:pPr>
                      <a:r>
                        <a:rPr lang="en-US" sz="1800" b="0" kern="1200" dirty="0" smtClean="0">
                          <a:solidFill>
                            <a:schemeClr val="tx1"/>
                          </a:solidFill>
                          <a:effectLst/>
                        </a:rPr>
                        <a:t>* rapid moving through text</a:t>
                      </a:r>
                      <a:endParaRPr lang="en-US" sz="1800" b="0" dirty="0">
                        <a:solidFill>
                          <a:schemeClr val="tx1"/>
                        </a:solidFill>
                        <a:effectLst/>
                        <a:latin typeface="Calibri"/>
                        <a:ea typeface="Calibri"/>
                        <a:cs typeface="Times New Roman"/>
                      </a:endParaRPr>
                    </a:p>
                  </a:txBody>
                  <a:tcPr marL="0" marR="0" marT="0" marB="0">
                    <a:solidFill>
                      <a:srgbClr val="F3934B"/>
                    </a:solidFill>
                  </a:tcPr>
                </a:tc>
                <a:tc>
                  <a:txBody>
                    <a:bodyPr/>
                    <a:lstStyle/>
                    <a:p>
                      <a:pPr marL="0" marR="0" algn="ctr" fontAlgn="t">
                        <a:lnSpc>
                          <a:spcPct val="115000"/>
                        </a:lnSpc>
                        <a:spcBef>
                          <a:spcPts val="0"/>
                        </a:spcBef>
                        <a:spcAft>
                          <a:spcPts val="0"/>
                        </a:spcAft>
                      </a:pPr>
                      <a:r>
                        <a:rPr lang="en-US" sz="1800" b="0" kern="1200" dirty="0" smtClean="0">
                          <a:solidFill>
                            <a:schemeClr val="tx1"/>
                          </a:solidFill>
                          <a:effectLst/>
                        </a:rPr>
                        <a:t>reading for content</a:t>
                      </a:r>
                    </a:p>
                    <a:p>
                      <a:pPr marL="0" marR="0" algn="ctr" fontAlgn="t">
                        <a:lnSpc>
                          <a:spcPct val="115000"/>
                        </a:lnSpc>
                        <a:spcBef>
                          <a:spcPts val="0"/>
                        </a:spcBef>
                        <a:spcAft>
                          <a:spcPts val="0"/>
                        </a:spcAft>
                      </a:pPr>
                      <a:endParaRPr lang="en-US" sz="1800" b="0" kern="1200" dirty="0" smtClean="0">
                        <a:solidFill>
                          <a:schemeClr val="tx1"/>
                        </a:solidFill>
                        <a:effectLst/>
                      </a:endParaRPr>
                    </a:p>
                    <a:p>
                      <a:pPr marL="0" marR="0" algn="ctr" fontAlgn="t">
                        <a:lnSpc>
                          <a:spcPct val="115000"/>
                        </a:lnSpc>
                        <a:spcBef>
                          <a:spcPts val="0"/>
                        </a:spcBef>
                        <a:spcAft>
                          <a:spcPts val="0"/>
                        </a:spcAft>
                      </a:pPr>
                      <a:endParaRPr lang="en-US" sz="1800" b="0" kern="1200" dirty="0" smtClean="0">
                        <a:solidFill>
                          <a:schemeClr val="tx1"/>
                        </a:solidFill>
                        <a:effectLst/>
                      </a:endParaRPr>
                    </a:p>
                    <a:p>
                      <a:pPr marL="0" marR="0" algn="ctr" fontAlgn="t">
                        <a:lnSpc>
                          <a:spcPct val="115000"/>
                        </a:lnSpc>
                        <a:spcBef>
                          <a:spcPts val="0"/>
                        </a:spcBef>
                        <a:spcAft>
                          <a:spcPts val="0"/>
                        </a:spcAft>
                      </a:pPr>
                      <a:r>
                        <a:rPr lang="en-US" sz="1800" b="0" kern="1200" dirty="0" smtClean="0">
                          <a:solidFill>
                            <a:schemeClr val="tx1"/>
                          </a:solidFill>
                          <a:effectLst/>
                        </a:rPr>
                        <a:t>*linear,</a:t>
                      </a:r>
                      <a:br>
                        <a:rPr lang="en-US" sz="1800" b="0" kern="1200" dirty="0" smtClean="0">
                          <a:solidFill>
                            <a:schemeClr val="tx1"/>
                          </a:solidFill>
                          <a:effectLst/>
                        </a:rPr>
                      </a:br>
                      <a:r>
                        <a:rPr lang="en-US" sz="1800" b="0" kern="1200" dirty="0" smtClean="0">
                          <a:solidFill>
                            <a:schemeClr val="tx1"/>
                          </a:solidFill>
                          <a:effectLst/>
                        </a:rPr>
                        <a:t>following</a:t>
                      </a:r>
                      <a:r>
                        <a:rPr lang="en-US" sz="1800" b="0" kern="1200" baseline="0" dirty="0" smtClean="0">
                          <a:solidFill>
                            <a:schemeClr val="tx1"/>
                          </a:solidFill>
                          <a:effectLst/>
                        </a:rPr>
                        <a:t> author</a:t>
                      </a:r>
                      <a:endParaRPr lang="en-US" sz="2000" b="0" dirty="0">
                        <a:solidFill>
                          <a:schemeClr val="tx1"/>
                        </a:solidFill>
                        <a:effectLst/>
                        <a:latin typeface="+mn-lt"/>
                        <a:ea typeface="Calibri"/>
                        <a:cs typeface="Times New Roman"/>
                      </a:endParaRPr>
                    </a:p>
                  </a:txBody>
                  <a:tcPr marL="0" marR="0" marT="0" marB="0">
                    <a:solidFill>
                      <a:srgbClr val="F3934B"/>
                    </a:solidFill>
                  </a:tcPr>
                </a:tc>
                <a:tc>
                  <a:txBody>
                    <a:bodyPr/>
                    <a:lstStyle/>
                    <a:p>
                      <a:pPr marL="0" marR="0" algn="ctr" fontAlgn="t">
                        <a:lnSpc>
                          <a:spcPct val="115000"/>
                        </a:lnSpc>
                        <a:spcBef>
                          <a:spcPts val="0"/>
                        </a:spcBef>
                        <a:spcAft>
                          <a:spcPts val="0"/>
                        </a:spcAft>
                      </a:pPr>
                      <a:r>
                        <a:rPr lang="en-US" sz="1800" b="0" kern="1200" dirty="0" smtClean="0">
                          <a:solidFill>
                            <a:schemeClr val="tx1"/>
                          </a:solidFill>
                          <a:effectLst/>
                        </a:rPr>
                        <a:t>Deep</a:t>
                      </a:r>
                      <a:r>
                        <a:rPr lang="en-US" sz="1800" b="0" kern="1200" baseline="0" dirty="0" smtClean="0">
                          <a:solidFill>
                            <a:schemeClr val="tx1"/>
                          </a:solidFill>
                          <a:effectLst/>
                        </a:rPr>
                        <a:t> reading for short periods </a:t>
                      </a:r>
                    </a:p>
                    <a:p>
                      <a:pPr marL="0" marR="0" algn="ctr" fontAlgn="t">
                        <a:lnSpc>
                          <a:spcPct val="115000"/>
                        </a:lnSpc>
                        <a:spcBef>
                          <a:spcPts val="0"/>
                        </a:spcBef>
                        <a:spcAft>
                          <a:spcPts val="0"/>
                        </a:spcAft>
                      </a:pPr>
                      <a:endParaRPr lang="en-US" sz="1800" b="0" kern="1200" baseline="0" dirty="0" smtClean="0">
                        <a:solidFill>
                          <a:schemeClr val="tx1"/>
                        </a:solidFill>
                        <a:effectLst/>
                      </a:endParaRPr>
                    </a:p>
                    <a:p>
                      <a:pPr marL="0" marR="0" algn="ctr" fontAlgn="t">
                        <a:lnSpc>
                          <a:spcPct val="115000"/>
                        </a:lnSpc>
                        <a:spcBef>
                          <a:spcPts val="0"/>
                        </a:spcBef>
                        <a:spcAft>
                          <a:spcPts val="0"/>
                        </a:spcAft>
                      </a:pPr>
                      <a:r>
                        <a:rPr lang="en-US" sz="1800" b="0" kern="1200" baseline="0" dirty="0" smtClean="0">
                          <a:solidFill>
                            <a:schemeClr val="tx1"/>
                          </a:solidFill>
                          <a:effectLst/>
                        </a:rPr>
                        <a:t>*time away for reflection &amp; knowledge</a:t>
                      </a:r>
                    </a:p>
                    <a:p>
                      <a:pPr marL="0" marR="0" algn="ctr" fontAlgn="t">
                        <a:lnSpc>
                          <a:spcPct val="115000"/>
                        </a:lnSpc>
                        <a:spcBef>
                          <a:spcPts val="0"/>
                        </a:spcBef>
                        <a:spcAft>
                          <a:spcPts val="0"/>
                        </a:spcAft>
                      </a:pPr>
                      <a:r>
                        <a:rPr lang="en-US" sz="1800" b="0" kern="1200" baseline="0" dirty="0" smtClean="0">
                          <a:solidFill>
                            <a:schemeClr val="tx1"/>
                          </a:solidFill>
                          <a:effectLst/>
                        </a:rPr>
                        <a:t>development</a:t>
                      </a:r>
                      <a:endParaRPr lang="en-US" sz="1800" b="0" dirty="0">
                        <a:solidFill>
                          <a:schemeClr val="tx1"/>
                        </a:solidFill>
                        <a:effectLst/>
                        <a:latin typeface="Calibri"/>
                        <a:ea typeface="Calibri"/>
                        <a:cs typeface="Times New Roman"/>
                      </a:endParaRPr>
                    </a:p>
                  </a:txBody>
                  <a:tcPr marL="0" marR="0" marT="0" marB="0">
                    <a:solidFill>
                      <a:srgbClr val="F3934B"/>
                    </a:solidFill>
                  </a:tcPr>
                </a:tc>
              </a:tr>
            </a:tbl>
          </a:graphicData>
        </a:graphic>
      </p:graphicFrame>
      <p:sp>
        <p:nvSpPr>
          <p:cNvPr id="5" name="TextBox 4"/>
          <p:cNvSpPr txBox="1"/>
          <p:nvPr/>
        </p:nvSpPr>
        <p:spPr>
          <a:xfrm>
            <a:off x="7239000" y="5943600"/>
            <a:ext cx="1524000" cy="246221"/>
          </a:xfrm>
          <a:prstGeom prst="rect">
            <a:avLst/>
          </a:prstGeom>
          <a:noFill/>
        </p:spPr>
        <p:txBody>
          <a:bodyPr wrap="square" rtlCol="0">
            <a:spAutoFit/>
          </a:bodyPr>
          <a:lstStyle/>
          <a:p>
            <a:pPr algn="r"/>
            <a:r>
              <a:rPr lang="en-US" sz="1000" dirty="0" smtClean="0"/>
              <a:t>Pugh, 1978</a:t>
            </a:r>
            <a:endParaRPr lang="en-US" sz="1000" dirty="0"/>
          </a:p>
        </p:txBody>
      </p:sp>
    </p:spTree>
    <p:extLst>
      <p:ext uri="{BB962C8B-B14F-4D97-AF65-F5344CB8AC3E}">
        <p14:creationId xmlns:p14="http://schemas.microsoft.com/office/powerpoint/2010/main" xmlns="" val="233783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in Context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445356210"/>
              </p:ext>
            </p:extLst>
          </p:nvPr>
        </p:nvGraphicFramePr>
        <p:xfrm>
          <a:off x="76200" y="1905000"/>
          <a:ext cx="8915400" cy="4343400"/>
        </p:xfrm>
        <a:graphic>
          <a:graphicData uri="http://schemas.openxmlformats.org/drawingml/2006/table">
            <a:tbl>
              <a:tblPr firstRow="1" bandRow="1">
                <a:tableStyleId>{5C22544A-7EE6-4342-B048-85BDC9FD1C3A}</a:tableStyleId>
              </a:tblPr>
              <a:tblGrid>
                <a:gridCol w="1485900"/>
                <a:gridCol w="1485900"/>
                <a:gridCol w="1485900"/>
                <a:gridCol w="1485900"/>
                <a:gridCol w="1485900"/>
                <a:gridCol w="1485900"/>
              </a:tblGrid>
              <a:tr h="609600">
                <a:tc>
                  <a:txBody>
                    <a:bodyPr/>
                    <a:lstStyle/>
                    <a:p>
                      <a:endParaRPr lang="en-US" sz="2400" dirty="0">
                        <a:solidFill>
                          <a:schemeClr val="tx1"/>
                        </a:solidFill>
                      </a:endParaRPr>
                    </a:p>
                  </a:txBody>
                  <a:tcPr>
                    <a:solidFill>
                      <a:schemeClr val="accent3">
                        <a:lumMod val="60000"/>
                        <a:lumOff val="40000"/>
                      </a:schemeClr>
                    </a:solidFill>
                  </a:tcPr>
                </a:tc>
                <a:tc>
                  <a:txBody>
                    <a:bodyPr/>
                    <a:lstStyle/>
                    <a:p>
                      <a:pPr marL="0" marR="0" algn="ctr" fontAlgn="t">
                        <a:lnSpc>
                          <a:spcPct val="115000"/>
                        </a:lnSpc>
                        <a:spcBef>
                          <a:spcPts val="0"/>
                        </a:spcBef>
                        <a:spcAft>
                          <a:spcPts val="0"/>
                        </a:spcAft>
                      </a:pPr>
                      <a:r>
                        <a:rPr lang="en-US" sz="2400" b="1" kern="1200" dirty="0" smtClean="0">
                          <a:solidFill>
                            <a:schemeClr val="tx1"/>
                          </a:solidFill>
                          <a:effectLst/>
                        </a:rPr>
                        <a:t>Scanning</a:t>
                      </a:r>
                      <a:endParaRPr lang="en-US" sz="2400" b="1" dirty="0">
                        <a:solidFill>
                          <a:schemeClr val="tx1"/>
                        </a:solidFill>
                        <a:effectLst/>
                        <a:latin typeface="Calibri"/>
                        <a:ea typeface="Calibri"/>
                        <a:cs typeface="Times New Roman"/>
                      </a:endParaRPr>
                    </a:p>
                  </a:txBody>
                  <a:tcPr marL="0" marR="0" marT="0" marB="0">
                    <a:solidFill>
                      <a:schemeClr val="accent3">
                        <a:lumMod val="60000"/>
                        <a:lumOff val="40000"/>
                      </a:schemeClr>
                    </a:solidFill>
                  </a:tcPr>
                </a:tc>
                <a:tc>
                  <a:txBody>
                    <a:bodyPr/>
                    <a:lstStyle/>
                    <a:p>
                      <a:pPr marL="0" marR="0" algn="ctr" fontAlgn="t">
                        <a:lnSpc>
                          <a:spcPct val="115000"/>
                        </a:lnSpc>
                        <a:spcBef>
                          <a:spcPts val="0"/>
                        </a:spcBef>
                        <a:spcAft>
                          <a:spcPts val="0"/>
                        </a:spcAft>
                      </a:pPr>
                      <a:r>
                        <a:rPr lang="en-US" sz="2400" b="1" kern="1200" dirty="0" smtClean="0">
                          <a:solidFill>
                            <a:schemeClr val="tx1"/>
                          </a:solidFill>
                          <a:effectLst/>
                        </a:rPr>
                        <a:t>Search </a:t>
                      </a:r>
                      <a:endParaRPr lang="en-US" sz="2400" b="1" dirty="0">
                        <a:solidFill>
                          <a:schemeClr val="tx1"/>
                        </a:solidFill>
                        <a:effectLst/>
                        <a:latin typeface="Calibri"/>
                        <a:ea typeface="Calibri"/>
                        <a:cs typeface="Times New Roman"/>
                      </a:endParaRPr>
                    </a:p>
                  </a:txBody>
                  <a:tcPr marL="0" marR="0" marT="0" marB="0">
                    <a:solidFill>
                      <a:schemeClr val="accent3">
                        <a:lumMod val="60000"/>
                        <a:lumOff val="40000"/>
                      </a:schemeClr>
                    </a:solidFill>
                  </a:tcPr>
                </a:tc>
                <a:tc>
                  <a:txBody>
                    <a:bodyPr/>
                    <a:lstStyle/>
                    <a:p>
                      <a:pPr marL="0" marR="0" algn="ctr" fontAlgn="t">
                        <a:lnSpc>
                          <a:spcPct val="115000"/>
                        </a:lnSpc>
                        <a:spcBef>
                          <a:spcPts val="0"/>
                        </a:spcBef>
                        <a:spcAft>
                          <a:spcPts val="0"/>
                        </a:spcAft>
                      </a:pPr>
                      <a:r>
                        <a:rPr lang="en-US" sz="2400" b="1" kern="1200" dirty="0" smtClean="0">
                          <a:solidFill>
                            <a:schemeClr val="tx1"/>
                          </a:solidFill>
                          <a:effectLst/>
                        </a:rPr>
                        <a:t>Skimming </a:t>
                      </a:r>
                      <a:endParaRPr lang="en-US" sz="2400" b="1" dirty="0">
                        <a:solidFill>
                          <a:schemeClr val="tx1"/>
                        </a:solidFill>
                        <a:effectLst/>
                        <a:latin typeface="Calibri"/>
                        <a:ea typeface="Calibri"/>
                        <a:cs typeface="Times New Roman"/>
                      </a:endParaRPr>
                    </a:p>
                  </a:txBody>
                  <a:tcPr marL="0" marR="0" marT="0" marB="0">
                    <a:solidFill>
                      <a:schemeClr val="accent3">
                        <a:lumMod val="60000"/>
                        <a:lumOff val="40000"/>
                      </a:schemeClr>
                    </a:solidFill>
                  </a:tcPr>
                </a:tc>
                <a:tc>
                  <a:txBody>
                    <a:bodyPr/>
                    <a:lstStyle/>
                    <a:p>
                      <a:pPr marL="0" marR="0" algn="ctr" fontAlgn="t">
                        <a:lnSpc>
                          <a:spcPct val="115000"/>
                        </a:lnSpc>
                        <a:spcBef>
                          <a:spcPts val="0"/>
                        </a:spcBef>
                        <a:spcAft>
                          <a:spcPts val="0"/>
                        </a:spcAft>
                      </a:pPr>
                      <a:r>
                        <a:rPr lang="en-US" sz="2400" b="1" kern="1200" dirty="0" smtClean="0">
                          <a:solidFill>
                            <a:schemeClr val="tx1"/>
                          </a:solidFill>
                          <a:effectLst/>
                        </a:rPr>
                        <a:t>Receptive </a:t>
                      </a:r>
                      <a:endParaRPr lang="en-US" sz="2400" b="1" dirty="0">
                        <a:solidFill>
                          <a:schemeClr val="tx1"/>
                        </a:solidFill>
                        <a:effectLst/>
                        <a:latin typeface="Calibri"/>
                        <a:ea typeface="Calibri"/>
                        <a:cs typeface="Times New Roman"/>
                      </a:endParaRPr>
                    </a:p>
                  </a:txBody>
                  <a:tcPr marL="0" marR="0" marT="0" marB="0">
                    <a:solidFill>
                      <a:schemeClr val="accent3">
                        <a:lumMod val="60000"/>
                        <a:lumOff val="40000"/>
                      </a:schemeClr>
                    </a:solidFill>
                  </a:tcPr>
                </a:tc>
                <a:tc>
                  <a:txBody>
                    <a:bodyPr/>
                    <a:lstStyle/>
                    <a:p>
                      <a:pPr marL="0" marR="0" algn="ctr" fontAlgn="t">
                        <a:lnSpc>
                          <a:spcPct val="115000"/>
                        </a:lnSpc>
                        <a:spcBef>
                          <a:spcPts val="0"/>
                        </a:spcBef>
                        <a:spcAft>
                          <a:spcPts val="0"/>
                        </a:spcAft>
                      </a:pPr>
                      <a:r>
                        <a:rPr lang="en-US" sz="2400" b="1" kern="1200" dirty="0" smtClean="0">
                          <a:solidFill>
                            <a:schemeClr val="tx1"/>
                          </a:solidFill>
                          <a:effectLst/>
                        </a:rPr>
                        <a:t>Responsive</a:t>
                      </a:r>
                      <a:endParaRPr lang="en-US" sz="2400" b="1" dirty="0">
                        <a:solidFill>
                          <a:schemeClr val="tx1"/>
                        </a:solidFill>
                        <a:effectLst/>
                        <a:latin typeface="Calibri"/>
                        <a:ea typeface="Calibri"/>
                        <a:cs typeface="Times New Roman"/>
                      </a:endParaRPr>
                    </a:p>
                  </a:txBody>
                  <a:tcPr marL="0" marR="0" marT="0" marB="0">
                    <a:solidFill>
                      <a:schemeClr val="accent3">
                        <a:lumMod val="60000"/>
                        <a:lumOff val="40000"/>
                      </a:schemeClr>
                    </a:solidFill>
                  </a:tcPr>
                </a:tc>
              </a:tr>
              <a:tr h="838200">
                <a:tc>
                  <a:txBody>
                    <a:bodyPr/>
                    <a:lstStyle/>
                    <a:p>
                      <a:endParaRPr lang="en-US" sz="2400" b="1" dirty="0">
                        <a:solidFill>
                          <a:schemeClr val="tx1"/>
                        </a:solidFill>
                      </a:endParaRPr>
                    </a:p>
                  </a:txBody>
                  <a:tcPr>
                    <a:solidFill>
                      <a:schemeClr val="accent3">
                        <a:lumMod val="60000"/>
                        <a:lumOff val="40000"/>
                      </a:schemeClr>
                    </a:solidFill>
                  </a:tcPr>
                </a:tc>
                <a:tc>
                  <a:txBody>
                    <a:bodyPr/>
                    <a:lstStyle/>
                    <a:p>
                      <a:pPr algn="ctr"/>
                      <a:r>
                        <a:rPr lang="en-US" sz="2400" dirty="0" smtClean="0">
                          <a:solidFill>
                            <a:schemeClr val="tx1"/>
                          </a:solidFill>
                        </a:rPr>
                        <a:t>Yes</a:t>
                      </a:r>
                      <a:endParaRPr lang="en-US" sz="2400" dirty="0">
                        <a:solidFill>
                          <a:schemeClr val="tx1"/>
                        </a:solidFill>
                      </a:endParaRPr>
                    </a:p>
                  </a:txBody>
                  <a:tcPr anchor="ctr">
                    <a:solidFill>
                      <a:schemeClr val="accent3">
                        <a:lumMod val="60000"/>
                        <a:lumOff val="40000"/>
                      </a:schemeClr>
                    </a:solidFill>
                  </a:tcPr>
                </a:tc>
                <a:tc>
                  <a:txBody>
                    <a:bodyPr/>
                    <a:lstStyle/>
                    <a:p>
                      <a:pPr algn="ctr"/>
                      <a:r>
                        <a:rPr lang="en-US" sz="2400" dirty="0" smtClean="0">
                          <a:solidFill>
                            <a:schemeClr val="tx1"/>
                          </a:solidFill>
                        </a:rPr>
                        <a:t>Yes</a:t>
                      </a:r>
                      <a:endParaRPr lang="en-US" sz="2400" dirty="0">
                        <a:solidFill>
                          <a:schemeClr val="tx1"/>
                        </a:solidFill>
                      </a:endParaRPr>
                    </a:p>
                  </a:txBody>
                  <a:tcPr anchor="ctr">
                    <a:solidFill>
                      <a:schemeClr val="accent3">
                        <a:lumMod val="60000"/>
                        <a:lumOff val="40000"/>
                      </a:schemeClr>
                    </a:solidFill>
                  </a:tcPr>
                </a:tc>
                <a:tc>
                  <a:txBody>
                    <a:bodyPr/>
                    <a:lstStyle/>
                    <a:p>
                      <a:pPr algn="ctr"/>
                      <a:r>
                        <a:rPr lang="en-US" sz="2400" dirty="0" smtClean="0">
                          <a:solidFill>
                            <a:schemeClr val="tx1"/>
                          </a:solidFill>
                        </a:rPr>
                        <a:t>Yes</a:t>
                      </a:r>
                      <a:endParaRPr lang="en-US" sz="2400" dirty="0">
                        <a:solidFill>
                          <a:schemeClr val="tx1"/>
                        </a:solidFill>
                      </a:endParaRPr>
                    </a:p>
                  </a:txBody>
                  <a:tcPr anchor="ctr">
                    <a:solidFill>
                      <a:schemeClr val="accent3">
                        <a:lumMod val="60000"/>
                        <a:lumOff val="40000"/>
                      </a:schemeClr>
                    </a:solidFill>
                  </a:tcPr>
                </a:tc>
                <a:tc>
                  <a:txBody>
                    <a:bodyPr/>
                    <a:lstStyle/>
                    <a:p>
                      <a:pPr algn="ctr"/>
                      <a:r>
                        <a:rPr lang="en-US" sz="2400" dirty="0" smtClean="0">
                          <a:solidFill>
                            <a:schemeClr val="tx1"/>
                          </a:solidFill>
                        </a:rPr>
                        <a:t>Yes</a:t>
                      </a:r>
                      <a:endParaRPr lang="en-US" sz="2400" dirty="0">
                        <a:solidFill>
                          <a:schemeClr val="tx1"/>
                        </a:solidFill>
                      </a:endParaRPr>
                    </a:p>
                  </a:txBody>
                  <a:tcPr anchor="ctr">
                    <a:solidFill>
                      <a:schemeClr val="accent3">
                        <a:lumMod val="60000"/>
                        <a:lumOff val="40000"/>
                      </a:schemeClr>
                    </a:solidFill>
                  </a:tcPr>
                </a:tc>
                <a:tc>
                  <a:txBody>
                    <a:bodyPr/>
                    <a:lstStyle/>
                    <a:p>
                      <a:pPr algn="ctr"/>
                      <a:r>
                        <a:rPr lang="en-US" sz="2400" dirty="0" smtClean="0">
                          <a:solidFill>
                            <a:schemeClr val="tx1"/>
                          </a:solidFill>
                        </a:rPr>
                        <a:t>Yes</a:t>
                      </a:r>
                      <a:endParaRPr lang="en-US" sz="2400" dirty="0">
                        <a:solidFill>
                          <a:schemeClr val="tx1"/>
                        </a:solidFill>
                      </a:endParaRPr>
                    </a:p>
                  </a:txBody>
                  <a:tcPr anchor="ctr">
                    <a:solidFill>
                      <a:schemeClr val="accent3">
                        <a:lumMod val="60000"/>
                        <a:lumOff val="40000"/>
                      </a:schemeClr>
                    </a:solidFill>
                  </a:tcPr>
                </a:tc>
              </a:tr>
              <a:tr h="5982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1"/>
                        </a:solidFill>
                      </a:endParaRPr>
                    </a:p>
                    <a:p>
                      <a:endParaRPr lang="en-US" sz="2400" b="1" dirty="0">
                        <a:solidFill>
                          <a:schemeClr val="tx1"/>
                        </a:solidFill>
                      </a:endParaRPr>
                    </a:p>
                  </a:txBody>
                  <a:tcPr>
                    <a:solidFill>
                      <a:schemeClr val="accent3">
                        <a:lumMod val="60000"/>
                        <a:lumOff val="40000"/>
                      </a:schemeClr>
                    </a:solidFill>
                  </a:tcPr>
                </a:tc>
                <a:tc>
                  <a:txBody>
                    <a:bodyPr/>
                    <a:lstStyle/>
                    <a:p>
                      <a:pPr algn="ctr"/>
                      <a:r>
                        <a:rPr lang="en-US" sz="2400" dirty="0" smtClean="0">
                          <a:solidFill>
                            <a:schemeClr val="tx1"/>
                          </a:solidFill>
                        </a:rPr>
                        <a:t>Yes</a:t>
                      </a:r>
                      <a:endParaRPr lang="en-US" sz="2400" dirty="0">
                        <a:solidFill>
                          <a:schemeClr val="tx1"/>
                        </a:solidFill>
                      </a:endParaRPr>
                    </a:p>
                  </a:txBody>
                  <a:tcPr anchor="ctr">
                    <a:solidFill>
                      <a:schemeClr val="accent3">
                        <a:lumMod val="60000"/>
                        <a:lumOff val="40000"/>
                      </a:schemeClr>
                    </a:solidFill>
                  </a:tcPr>
                </a:tc>
                <a:tc>
                  <a:txBody>
                    <a:bodyPr/>
                    <a:lstStyle/>
                    <a:p>
                      <a:pPr algn="ctr"/>
                      <a:r>
                        <a:rPr lang="en-US" sz="2400" dirty="0" smtClean="0">
                          <a:solidFill>
                            <a:schemeClr val="tx1"/>
                          </a:solidFill>
                        </a:rPr>
                        <a:t>Maybe</a:t>
                      </a:r>
                      <a:endParaRPr lang="en-US" sz="2400" dirty="0">
                        <a:solidFill>
                          <a:schemeClr val="tx1"/>
                        </a:solidFill>
                      </a:endParaRPr>
                    </a:p>
                  </a:txBody>
                  <a:tcPr anchor="ctr">
                    <a:solidFill>
                      <a:schemeClr val="accent3">
                        <a:lumMod val="60000"/>
                        <a:lumOff val="40000"/>
                      </a:schemeClr>
                    </a:solidFill>
                  </a:tcPr>
                </a:tc>
                <a:tc>
                  <a:txBody>
                    <a:bodyPr/>
                    <a:lstStyle/>
                    <a:p>
                      <a:pPr algn="ctr"/>
                      <a:r>
                        <a:rPr lang="en-US" sz="2400" dirty="0" smtClean="0">
                          <a:solidFill>
                            <a:schemeClr val="tx1"/>
                          </a:solidFill>
                        </a:rPr>
                        <a:t>Maybe</a:t>
                      </a:r>
                      <a:endParaRPr lang="en-US" sz="2400" dirty="0">
                        <a:solidFill>
                          <a:schemeClr val="tx1"/>
                        </a:solidFill>
                      </a:endParaRPr>
                    </a:p>
                  </a:txBody>
                  <a:tcPr anchor="ctr">
                    <a:solidFill>
                      <a:schemeClr val="accent3">
                        <a:lumMod val="60000"/>
                        <a:lumOff val="40000"/>
                      </a:schemeClr>
                    </a:solidFill>
                  </a:tcPr>
                </a:tc>
                <a:tc>
                  <a:txBody>
                    <a:bodyPr/>
                    <a:lstStyle/>
                    <a:p>
                      <a:pPr algn="ctr"/>
                      <a:r>
                        <a:rPr lang="en-US" sz="2400" dirty="0" smtClean="0">
                          <a:solidFill>
                            <a:schemeClr val="tx1"/>
                          </a:solidFill>
                        </a:rPr>
                        <a:t>Yes</a:t>
                      </a:r>
                      <a:endParaRPr lang="en-US" sz="2400" dirty="0">
                        <a:solidFill>
                          <a:schemeClr val="tx1"/>
                        </a:solidFill>
                      </a:endParaRPr>
                    </a:p>
                  </a:txBody>
                  <a:tcPr anchor="ctr">
                    <a:solidFill>
                      <a:schemeClr val="accent3">
                        <a:lumMod val="60000"/>
                        <a:lumOff val="40000"/>
                      </a:schemeClr>
                    </a:solidFill>
                  </a:tcPr>
                </a:tc>
                <a:tc>
                  <a:txBody>
                    <a:bodyPr/>
                    <a:lstStyle/>
                    <a:p>
                      <a:pPr algn="ctr"/>
                      <a:r>
                        <a:rPr lang="en-US" sz="2400" dirty="0" smtClean="0">
                          <a:solidFill>
                            <a:schemeClr val="tx1"/>
                          </a:solidFill>
                        </a:rPr>
                        <a:t>Maybe</a:t>
                      </a:r>
                      <a:endParaRPr lang="en-US" sz="2400" dirty="0">
                        <a:solidFill>
                          <a:schemeClr val="tx1"/>
                        </a:solidFill>
                      </a:endParaRPr>
                    </a:p>
                  </a:txBody>
                  <a:tcPr anchor="ctr">
                    <a:solidFill>
                      <a:schemeClr val="accent3">
                        <a:lumMod val="60000"/>
                        <a:lumOff val="40000"/>
                      </a:schemeClr>
                    </a:solidFill>
                  </a:tcPr>
                </a:tc>
              </a:tr>
              <a:tr h="923889">
                <a:tc>
                  <a:txBody>
                    <a:bodyPr/>
                    <a:lstStyle/>
                    <a:p>
                      <a:endParaRPr lang="en-US" sz="2400" b="1" dirty="0">
                        <a:solidFill>
                          <a:schemeClr val="tx1"/>
                        </a:solidFill>
                      </a:endParaRPr>
                    </a:p>
                  </a:txBody>
                  <a:tcPr>
                    <a:solidFill>
                      <a:schemeClr val="accent3">
                        <a:lumMod val="60000"/>
                        <a:lumOff val="40000"/>
                      </a:schemeClr>
                    </a:solidFill>
                  </a:tcPr>
                </a:tc>
                <a:tc>
                  <a:txBody>
                    <a:bodyPr/>
                    <a:lstStyle/>
                    <a:p>
                      <a:pPr algn="ctr"/>
                      <a:r>
                        <a:rPr lang="en-US" sz="2400" dirty="0" smtClean="0">
                          <a:solidFill>
                            <a:schemeClr val="tx1"/>
                          </a:solidFill>
                        </a:rPr>
                        <a:t>Yes</a:t>
                      </a:r>
                      <a:endParaRPr lang="en-US" sz="2400" dirty="0">
                        <a:solidFill>
                          <a:schemeClr val="tx1"/>
                        </a:solidFill>
                      </a:endParaRPr>
                    </a:p>
                  </a:txBody>
                  <a:tcPr anchor="ctr">
                    <a:solidFill>
                      <a:schemeClr val="accent3">
                        <a:lumMod val="60000"/>
                        <a:lumOff val="40000"/>
                      </a:schemeClr>
                    </a:solidFill>
                  </a:tcPr>
                </a:tc>
                <a:tc>
                  <a:txBody>
                    <a:bodyPr/>
                    <a:lstStyle/>
                    <a:p>
                      <a:pPr algn="ctr"/>
                      <a:r>
                        <a:rPr lang="en-US" sz="2400" dirty="0" smtClean="0">
                          <a:solidFill>
                            <a:schemeClr val="tx1"/>
                          </a:solidFill>
                        </a:rPr>
                        <a:t>Maybe</a:t>
                      </a:r>
                      <a:endParaRPr lang="en-US" sz="2400" dirty="0">
                        <a:solidFill>
                          <a:schemeClr val="tx1"/>
                        </a:solidFill>
                      </a:endParaRPr>
                    </a:p>
                  </a:txBody>
                  <a:tcPr anchor="ctr">
                    <a:solidFill>
                      <a:schemeClr val="accent3">
                        <a:lumMod val="60000"/>
                        <a:lumOff val="40000"/>
                      </a:schemeClr>
                    </a:solidFill>
                  </a:tcPr>
                </a:tc>
                <a:tc>
                  <a:txBody>
                    <a:bodyPr/>
                    <a:lstStyle/>
                    <a:p>
                      <a:pPr algn="ctr"/>
                      <a:r>
                        <a:rPr lang="en-US" sz="2400" dirty="0" smtClean="0">
                          <a:solidFill>
                            <a:schemeClr val="tx1"/>
                          </a:solidFill>
                        </a:rPr>
                        <a:t>Maybe</a:t>
                      </a:r>
                      <a:endParaRPr lang="en-US" sz="2400" dirty="0">
                        <a:solidFill>
                          <a:schemeClr val="tx1"/>
                        </a:solidFill>
                      </a:endParaRPr>
                    </a:p>
                  </a:txBody>
                  <a:tcPr anchor="ctr">
                    <a:solidFill>
                      <a:schemeClr val="accent3">
                        <a:lumMod val="60000"/>
                        <a:lumOff val="40000"/>
                      </a:schemeClr>
                    </a:solidFill>
                  </a:tcPr>
                </a:tc>
                <a:tc>
                  <a:txBody>
                    <a:bodyPr/>
                    <a:lstStyle/>
                    <a:p>
                      <a:pPr algn="ctr"/>
                      <a:r>
                        <a:rPr lang="en-US" sz="2400" dirty="0" smtClean="0">
                          <a:solidFill>
                            <a:schemeClr val="tx1"/>
                          </a:solidFill>
                        </a:rPr>
                        <a:t>Yes</a:t>
                      </a:r>
                      <a:endParaRPr lang="en-US" sz="2400" dirty="0">
                        <a:solidFill>
                          <a:schemeClr val="tx1"/>
                        </a:solidFill>
                      </a:endParaRPr>
                    </a:p>
                  </a:txBody>
                  <a:tcPr anchor="ctr">
                    <a:solidFill>
                      <a:schemeClr val="accent3">
                        <a:lumMod val="60000"/>
                        <a:lumOff val="40000"/>
                      </a:schemeClr>
                    </a:solidFill>
                  </a:tcPr>
                </a:tc>
                <a:tc>
                  <a:txBody>
                    <a:bodyPr/>
                    <a:lstStyle/>
                    <a:p>
                      <a:pPr algn="ctr"/>
                      <a:r>
                        <a:rPr lang="en-US" sz="2400" dirty="0" smtClean="0">
                          <a:solidFill>
                            <a:schemeClr val="tx1"/>
                          </a:solidFill>
                        </a:rPr>
                        <a:t>Maybe</a:t>
                      </a:r>
                      <a:endParaRPr lang="en-US" sz="2400" dirty="0">
                        <a:solidFill>
                          <a:schemeClr val="tx1"/>
                        </a:solidFill>
                      </a:endParaRPr>
                    </a:p>
                  </a:txBody>
                  <a:tcPr anchor="ctr">
                    <a:solidFill>
                      <a:schemeClr val="accent3">
                        <a:lumMod val="60000"/>
                        <a:lumOff val="40000"/>
                      </a:schemeClr>
                    </a:solidFill>
                  </a:tcPr>
                </a:tc>
              </a:tr>
              <a:tr h="1148751">
                <a:tc>
                  <a:txBody>
                    <a:bodyPr/>
                    <a:lstStyle/>
                    <a:p>
                      <a:endParaRPr lang="en-US" sz="2400" b="1" dirty="0">
                        <a:solidFill>
                          <a:schemeClr val="tx1"/>
                        </a:solidFill>
                      </a:endParaRPr>
                    </a:p>
                  </a:txBody>
                  <a:tcPr>
                    <a:solidFill>
                      <a:schemeClr val="accent3">
                        <a:lumMod val="60000"/>
                        <a:lumOff val="40000"/>
                      </a:schemeClr>
                    </a:solidFill>
                  </a:tcPr>
                </a:tc>
                <a:tc>
                  <a:txBody>
                    <a:bodyPr/>
                    <a:lstStyle/>
                    <a:p>
                      <a:pPr algn="ctr"/>
                      <a:r>
                        <a:rPr lang="en-US" sz="2400" dirty="0" smtClean="0">
                          <a:solidFill>
                            <a:schemeClr val="tx1"/>
                          </a:solidFill>
                        </a:rPr>
                        <a:t>Yes</a:t>
                      </a:r>
                      <a:endParaRPr lang="en-US" sz="2400" dirty="0">
                        <a:solidFill>
                          <a:schemeClr val="tx1"/>
                        </a:solidFill>
                      </a:endParaRPr>
                    </a:p>
                  </a:txBody>
                  <a:tcPr anchor="ctr">
                    <a:solidFill>
                      <a:schemeClr val="accent3">
                        <a:lumMod val="60000"/>
                        <a:lumOff val="40000"/>
                      </a:schemeClr>
                    </a:solidFill>
                  </a:tcPr>
                </a:tc>
                <a:tc>
                  <a:txBody>
                    <a:bodyPr/>
                    <a:lstStyle/>
                    <a:p>
                      <a:pPr algn="ctr"/>
                      <a:r>
                        <a:rPr lang="en-US" sz="2400" dirty="0" smtClean="0">
                          <a:solidFill>
                            <a:schemeClr val="tx1"/>
                          </a:solidFill>
                        </a:rPr>
                        <a:t>Maybe+</a:t>
                      </a:r>
                      <a:endParaRPr lang="en-US" sz="2400" dirty="0">
                        <a:solidFill>
                          <a:schemeClr val="tx1"/>
                        </a:solidFill>
                      </a:endParaRPr>
                    </a:p>
                  </a:txBody>
                  <a:tcPr anchor="ctr">
                    <a:solidFill>
                      <a:schemeClr val="accent3">
                        <a:lumMod val="60000"/>
                        <a:lumOff val="40000"/>
                      </a:schemeClr>
                    </a:solidFill>
                  </a:tcPr>
                </a:tc>
                <a:tc>
                  <a:txBody>
                    <a:bodyPr/>
                    <a:lstStyle/>
                    <a:p>
                      <a:pPr algn="ctr"/>
                      <a:r>
                        <a:rPr lang="en-US" sz="2400" dirty="0" smtClean="0">
                          <a:solidFill>
                            <a:schemeClr val="tx1"/>
                          </a:solidFill>
                        </a:rPr>
                        <a:t>Maybe+</a:t>
                      </a:r>
                      <a:endParaRPr lang="en-US" sz="2400" dirty="0">
                        <a:solidFill>
                          <a:schemeClr val="tx1"/>
                        </a:solidFill>
                      </a:endParaRPr>
                    </a:p>
                  </a:txBody>
                  <a:tcPr anchor="ctr">
                    <a:solidFill>
                      <a:schemeClr val="accent3">
                        <a:lumMod val="60000"/>
                        <a:lumOff val="40000"/>
                      </a:schemeClr>
                    </a:solidFill>
                  </a:tcPr>
                </a:tc>
                <a:tc>
                  <a:txBody>
                    <a:bodyPr/>
                    <a:lstStyle/>
                    <a:p>
                      <a:pPr algn="ctr"/>
                      <a:r>
                        <a:rPr lang="en-US" sz="2400" dirty="0" smtClean="0">
                          <a:solidFill>
                            <a:schemeClr val="tx1"/>
                          </a:solidFill>
                        </a:rPr>
                        <a:t>Yes</a:t>
                      </a:r>
                      <a:endParaRPr lang="en-US" sz="2400" dirty="0">
                        <a:solidFill>
                          <a:schemeClr val="tx1"/>
                        </a:solidFill>
                      </a:endParaRPr>
                    </a:p>
                  </a:txBody>
                  <a:tcPr anchor="ctr">
                    <a:solidFill>
                      <a:schemeClr val="accent3">
                        <a:lumMod val="60000"/>
                        <a:lumOff val="40000"/>
                      </a:schemeClr>
                    </a:solidFill>
                  </a:tcPr>
                </a:tc>
                <a:tc>
                  <a:txBody>
                    <a:bodyPr/>
                    <a:lstStyle/>
                    <a:p>
                      <a:pPr algn="ctr"/>
                      <a:r>
                        <a:rPr lang="en-US" sz="2400" dirty="0" smtClean="0">
                          <a:solidFill>
                            <a:schemeClr val="tx1"/>
                          </a:solidFill>
                        </a:rPr>
                        <a:t>Yes</a:t>
                      </a:r>
                      <a:endParaRPr lang="en-US" sz="2400" dirty="0">
                        <a:solidFill>
                          <a:schemeClr val="tx1"/>
                        </a:solidFill>
                      </a:endParaRPr>
                    </a:p>
                  </a:txBody>
                  <a:tcPr anchor="ctr">
                    <a:solidFill>
                      <a:schemeClr val="accent3">
                        <a:lumMod val="60000"/>
                        <a:lumOff val="40000"/>
                      </a:schemeClr>
                    </a:solidFill>
                  </a:tcPr>
                </a:tc>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2339" y="3398520"/>
            <a:ext cx="668828" cy="70866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8373" y="4282440"/>
            <a:ext cx="532227" cy="640080"/>
          </a:xfrm>
          <a:prstGeom prst="rect">
            <a:avLst/>
          </a:prstGeom>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 y="2612136"/>
            <a:ext cx="532227" cy="6315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6858000" y="6164721"/>
            <a:ext cx="2286000" cy="830997"/>
          </a:xfrm>
          <a:prstGeom prst="rect">
            <a:avLst/>
          </a:prstGeom>
          <a:noFill/>
        </p:spPr>
        <p:txBody>
          <a:bodyPr wrap="square" rtlCol="0">
            <a:spAutoFit/>
          </a:bodyPr>
          <a:lstStyle/>
          <a:p>
            <a:pPr algn="r"/>
            <a:r>
              <a:rPr lang="en-US" sz="1000" dirty="0" smtClean="0"/>
              <a:t>Honan, 2009</a:t>
            </a:r>
          </a:p>
          <a:p>
            <a:pPr algn="r"/>
            <a:r>
              <a:rPr lang="en-US" sz="1000" dirty="0" err="1" smtClean="0"/>
              <a:t>IntelFreePress</a:t>
            </a:r>
            <a:r>
              <a:rPr lang="en-US" sz="1000" dirty="0" smtClean="0"/>
              <a:t>, 2011</a:t>
            </a:r>
          </a:p>
          <a:p>
            <a:pPr algn="r"/>
            <a:r>
              <a:rPr lang="en-US" sz="1000" dirty="0" err="1" smtClean="0"/>
              <a:t>Madelinetosh</a:t>
            </a:r>
            <a:r>
              <a:rPr lang="en-US" sz="1000" dirty="0" smtClean="0"/>
              <a:t>, 2007</a:t>
            </a:r>
          </a:p>
          <a:p>
            <a:endParaRPr lang="en-US" dirty="0"/>
          </a:p>
        </p:txBody>
      </p:sp>
      <p:pic>
        <p:nvPicPr>
          <p:cNvPr id="5122"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68814" y="5230483"/>
            <a:ext cx="783555" cy="934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83255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68978"/>
            <a:ext cx="9144000" cy="51483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1-11-04 at 3.54.15 PM.png"/>
          <p:cNvPicPr>
            <a:picLocks noChangeAspect="1"/>
          </p:cNvPicPr>
          <p:nvPr/>
        </p:nvPicPr>
        <p:blipFill rotWithShape="1">
          <a:blip r:embed="rId3" cstate="print">
            <a:lum bright="75000"/>
            <a:extLst>
              <a:ext uri="{28A0092B-C50C-407E-A947-70E740481C1C}">
                <a14:useLocalDpi xmlns:a14="http://schemas.microsoft.com/office/drawing/2010/main" xmlns="" val="0"/>
              </a:ext>
            </a:extLst>
          </a:blip>
          <a:srcRect/>
          <a:stretch/>
        </p:blipFill>
        <p:spPr>
          <a:xfrm>
            <a:off x="6294906" y="685800"/>
            <a:ext cx="2849094" cy="3564619"/>
          </a:xfrm>
          <a:prstGeom prst="rect">
            <a:avLst/>
          </a:prstGeom>
        </p:spPr>
      </p:pic>
      <p:pic>
        <p:nvPicPr>
          <p:cNvPr id="9" name="Picture 8"/>
          <p:cNvPicPr>
            <a:picLocks noChangeAspect="1"/>
          </p:cNvPicPr>
          <p:nvPr/>
        </p:nvPicPr>
        <p:blipFill rotWithShape="1">
          <a:blip r:embed="rId4" cstate="print">
            <a:lum bright="70000"/>
            <a:extLst>
              <a:ext uri="{28A0092B-C50C-407E-A947-70E740481C1C}">
                <a14:useLocalDpi xmlns:a14="http://schemas.microsoft.com/office/drawing/2010/main" xmlns="" val="0"/>
              </a:ext>
            </a:extLst>
          </a:blip>
          <a:srcRect l="16298" r="14543"/>
          <a:stretch/>
        </p:blipFill>
        <p:spPr>
          <a:xfrm>
            <a:off x="3962400" y="2514600"/>
            <a:ext cx="2727158" cy="3943350"/>
          </a:xfrm>
          <a:prstGeom prst="rect">
            <a:avLst/>
          </a:prstGeom>
        </p:spPr>
      </p:pic>
      <p:pic>
        <p:nvPicPr>
          <p:cNvPr id="7" name="Picture 6"/>
          <p:cNvPicPr>
            <a:picLocks noChangeAspect="1"/>
          </p:cNvPicPr>
          <p:nvPr/>
        </p:nvPicPr>
        <p:blipFill rotWithShape="1">
          <a:blip r:embed="rId5" cstate="print">
            <a:lum bright="75000"/>
            <a:extLst>
              <a:ext uri="{28A0092B-C50C-407E-A947-70E740481C1C}">
                <a14:useLocalDpi xmlns:a14="http://schemas.microsoft.com/office/drawing/2010/main" xmlns="" val="0"/>
              </a:ext>
            </a:extLst>
          </a:blip>
          <a:srcRect l="8081" r="8831" b="9031"/>
          <a:stretch/>
        </p:blipFill>
        <p:spPr>
          <a:xfrm>
            <a:off x="0" y="1676735"/>
            <a:ext cx="2382253" cy="3504530"/>
          </a:xfrm>
          <a:prstGeom prst="rect">
            <a:avLst/>
          </a:prstGeom>
        </p:spPr>
      </p:pic>
      <p:pic>
        <p:nvPicPr>
          <p:cNvPr id="2" name="Picture 1" descr="Screen shot 2011-11-04 at 3.47.33 PM.png"/>
          <p:cNvPicPr>
            <a:picLocks noChangeAspect="1"/>
          </p:cNvPicPr>
          <p:nvPr/>
        </p:nvPicPr>
        <p:blipFill rotWithShape="1">
          <a:blip r:embed="rId6" cstate="print">
            <a:lum bright="75000"/>
            <a:extLst>
              <a:ext uri="{28A0092B-C50C-407E-A947-70E740481C1C}">
                <a14:useLocalDpi xmlns:a14="http://schemas.microsoft.com/office/drawing/2010/main" xmlns="" val="0"/>
              </a:ext>
            </a:extLst>
          </a:blip>
          <a:srcRect l="2187" t="1616" r="24893"/>
          <a:stretch/>
        </p:blipFill>
        <p:spPr>
          <a:xfrm>
            <a:off x="2189747" y="228600"/>
            <a:ext cx="2382253" cy="3479800"/>
          </a:xfrm>
          <a:prstGeom prst="rect">
            <a:avLst/>
          </a:prstGeom>
        </p:spPr>
      </p:pic>
      <p:sp>
        <p:nvSpPr>
          <p:cNvPr id="8" name="TextBox 7"/>
          <p:cNvSpPr txBox="1"/>
          <p:nvPr/>
        </p:nvSpPr>
        <p:spPr>
          <a:xfrm>
            <a:off x="3981450" y="990600"/>
            <a:ext cx="1181100" cy="4216539"/>
          </a:xfrm>
          <a:prstGeom prst="rect">
            <a:avLst/>
          </a:prstGeom>
          <a:noFill/>
        </p:spPr>
        <p:txBody>
          <a:bodyPr wrap="square" rtlCol="0">
            <a:spAutoFit/>
          </a:bodyPr>
          <a:lstStyle/>
          <a:p>
            <a:endParaRPr lang="en-US" sz="25000" dirty="0" smtClean="0"/>
          </a:p>
          <a:p>
            <a:endParaRPr lang="en-US" dirty="0"/>
          </a:p>
        </p:txBody>
      </p:sp>
      <p:sp>
        <p:nvSpPr>
          <p:cNvPr id="10"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Final Thoughts/Future Work</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Content Placeholder 2"/>
          <p:cNvSpPr txBox="1">
            <a:spLocks/>
          </p:cNvSpPr>
          <p:nvPr/>
        </p:nvSpPr>
        <p:spPr>
          <a:xfrm>
            <a:off x="457200" y="1600200"/>
            <a:ext cx="8229600" cy="4525963"/>
          </a:xfrm>
          <a:prstGeom prst="rect">
            <a:avLst/>
          </a:prstGeom>
        </p:spPr>
        <p:txBody>
          <a:bodyPr>
            <a:normAutofit/>
          </a:bodyPr>
          <a:lstStyle/>
          <a:p>
            <a:pPr marL="342900" lvl="0" indent="-342900">
              <a:spcBef>
                <a:spcPct val="20000"/>
              </a:spcBef>
              <a:defRPr/>
            </a:pPr>
            <a:r>
              <a:rPr lang="en-US" sz="3200" dirty="0" smtClean="0"/>
              <a:t>	“No revolution in communication media succeeds without a transitional period during which it imitates the old.” (Waller, 1986)</a:t>
            </a:r>
          </a:p>
          <a:p>
            <a:pPr marL="342900" lvl="0" indent="-342900">
              <a:spcBef>
                <a:spcPct val="20000"/>
              </a:spcBef>
              <a:defRPr/>
            </a:pPr>
            <a:endParaRPr lang="en-US" sz="2000" dirty="0" smtClean="0"/>
          </a:p>
          <a:p>
            <a:pPr marL="342900" lvl="0" indent="-342900">
              <a:spcBef>
                <a:spcPct val="20000"/>
              </a:spcBef>
              <a:defRPr/>
            </a:pPr>
            <a:r>
              <a:rPr lang="en-US" sz="3200" dirty="0" smtClean="0"/>
              <a:t>“…a rise in one innovation does not mark the end of another.” (Bauer, 2011)</a:t>
            </a:r>
          </a:p>
          <a:p>
            <a:pPr marL="342900" lvl="0" indent="-342900">
              <a:spcBef>
                <a:spcPct val="20000"/>
              </a:spcBef>
              <a:defRPr/>
            </a:pPr>
            <a:endParaRPr lang="en-US" sz="3200" dirty="0" smtClean="0"/>
          </a:p>
          <a:p>
            <a:pPr marL="800100" lvl="1" indent="-342900">
              <a:spcBef>
                <a:spcPct val="20000"/>
              </a:spcBef>
              <a:buFont typeface="Arial" pitchFamily="34" charset="0"/>
              <a:buChar cha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Transliteracy</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 interaction among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literacies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TextBox 11"/>
          <p:cNvSpPr txBox="1"/>
          <p:nvPr/>
        </p:nvSpPr>
        <p:spPr>
          <a:xfrm>
            <a:off x="7543800" y="6172200"/>
            <a:ext cx="1066800" cy="246221"/>
          </a:xfrm>
          <a:prstGeom prst="rect">
            <a:avLst/>
          </a:prstGeom>
          <a:noFill/>
        </p:spPr>
        <p:txBody>
          <a:bodyPr wrap="square" rtlCol="0">
            <a:spAutoFit/>
          </a:bodyPr>
          <a:lstStyle/>
          <a:p>
            <a:pPr algn="r"/>
            <a:r>
              <a:rPr lang="en-US" sz="1000" dirty="0" err="1" smtClean="0"/>
              <a:t>Ipri</a:t>
            </a:r>
            <a:r>
              <a:rPr lang="en-US" sz="1000" dirty="0" smtClean="0"/>
              <a:t>, 2010</a:t>
            </a:r>
            <a:endParaRPr lang="en-US" sz="1000" dirty="0"/>
          </a:p>
        </p:txBody>
      </p:sp>
    </p:spTree>
    <p:extLst>
      <p:ext uri="{BB962C8B-B14F-4D97-AF65-F5344CB8AC3E}">
        <p14:creationId xmlns:p14="http://schemas.microsoft.com/office/powerpoint/2010/main" xmlns="" val="24604668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1-11-04 at 3.54.15 PM.png"/>
          <p:cNvPicPr>
            <a:picLocks noChangeAspect="1"/>
          </p:cNvPicPr>
          <p:nvPr/>
        </p:nvPicPr>
        <p:blipFill rotWithShape="1">
          <a:blip r:embed="rId3" cstate="print">
            <a:lum bright="75000"/>
            <a:extLst>
              <a:ext uri="{28A0092B-C50C-407E-A947-70E740481C1C}">
                <a14:useLocalDpi xmlns:a14="http://schemas.microsoft.com/office/drawing/2010/main" xmlns="" val="0"/>
              </a:ext>
            </a:extLst>
          </a:blip>
          <a:srcRect/>
          <a:stretch/>
        </p:blipFill>
        <p:spPr>
          <a:xfrm>
            <a:off x="6294906" y="685800"/>
            <a:ext cx="2849094" cy="3564619"/>
          </a:xfrm>
          <a:prstGeom prst="rect">
            <a:avLst/>
          </a:prstGeom>
        </p:spPr>
      </p:pic>
      <p:pic>
        <p:nvPicPr>
          <p:cNvPr id="9" name="Picture 8"/>
          <p:cNvPicPr>
            <a:picLocks noChangeAspect="1"/>
          </p:cNvPicPr>
          <p:nvPr/>
        </p:nvPicPr>
        <p:blipFill rotWithShape="1">
          <a:blip r:embed="rId4" cstate="print">
            <a:lum bright="70000"/>
            <a:extLst>
              <a:ext uri="{28A0092B-C50C-407E-A947-70E740481C1C}">
                <a14:useLocalDpi xmlns:a14="http://schemas.microsoft.com/office/drawing/2010/main" xmlns="" val="0"/>
              </a:ext>
            </a:extLst>
          </a:blip>
          <a:srcRect l="16298" r="14543"/>
          <a:stretch/>
        </p:blipFill>
        <p:spPr>
          <a:xfrm>
            <a:off x="3962400" y="2514600"/>
            <a:ext cx="2727158" cy="3943350"/>
          </a:xfrm>
          <a:prstGeom prst="rect">
            <a:avLst/>
          </a:prstGeom>
        </p:spPr>
      </p:pic>
      <p:pic>
        <p:nvPicPr>
          <p:cNvPr id="7" name="Picture 6"/>
          <p:cNvPicPr>
            <a:picLocks noChangeAspect="1"/>
          </p:cNvPicPr>
          <p:nvPr/>
        </p:nvPicPr>
        <p:blipFill rotWithShape="1">
          <a:blip r:embed="rId5" cstate="print">
            <a:lum bright="75000"/>
            <a:extLst>
              <a:ext uri="{28A0092B-C50C-407E-A947-70E740481C1C}">
                <a14:useLocalDpi xmlns:a14="http://schemas.microsoft.com/office/drawing/2010/main" xmlns="" val="0"/>
              </a:ext>
            </a:extLst>
          </a:blip>
          <a:srcRect l="8081" r="8831" b="9031"/>
          <a:stretch/>
        </p:blipFill>
        <p:spPr>
          <a:xfrm>
            <a:off x="0" y="1676735"/>
            <a:ext cx="2382253" cy="3504530"/>
          </a:xfrm>
          <a:prstGeom prst="rect">
            <a:avLst/>
          </a:prstGeom>
        </p:spPr>
      </p:pic>
      <p:pic>
        <p:nvPicPr>
          <p:cNvPr id="2" name="Picture 1" descr="Screen shot 2011-11-04 at 3.47.33 PM.png"/>
          <p:cNvPicPr>
            <a:picLocks noChangeAspect="1"/>
          </p:cNvPicPr>
          <p:nvPr/>
        </p:nvPicPr>
        <p:blipFill rotWithShape="1">
          <a:blip r:embed="rId6" cstate="print">
            <a:lum bright="75000"/>
            <a:extLst>
              <a:ext uri="{28A0092B-C50C-407E-A947-70E740481C1C}">
                <a14:useLocalDpi xmlns:a14="http://schemas.microsoft.com/office/drawing/2010/main" xmlns="" val="0"/>
              </a:ext>
            </a:extLst>
          </a:blip>
          <a:srcRect l="2187" t="1616" r="24893"/>
          <a:stretch/>
        </p:blipFill>
        <p:spPr>
          <a:xfrm>
            <a:off x="2189747" y="228600"/>
            <a:ext cx="2382253" cy="3479800"/>
          </a:xfrm>
          <a:prstGeom prst="rect">
            <a:avLst/>
          </a:prstGeom>
        </p:spPr>
      </p:pic>
      <p:sp>
        <p:nvSpPr>
          <p:cNvPr id="8" name="TextBox 7"/>
          <p:cNvSpPr txBox="1"/>
          <p:nvPr/>
        </p:nvSpPr>
        <p:spPr>
          <a:xfrm>
            <a:off x="3733800" y="152400"/>
            <a:ext cx="1181100" cy="4216539"/>
          </a:xfrm>
          <a:prstGeom prst="rect">
            <a:avLst/>
          </a:prstGeom>
          <a:noFill/>
        </p:spPr>
        <p:txBody>
          <a:bodyPr wrap="square" rtlCol="0">
            <a:spAutoFit/>
          </a:bodyPr>
          <a:lstStyle/>
          <a:p>
            <a:r>
              <a:rPr lang="en-US" sz="25000" dirty="0" smtClean="0"/>
              <a:t>?</a:t>
            </a:r>
          </a:p>
          <a:p>
            <a:endParaRPr lang="en-US" dirty="0"/>
          </a:p>
        </p:txBody>
      </p:sp>
      <p:sp>
        <p:nvSpPr>
          <p:cNvPr id="10" name="TextBox 9"/>
          <p:cNvSpPr txBox="1"/>
          <p:nvPr/>
        </p:nvSpPr>
        <p:spPr>
          <a:xfrm>
            <a:off x="1" y="4648200"/>
            <a:ext cx="9143999" cy="584775"/>
          </a:xfrm>
          <a:prstGeom prst="rect">
            <a:avLst/>
          </a:prstGeom>
          <a:noFill/>
        </p:spPr>
        <p:txBody>
          <a:bodyPr wrap="square" rtlCol="0">
            <a:spAutoFit/>
          </a:bodyPr>
          <a:lstStyle/>
          <a:p>
            <a:pPr algn="ctr"/>
            <a:r>
              <a:rPr lang="en-US" sz="1600" dirty="0" err="1" smtClean="0"/>
              <a:t>eReader</a:t>
            </a:r>
            <a:r>
              <a:rPr lang="en-US" sz="1600" dirty="0" smtClean="0"/>
              <a:t> Recommendations:</a:t>
            </a:r>
          </a:p>
          <a:p>
            <a:pPr algn="ctr"/>
            <a:r>
              <a:rPr lang="en-US" sz="1600" dirty="0" smtClean="0"/>
              <a:t>http://www.pcworld.com/article/243924/ereaders_which_one_is_best_for_your_bookworm.html</a:t>
            </a:r>
            <a:endParaRPr lang="en-US" sz="1600" dirty="0"/>
          </a:p>
        </p:txBody>
      </p:sp>
    </p:spTree>
    <p:extLst>
      <p:ext uri="{BB962C8B-B14F-4D97-AF65-F5344CB8AC3E}">
        <p14:creationId xmlns:p14="http://schemas.microsoft.com/office/powerpoint/2010/main" xmlns="" val="2460466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lum bright="20000"/>
            <a:extLst>
              <a:ext uri="{28A0092B-C50C-407E-A947-70E740481C1C}">
                <a14:useLocalDpi xmlns:a14="http://schemas.microsoft.com/office/drawing/2010/main" xmlns="" val="0"/>
              </a:ext>
            </a:extLst>
          </a:blip>
          <a:srcRect l="8081" r="8831" b="9031"/>
          <a:stretch/>
        </p:blipFill>
        <p:spPr>
          <a:xfrm>
            <a:off x="1066800" y="3429000"/>
            <a:ext cx="914400" cy="1345173"/>
          </a:xfrm>
          <a:prstGeom prst="rect">
            <a:avLst/>
          </a:prstGeom>
        </p:spPr>
      </p:pic>
      <p:pic>
        <p:nvPicPr>
          <p:cNvPr id="5" name="Picture 4"/>
          <p:cNvPicPr>
            <a:picLocks noChangeAspect="1"/>
          </p:cNvPicPr>
          <p:nvPr/>
        </p:nvPicPr>
        <p:blipFill rotWithShape="1">
          <a:blip r:embed="rId4" cstate="print">
            <a:lum bright="20000"/>
            <a:extLst>
              <a:ext uri="{28A0092B-C50C-407E-A947-70E740481C1C}">
                <a14:useLocalDpi xmlns:a14="http://schemas.microsoft.com/office/drawing/2010/main" xmlns="" val="0"/>
              </a:ext>
            </a:extLst>
          </a:blip>
          <a:srcRect l="16298" r="14543"/>
          <a:stretch/>
        </p:blipFill>
        <p:spPr>
          <a:xfrm>
            <a:off x="1066801" y="1457326"/>
            <a:ext cx="889290" cy="1285874"/>
          </a:xfrm>
          <a:prstGeom prst="rect">
            <a:avLst/>
          </a:prstGeom>
        </p:spPr>
      </p:pic>
      <p:sp>
        <p:nvSpPr>
          <p:cNvPr id="6" name="TextBox 5"/>
          <p:cNvSpPr txBox="1"/>
          <p:nvPr/>
        </p:nvSpPr>
        <p:spPr>
          <a:xfrm>
            <a:off x="2362200" y="1828800"/>
            <a:ext cx="5638800" cy="738664"/>
          </a:xfrm>
          <a:prstGeom prst="rect">
            <a:avLst/>
          </a:prstGeom>
          <a:noFill/>
        </p:spPr>
        <p:txBody>
          <a:bodyPr wrap="square" rtlCol="0">
            <a:spAutoFit/>
          </a:bodyPr>
          <a:lstStyle/>
          <a:p>
            <a:r>
              <a:rPr lang="en-US" sz="2400" dirty="0" smtClean="0"/>
              <a:t>uta.hussong-christian@oregonstate.edu</a:t>
            </a:r>
          </a:p>
          <a:p>
            <a:endParaRPr lang="en-US" dirty="0"/>
          </a:p>
        </p:txBody>
      </p:sp>
      <p:sp>
        <p:nvSpPr>
          <p:cNvPr id="7" name="TextBox 6"/>
          <p:cNvSpPr txBox="1"/>
          <p:nvPr/>
        </p:nvSpPr>
        <p:spPr>
          <a:xfrm>
            <a:off x="2438400" y="3733800"/>
            <a:ext cx="5638800" cy="738664"/>
          </a:xfrm>
          <a:prstGeom prst="rect">
            <a:avLst/>
          </a:prstGeom>
          <a:noFill/>
        </p:spPr>
        <p:txBody>
          <a:bodyPr wrap="square" rtlCol="0">
            <a:spAutoFit/>
          </a:bodyPr>
          <a:lstStyle/>
          <a:p>
            <a:r>
              <a:rPr lang="en-US" sz="2400" dirty="0" smtClean="0"/>
              <a:t>jane.nichols@oregonstate.edu</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References/Sources</a:t>
            </a:r>
            <a:endParaRPr lang="en-US" dirty="0"/>
          </a:p>
        </p:txBody>
      </p:sp>
      <p:sp>
        <p:nvSpPr>
          <p:cNvPr id="3" name="Content Placeholder 2"/>
          <p:cNvSpPr>
            <a:spLocks noGrp="1"/>
          </p:cNvSpPr>
          <p:nvPr>
            <p:ph idx="1"/>
          </p:nvPr>
        </p:nvSpPr>
        <p:spPr>
          <a:xfrm>
            <a:off x="457200" y="1524000"/>
            <a:ext cx="8229600" cy="4800600"/>
          </a:xfrm>
        </p:spPr>
        <p:txBody>
          <a:bodyPr>
            <a:normAutofit fontScale="25000" lnSpcReduction="20000"/>
          </a:bodyPr>
          <a:lstStyle/>
          <a:p>
            <a:pPr indent="-457200" defTabSz="465138">
              <a:buNone/>
            </a:pPr>
            <a:r>
              <a:rPr lang="en-US" sz="4000" dirty="0" smtClean="0"/>
              <a:t>Bauer, Sarah. (2011, November 18). Lessons in perception:  </a:t>
            </a:r>
            <a:r>
              <a:rPr lang="en-US" sz="4000" dirty="0" err="1" smtClean="0"/>
              <a:t>ebook</a:t>
            </a:r>
            <a:r>
              <a:rPr lang="en-US" sz="4000" dirty="0" smtClean="0"/>
              <a:t> technology and the fast train it runs on [Blog post].  Retrieved from </a:t>
            </a:r>
            <a:r>
              <a:rPr lang="en-US" sz="4000" dirty="0" smtClean="0">
                <a:hlinkClick r:id="rId3"/>
              </a:rPr>
              <a:t>http://www.kelownawebdesigns.com/miscellaneous/lessons-in-perception-ebook-technology-and-the-fast-train-it-runs-on/</a:t>
            </a:r>
            <a:endParaRPr lang="en-US" sz="4000" dirty="0" smtClean="0"/>
          </a:p>
          <a:p>
            <a:pPr indent="-457200" defTabSz="465138">
              <a:buNone/>
            </a:pPr>
            <a:endParaRPr lang="en-US" sz="4000" dirty="0" smtClean="0"/>
          </a:p>
          <a:p>
            <a:pPr indent="-457200" defTabSz="465138">
              <a:buNone/>
            </a:pPr>
            <a:r>
              <a:rPr lang="en-US" sz="4000" dirty="0" err="1" smtClean="0"/>
              <a:t>Gmwhit</a:t>
            </a:r>
            <a:r>
              <a:rPr lang="en-US" sz="4000" dirty="0" smtClean="0"/>
              <a:t>. (2011, October). @</a:t>
            </a:r>
            <a:r>
              <a:rPr lang="en-US" sz="4000" dirty="0" err="1" smtClean="0"/>
              <a:t>hobbitss</a:t>
            </a:r>
            <a:r>
              <a:rPr lang="en-US" sz="4000" dirty="0" smtClean="0"/>
              <a:t>, </a:t>
            </a:r>
            <a:r>
              <a:rPr lang="en-US" sz="4000" dirty="0" err="1" smtClean="0"/>
              <a:t>captainsuperdawg</a:t>
            </a:r>
            <a:r>
              <a:rPr lang="en-US" sz="4000" dirty="0" smtClean="0"/>
              <a:t> and many others [Blog comment]. Retrieved from</a:t>
            </a:r>
            <a:r>
              <a:rPr lang="en-US" sz="4000" b="1" dirty="0" smtClean="0"/>
              <a:t> </a:t>
            </a:r>
            <a:r>
              <a:rPr lang="en-US" sz="4000" dirty="0" smtClean="0">
                <a:hlinkClick r:id="rId4"/>
              </a:rPr>
              <a:t>http://deals.woot.com/questions/details/41d198d1-5bf2-4a6a-b972-9d6b2fdbfd96/where-do-you-stand-e-reader-paper-books-both-neither</a:t>
            </a:r>
            <a:endParaRPr lang="en-US" sz="4000" dirty="0" smtClean="0"/>
          </a:p>
          <a:p>
            <a:pPr indent="-457200" defTabSz="465138">
              <a:buNone/>
            </a:pPr>
            <a:endParaRPr lang="en-US" sz="4000" dirty="0" smtClean="0"/>
          </a:p>
          <a:p>
            <a:pPr indent="-457200" defTabSz="465138">
              <a:buNone/>
            </a:pPr>
            <a:r>
              <a:rPr lang="en-US" sz="4000" dirty="0" smtClean="0"/>
              <a:t>Honan, M. (2009, January 29). </a:t>
            </a:r>
            <a:r>
              <a:rPr lang="en-US" sz="4000" dirty="0" err="1" smtClean="0"/>
              <a:t>iPhone</a:t>
            </a:r>
            <a:r>
              <a:rPr lang="en-US" sz="4000" dirty="0" smtClean="0"/>
              <a:t> app organization [</a:t>
            </a:r>
            <a:r>
              <a:rPr lang="en-US" sz="4000" dirty="0" err="1" smtClean="0"/>
              <a:t>flickr</a:t>
            </a:r>
            <a:r>
              <a:rPr lang="en-US" sz="4000" dirty="0" smtClean="0"/>
              <a:t> image]. </a:t>
            </a:r>
            <a:r>
              <a:rPr lang="en-US" sz="4000" dirty="0" err="1" smtClean="0"/>
              <a:t>Retreived</a:t>
            </a:r>
            <a:r>
              <a:rPr lang="en-US" sz="4000" dirty="0" smtClean="0"/>
              <a:t> from </a:t>
            </a:r>
            <a:r>
              <a:rPr lang="en-US" sz="4000" dirty="0" smtClean="0">
                <a:hlinkClick r:id="rId5"/>
              </a:rPr>
              <a:t>http://www.flickr.com/photos/honan/3238508928/</a:t>
            </a:r>
            <a:endParaRPr lang="en-US" sz="4000" dirty="0" smtClean="0"/>
          </a:p>
          <a:p>
            <a:pPr indent="-457200" defTabSz="465138">
              <a:buNone/>
            </a:pPr>
            <a:endParaRPr lang="en-US" sz="4000" dirty="0" smtClean="0"/>
          </a:p>
          <a:p>
            <a:pPr indent="-457200" defTabSz="465138">
              <a:buNone/>
            </a:pPr>
            <a:r>
              <a:rPr lang="en-US" sz="4000" dirty="0" err="1" smtClean="0"/>
              <a:t>Ipri</a:t>
            </a:r>
            <a:r>
              <a:rPr lang="en-US" sz="4000" dirty="0" smtClean="0"/>
              <a:t>, T. (2010). Introducing </a:t>
            </a:r>
            <a:r>
              <a:rPr lang="en-US" sz="4000" dirty="0" err="1" smtClean="0"/>
              <a:t>transliteracy</a:t>
            </a:r>
            <a:r>
              <a:rPr lang="en-US" sz="4000" dirty="0" smtClean="0"/>
              <a:t>: What does it mean to academic libraries? </a:t>
            </a:r>
            <a:r>
              <a:rPr lang="en-US" sz="4000" i="1" dirty="0" smtClean="0"/>
              <a:t>College &amp;Research Libraries News, 71 </a:t>
            </a:r>
            <a:r>
              <a:rPr lang="en-US" sz="4000" dirty="0" smtClean="0"/>
              <a:t>(10): 532-567. Retrieved from http://crln.acrl.org/content/71/10/532.full</a:t>
            </a:r>
            <a:endParaRPr lang="en-US" sz="4000" i="1" dirty="0" smtClean="0"/>
          </a:p>
          <a:p>
            <a:pPr indent="-457200" defTabSz="465138">
              <a:buNone/>
            </a:pPr>
            <a:endParaRPr lang="en-US" sz="4000" dirty="0" smtClean="0"/>
          </a:p>
          <a:p>
            <a:pPr indent="-457200" defTabSz="465138">
              <a:buNone/>
            </a:pPr>
            <a:r>
              <a:rPr lang="en-US" sz="4000" dirty="0" err="1" smtClean="0"/>
              <a:t>Madelinetosh</a:t>
            </a:r>
            <a:r>
              <a:rPr lang="en-US" sz="4000" dirty="0" smtClean="0"/>
              <a:t>. (2007, July 21). Reading [</a:t>
            </a:r>
            <a:r>
              <a:rPr lang="en-US" sz="4000" dirty="0" err="1" smtClean="0"/>
              <a:t>flickr</a:t>
            </a:r>
            <a:r>
              <a:rPr lang="en-US" sz="4000" dirty="0" smtClean="0"/>
              <a:t> image]. Retrieved from </a:t>
            </a:r>
            <a:r>
              <a:rPr lang="en-US" sz="4000" dirty="0" smtClean="0">
                <a:hlinkClick r:id="rId6"/>
              </a:rPr>
              <a:t>http://www.flickr.com/photos/madelinetosh/974784929/</a:t>
            </a:r>
            <a:endParaRPr lang="en-US" sz="4000" dirty="0" smtClean="0"/>
          </a:p>
          <a:p>
            <a:pPr indent="-457200" defTabSz="465138">
              <a:buNone/>
            </a:pPr>
            <a:endParaRPr lang="en-US" sz="4000" dirty="0" smtClean="0"/>
          </a:p>
          <a:p>
            <a:pPr indent="-457200" defTabSz="465138">
              <a:buNone/>
            </a:pPr>
            <a:r>
              <a:rPr lang="en-US" sz="4000" dirty="0" err="1" smtClean="0"/>
              <a:t>IntelFreePress</a:t>
            </a:r>
            <a:r>
              <a:rPr lang="en-US" sz="4000" dirty="0" smtClean="0"/>
              <a:t>. (2011, August 1). Amazon Kindle Touch [</a:t>
            </a:r>
            <a:r>
              <a:rPr lang="en-US" sz="4000" dirty="0" err="1" smtClean="0"/>
              <a:t>flickr</a:t>
            </a:r>
            <a:r>
              <a:rPr lang="en-US" sz="4000" dirty="0" smtClean="0"/>
              <a:t> image]. Retrieved from </a:t>
            </a:r>
            <a:r>
              <a:rPr lang="en-US" sz="4000" dirty="0" smtClean="0">
                <a:hlinkClick r:id="rId7"/>
              </a:rPr>
              <a:t>http://www.flickr.com/photos/intelfreepress/6310359399/</a:t>
            </a:r>
            <a:r>
              <a:rPr lang="en-US" sz="4000" dirty="0" smtClean="0"/>
              <a:t> </a:t>
            </a:r>
          </a:p>
          <a:p>
            <a:pPr indent="-457200" defTabSz="465138">
              <a:buNone/>
            </a:pPr>
            <a:endParaRPr lang="en-US" sz="4000" dirty="0" smtClean="0"/>
          </a:p>
          <a:p>
            <a:pPr indent="-457200" defTabSz="465138">
              <a:buNone/>
            </a:pPr>
            <a:r>
              <a:rPr lang="en-US" sz="4000" dirty="0" smtClean="0"/>
              <a:t>Pugh, A.K. (1978). Silent reading:  An introduction to its study and teaching. London:  Heinemann Educational Books.</a:t>
            </a:r>
          </a:p>
          <a:p>
            <a:pPr indent="-457200" defTabSz="465138">
              <a:buNone/>
            </a:pPr>
            <a:endParaRPr lang="en-US" sz="4000" dirty="0" smtClean="0"/>
          </a:p>
          <a:p>
            <a:pPr marL="0" indent="-457200">
              <a:buNone/>
            </a:pPr>
            <a:r>
              <a:rPr lang="en-US" sz="4000" dirty="0" smtClean="0"/>
              <a:t>Purcell, K. (2011). </a:t>
            </a:r>
            <a:r>
              <a:rPr lang="en-US" sz="4000" dirty="0" err="1" smtClean="0"/>
              <a:t>Ereader</a:t>
            </a:r>
            <a:r>
              <a:rPr lang="en-US" sz="4000" dirty="0" smtClean="0"/>
              <a:t> ownership doubles in six months: Adoption </a:t>
            </a:r>
            <a:r>
              <a:rPr lang="en-US" sz="4000" dirty="0"/>
              <a:t>rate of e-readers surges ahead of tablet </a:t>
            </a:r>
            <a:r>
              <a:rPr lang="en-US" sz="4000" dirty="0" smtClean="0"/>
              <a:t>computers. </a:t>
            </a:r>
            <a:endParaRPr lang="en-US" sz="1000" dirty="0"/>
          </a:p>
          <a:p>
            <a:pPr marL="0" indent="0">
              <a:buNone/>
            </a:pPr>
            <a:r>
              <a:rPr lang="en-US" sz="4000" dirty="0" smtClean="0"/>
              <a:t>Washington, D.C.: </a:t>
            </a:r>
            <a:r>
              <a:rPr lang="en-US" sz="4000" dirty="0"/>
              <a:t>Pew </a:t>
            </a:r>
            <a:r>
              <a:rPr lang="en-US" sz="4000" dirty="0" smtClean="0"/>
              <a:t>Research Center</a:t>
            </a:r>
            <a:r>
              <a:rPr lang="en-US" sz="4000" i="1" dirty="0" smtClean="0"/>
              <a:t>.</a:t>
            </a:r>
            <a:r>
              <a:rPr lang="en-US" sz="4000" dirty="0" smtClean="0"/>
              <a:t> Retrieved from </a:t>
            </a:r>
            <a:endParaRPr lang="en-US" sz="1000" dirty="0"/>
          </a:p>
          <a:p>
            <a:pPr marL="0" indent="0">
              <a:buNone/>
            </a:pPr>
            <a:r>
              <a:rPr lang="en-US" sz="4000" dirty="0"/>
              <a:t>  </a:t>
            </a:r>
            <a:r>
              <a:rPr lang="en-US" sz="4000" dirty="0" smtClean="0"/>
              <a:t>          http</a:t>
            </a:r>
            <a:r>
              <a:rPr lang="en-US" sz="4000" dirty="0"/>
              <a:t>://pewinternet.org/Reports/2011/E-readers-and-tablets.aspx </a:t>
            </a:r>
            <a:r>
              <a:rPr lang="en-US" sz="4000" i="1" dirty="0" smtClean="0"/>
              <a:t> </a:t>
            </a:r>
          </a:p>
          <a:p>
            <a:pPr marL="0" indent="0">
              <a:buNone/>
            </a:pPr>
            <a:endParaRPr lang="en-US" sz="4000" i="1" dirty="0"/>
          </a:p>
          <a:p>
            <a:pPr marL="0" indent="0">
              <a:buNone/>
            </a:pPr>
            <a:r>
              <a:rPr lang="en-US" sz="4000" dirty="0" smtClean="0"/>
              <a:t>Rogers, E.M. (1995). The Diffusion of innovations (4</a:t>
            </a:r>
            <a:r>
              <a:rPr lang="en-US" sz="4000" baseline="30000" dirty="0" smtClean="0"/>
              <a:t>th</a:t>
            </a:r>
            <a:r>
              <a:rPr lang="en-US" sz="4000" dirty="0" smtClean="0"/>
              <a:t> ed.). New York:  The Free Press.</a:t>
            </a:r>
          </a:p>
          <a:p>
            <a:pPr indent="-457200" defTabSz="465138">
              <a:buNone/>
            </a:pPr>
            <a:endParaRPr lang="en-US" sz="4000" dirty="0" smtClean="0"/>
          </a:p>
          <a:p>
            <a:pPr indent="-457200" defTabSz="465138">
              <a:buNone/>
            </a:pPr>
            <a:r>
              <a:rPr lang="en-US" sz="4000" dirty="0" err="1" smtClean="0"/>
              <a:t>Schcolnik</a:t>
            </a:r>
            <a:r>
              <a:rPr lang="en-US" sz="4000" dirty="0" smtClean="0"/>
              <a:t>, M. (2002). Are e-readers viable instruction delivery systems? </a:t>
            </a:r>
            <a:r>
              <a:rPr lang="en-US" sz="4000" i="1" dirty="0" smtClean="0"/>
              <a:t>Journal of Instruction Delivery Systems, 16 </a:t>
            </a:r>
            <a:r>
              <a:rPr lang="en-US" sz="4000" dirty="0" smtClean="0"/>
              <a:t>(4), 6-17.  Retrieved from </a:t>
            </a:r>
            <a:r>
              <a:rPr lang="en-US" sz="4000" dirty="0" smtClean="0">
                <a:hlinkClick r:id="rId8"/>
              </a:rPr>
              <a:t>http://www.salt.org/jidstoc.asp</a:t>
            </a:r>
            <a:endParaRPr lang="en-US" sz="4000" dirty="0" smtClean="0"/>
          </a:p>
          <a:p>
            <a:pPr indent="-457200" defTabSz="465138">
              <a:buNone/>
            </a:pPr>
            <a:endParaRPr lang="en-US" sz="4000" dirty="0" smtClean="0"/>
          </a:p>
          <a:p>
            <a:pPr indent="-457200" defTabSz="465138">
              <a:buNone/>
            </a:pPr>
            <a:r>
              <a:rPr lang="en-US" sz="4000" dirty="0" err="1" smtClean="0"/>
              <a:t>Simonds</a:t>
            </a:r>
            <a:r>
              <a:rPr lang="en-US" sz="4000" dirty="0" smtClean="0"/>
              <a:t>, Dave.  (2011). The offline experience. Retrieved from </a:t>
            </a:r>
            <a:r>
              <a:rPr lang="en-US" sz="4000" dirty="0" smtClean="0">
                <a:hlinkClick r:id="rId9"/>
              </a:rPr>
              <a:t>http://www.economist.com/node/21528611</a:t>
            </a:r>
            <a:endParaRPr lang="en-US" sz="4000" dirty="0" smtClean="0"/>
          </a:p>
          <a:p>
            <a:pPr indent="-457200" defTabSz="465138">
              <a:buNone/>
            </a:pPr>
            <a:endParaRPr lang="en-US" sz="4000" dirty="0" smtClean="0"/>
          </a:p>
          <a:p>
            <a:pPr indent="-457200" defTabSz="465138">
              <a:buNone/>
            </a:pPr>
            <a:r>
              <a:rPr lang="en-US" sz="4000" dirty="0" smtClean="0"/>
              <a:t>Thayer, A., Lee, C.P., Hwang, L.H., Sales, H., </a:t>
            </a:r>
            <a:r>
              <a:rPr lang="en-US" sz="4000" dirty="0" err="1" smtClean="0"/>
              <a:t>Sen</a:t>
            </a:r>
            <a:r>
              <a:rPr lang="en-US" sz="4000" dirty="0" smtClean="0"/>
              <a:t>, P., &amp; </a:t>
            </a:r>
            <a:r>
              <a:rPr lang="en-US" sz="4000" dirty="0" err="1" smtClean="0"/>
              <a:t>Dalal</a:t>
            </a:r>
            <a:r>
              <a:rPr lang="en-US" sz="4000" dirty="0" smtClean="0"/>
              <a:t>, N. (2011). The imposition and superimposition of digital reading technology:  The academic potential of e-readers. </a:t>
            </a:r>
            <a:r>
              <a:rPr lang="en-US" sz="4000" i="1" dirty="0" smtClean="0"/>
              <a:t>Proceedings  from CHI '11: The Annual Conference on Human Factors in Computing Systems. </a:t>
            </a:r>
            <a:r>
              <a:rPr lang="en-US" sz="4000" dirty="0" smtClean="0"/>
              <a:t>New York:  ACM.</a:t>
            </a:r>
          </a:p>
          <a:p>
            <a:pPr indent="-457200" defTabSz="465138">
              <a:buNone/>
            </a:pPr>
            <a:endParaRPr lang="en-US" sz="4000" dirty="0" smtClean="0"/>
          </a:p>
          <a:p>
            <a:pPr indent="-457200" defTabSz="465138">
              <a:buNone/>
            </a:pPr>
            <a:r>
              <a:rPr lang="en-US" sz="4000" dirty="0" smtClean="0"/>
              <a:t>Thomas, S., Joseph, C., </a:t>
            </a:r>
            <a:r>
              <a:rPr lang="en-US" sz="4000" dirty="0" err="1" smtClean="0"/>
              <a:t>Laccetti</a:t>
            </a:r>
            <a:r>
              <a:rPr lang="en-US" sz="4000" dirty="0" smtClean="0"/>
              <a:t>, J., Mason, B., Mills, S., </a:t>
            </a:r>
            <a:r>
              <a:rPr lang="en-US" sz="4000" dirty="0" err="1" smtClean="0"/>
              <a:t>Perril</a:t>
            </a:r>
            <a:r>
              <a:rPr lang="en-US" sz="4000" dirty="0" smtClean="0"/>
              <a:t>, S. &amp; </a:t>
            </a:r>
            <a:r>
              <a:rPr lang="en-US" sz="4000" dirty="0" err="1" smtClean="0"/>
              <a:t>Pullinger</a:t>
            </a:r>
            <a:r>
              <a:rPr lang="en-US" sz="4000" dirty="0" smtClean="0"/>
              <a:t>, K. (2007). </a:t>
            </a:r>
            <a:r>
              <a:rPr lang="en-US" sz="4000" dirty="0" err="1" smtClean="0"/>
              <a:t>Transliteracy</a:t>
            </a:r>
            <a:r>
              <a:rPr lang="en-US" sz="4000" dirty="0" smtClean="0"/>
              <a:t>: Crossing divides. </a:t>
            </a:r>
            <a:r>
              <a:rPr lang="en-US" sz="4000" i="1" dirty="0" smtClean="0"/>
              <a:t>First Monday, 12 </a:t>
            </a:r>
            <a:r>
              <a:rPr lang="en-US" sz="4000" dirty="0" smtClean="0"/>
              <a:t>(12).  Retrieved from </a:t>
            </a:r>
            <a:r>
              <a:rPr lang="en-US" sz="4000" dirty="0" smtClean="0">
                <a:hlinkClick r:id="rId10"/>
              </a:rPr>
              <a:t>http://firstmonday.org/htbin/cgiwrap/bin/ojs/index.php/fm/article/viewArticle/2060/1908</a:t>
            </a:r>
            <a:endParaRPr lang="en-US" sz="4000" dirty="0" smtClean="0"/>
          </a:p>
          <a:p>
            <a:pPr indent="-457200" defTabSz="465138">
              <a:buNone/>
            </a:pPr>
            <a:endParaRPr lang="en-US" sz="4000" i="1" dirty="0" smtClean="0"/>
          </a:p>
          <a:p>
            <a:pPr indent="-457200" defTabSz="465138">
              <a:buNone/>
            </a:pPr>
            <a:r>
              <a:rPr lang="en-US" sz="4000" dirty="0" smtClean="0"/>
              <a:t>Waller, R. (1986). What electronic books will have to be better than. </a:t>
            </a:r>
            <a:r>
              <a:rPr lang="en-US" sz="4000" i="1" dirty="0" smtClean="0"/>
              <a:t>Information Design Journal, 5</a:t>
            </a:r>
            <a:r>
              <a:rPr lang="en-US" sz="4000" dirty="0" smtClean="0"/>
              <a:t>(1), 72-75.</a:t>
            </a:r>
          </a:p>
          <a:p>
            <a:pPr>
              <a:buNone/>
            </a:pPr>
            <a:endParaRPr lang="en-US" dirty="0"/>
          </a:p>
        </p:txBody>
      </p:sp>
    </p:spTree>
    <p:extLst>
      <p:ext uri="{BB962C8B-B14F-4D97-AF65-F5344CB8AC3E}">
        <p14:creationId xmlns:p14="http://schemas.microsoft.com/office/powerpoint/2010/main" xmlns="" val="3766786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611779"/>
            <a:ext cx="3352800" cy="246221"/>
          </a:xfrm>
          <a:prstGeom prst="rect">
            <a:avLst/>
          </a:prstGeom>
          <a:noFill/>
        </p:spPr>
        <p:txBody>
          <a:bodyPr wrap="square" rtlCol="0">
            <a:spAutoFit/>
          </a:bodyPr>
          <a:lstStyle/>
          <a:p>
            <a:pPr defTabSz="457200" fontAlgn="base">
              <a:spcBef>
                <a:spcPct val="0"/>
              </a:spcBef>
              <a:spcAft>
                <a:spcPct val="0"/>
              </a:spcAft>
            </a:pPr>
            <a:endParaRPr lang="en-US" sz="1000" dirty="0">
              <a:solidFill>
                <a:prstClr val="black"/>
              </a:solidFill>
              <a:latin typeface="Arial" charset="0"/>
            </a:endParaRPr>
          </a:p>
        </p:txBody>
      </p:sp>
      <p:pic>
        <p:nvPicPr>
          <p:cNvPr id="5" name="Picture 4" descr="poll_reading.png"/>
          <p:cNvPicPr>
            <a:picLocks noChangeAspect="1"/>
          </p:cNvPicPr>
          <p:nvPr/>
        </p:nvPicPr>
        <p:blipFill>
          <a:blip r:embed="rId3" cstate="print"/>
          <a:stretch>
            <a:fillRect/>
          </a:stretch>
        </p:blipFill>
        <p:spPr>
          <a:xfrm>
            <a:off x="0" y="0"/>
            <a:ext cx="9144000" cy="6857999"/>
          </a:xfrm>
          <a:prstGeom prst="rect">
            <a:avLst/>
          </a:prstGeom>
        </p:spPr>
      </p:pic>
    </p:spTree>
    <p:extLst>
      <p:ext uri="{BB962C8B-B14F-4D97-AF65-F5344CB8AC3E}">
        <p14:creationId xmlns:p14="http://schemas.microsoft.com/office/powerpoint/2010/main" xmlns="" val="3316107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1-11-04 at 3.54.15 PM.pn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6248400" y="609600"/>
            <a:ext cx="2849094" cy="3564619"/>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xmlns="" val="0"/>
              </a:ext>
            </a:extLst>
          </a:blip>
          <a:srcRect l="16298" r="14543"/>
          <a:stretch/>
        </p:blipFill>
        <p:spPr>
          <a:xfrm>
            <a:off x="3785937" y="1447800"/>
            <a:ext cx="2727158" cy="3943350"/>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xmlns="" val="0"/>
              </a:ext>
            </a:extLst>
          </a:blip>
          <a:srcRect l="8081" r="8831" b="9031"/>
          <a:stretch/>
        </p:blipFill>
        <p:spPr>
          <a:xfrm>
            <a:off x="24063" y="1143000"/>
            <a:ext cx="2382253" cy="3504530"/>
          </a:xfrm>
          <a:prstGeom prst="rect">
            <a:avLst/>
          </a:prstGeom>
        </p:spPr>
      </p:pic>
      <p:pic>
        <p:nvPicPr>
          <p:cNvPr id="2" name="Picture 1" descr="Screen shot 2011-11-04 at 3.47.33 PM.png"/>
          <p:cNvPicPr>
            <a:picLocks noChangeAspect="1"/>
          </p:cNvPicPr>
          <p:nvPr/>
        </p:nvPicPr>
        <p:blipFill rotWithShape="1">
          <a:blip r:embed="rId6" cstate="print">
            <a:extLst>
              <a:ext uri="{28A0092B-C50C-407E-A947-70E740481C1C}">
                <a14:useLocalDpi xmlns:a14="http://schemas.microsoft.com/office/drawing/2010/main" xmlns="" val="0"/>
              </a:ext>
            </a:extLst>
          </a:blip>
          <a:srcRect l="2187" t="1616" r="24893"/>
          <a:stretch/>
        </p:blipFill>
        <p:spPr>
          <a:xfrm>
            <a:off x="2166925" y="90770"/>
            <a:ext cx="2382253" cy="3479800"/>
          </a:xfrm>
          <a:prstGeom prst="rect">
            <a:avLst/>
          </a:prstGeom>
        </p:spPr>
      </p:pic>
      <p:sp>
        <p:nvSpPr>
          <p:cNvPr id="6" name="TextBox 5"/>
          <p:cNvSpPr txBox="1"/>
          <p:nvPr/>
        </p:nvSpPr>
        <p:spPr>
          <a:xfrm>
            <a:off x="381000" y="5105400"/>
            <a:ext cx="8458200" cy="1938992"/>
          </a:xfrm>
          <a:prstGeom prst="rect">
            <a:avLst/>
          </a:prstGeom>
          <a:noFill/>
        </p:spPr>
        <p:txBody>
          <a:bodyPr wrap="square" rtlCol="0">
            <a:spAutoFit/>
          </a:bodyPr>
          <a:lstStyle/>
          <a:p>
            <a:pPr marL="342900" indent="-342900">
              <a:buFont typeface="Wingdings" pitchFamily="2" charset="2"/>
              <a:buChar char="ü"/>
            </a:pPr>
            <a:r>
              <a:rPr lang="en-US" sz="3200" dirty="0" smtClean="0"/>
              <a:t>2 months</a:t>
            </a:r>
          </a:p>
          <a:p>
            <a:pPr marL="342900" indent="-342900">
              <a:buFont typeface="Wingdings" pitchFamily="2" charset="2"/>
              <a:buChar char="ü"/>
            </a:pPr>
            <a:r>
              <a:rPr lang="en-US" sz="3200" dirty="0"/>
              <a:t>4 </a:t>
            </a:r>
            <a:r>
              <a:rPr lang="en-US" sz="3200" dirty="0" err="1" smtClean="0"/>
              <a:t>eReaders</a:t>
            </a:r>
            <a:endParaRPr lang="en-US" sz="3200" dirty="0" smtClean="0"/>
          </a:p>
          <a:p>
            <a:pPr marL="342900" indent="-342900">
              <a:buFont typeface="Wingdings" pitchFamily="2" charset="2"/>
              <a:buChar char="ü"/>
            </a:pPr>
            <a:r>
              <a:rPr lang="en-US" sz="3200" dirty="0" smtClean="0"/>
              <a:t>30 librarians &amp; press staff</a:t>
            </a:r>
            <a:endParaRPr lang="en-US" sz="2400" dirty="0" smtClean="0"/>
          </a:p>
          <a:p>
            <a:endParaRPr lang="en-US" sz="2400" dirty="0"/>
          </a:p>
        </p:txBody>
      </p:sp>
      <p:sp>
        <p:nvSpPr>
          <p:cNvPr id="3" name="TextBox 2"/>
          <p:cNvSpPr txBox="1"/>
          <p:nvPr/>
        </p:nvSpPr>
        <p:spPr>
          <a:xfrm>
            <a:off x="304800" y="4572000"/>
            <a:ext cx="1981200" cy="369332"/>
          </a:xfrm>
          <a:prstGeom prst="rect">
            <a:avLst/>
          </a:prstGeom>
          <a:noFill/>
        </p:spPr>
        <p:txBody>
          <a:bodyPr wrap="square" rtlCol="0">
            <a:spAutoFit/>
          </a:bodyPr>
          <a:lstStyle/>
          <a:p>
            <a:r>
              <a:rPr lang="en-US" dirty="0" smtClean="0"/>
              <a:t>Kindle</a:t>
            </a:r>
            <a:endParaRPr lang="en-US" dirty="0"/>
          </a:p>
        </p:txBody>
      </p:sp>
      <p:sp>
        <p:nvSpPr>
          <p:cNvPr id="8" name="TextBox 7"/>
          <p:cNvSpPr txBox="1"/>
          <p:nvPr/>
        </p:nvSpPr>
        <p:spPr>
          <a:xfrm>
            <a:off x="2667000" y="3505200"/>
            <a:ext cx="1981200" cy="369332"/>
          </a:xfrm>
          <a:prstGeom prst="rect">
            <a:avLst/>
          </a:prstGeom>
          <a:noFill/>
        </p:spPr>
        <p:txBody>
          <a:bodyPr wrap="square" rtlCol="0">
            <a:spAutoFit/>
          </a:bodyPr>
          <a:lstStyle/>
          <a:p>
            <a:r>
              <a:rPr lang="en-US" dirty="0" smtClean="0"/>
              <a:t>Kobo</a:t>
            </a:r>
            <a:endParaRPr lang="en-US" dirty="0"/>
          </a:p>
        </p:txBody>
      </p:sp>
      <p:sp>
        <p:nvSpPr>
          <p:cNvPr id="10" name="TextBox 9"/>
          <p:cNvSpPr txBox="1"/>
          <p:nvPr/>
        </p:nvSpPr>
        <p:spPr>
          <a:xfrm>
            <a:off x="4267200" y="5269468"/>
            <a:ext cx="1981200" cy="369332"/>
          </a:xfrm>
          <a:prstGeom prst="rect">
            <a:avLst/>
          </a:prstGeom>
          <a:noFill/>
        </p:spPr>
        <p:txBody>
          <a:bodyPr wrap="square" rtlCol="0">
            <a:spAutoFit/>
          </a:bodyPr>
          <a:lstStyle/>
          <a:p>
            <a:r>
              <a:rPr lang="en-US" dirty="0" smtClean="0"/>
              <a:t>Sony</a:t>
            </a:r>
            <a:endParaRPr lang="en-US" dirty="0"/>
          </a:p>
        </p:txBody>
      </p:sp>
      <p:sp>
        <p:nvSpPr>
          <p:cNvPr id="11" name="TextBox 10"/>
          <p:cNvSpPr txBox="1"/>
          <p:nvPr/>
        </p:nvSpPr>
        <p:spPr>
          <a:xfrm>
            <a:off x="6705600" y="4103191"/>
            <a:ext cx="1981200" cy="369332"/>
          </a:xfrm>
          <a:prstGeom prst="rect">
            <a:avLst/>
          </a:prstGeom>
          <a:noFill/>
        </p:spPr>
        <p:txBody>
          <a:bodyPr wrap="square" rtlCol="0">
            <a:spAutoFit/>
          </a:bodyPr>
          <a:lstStyle/>
          <a:p>
            <a:r>
              <a:rPr lang="en-US" dirty="0" smtClean="0"/>
              <a:t>Nook</a:t>
            </a:r>
            <a:endParaRPr lang="en-US" dirty="0"/>
          </a:p>
        </p:txBody>
      </p:sp>
    </p:spTree>
    <p:extLst>
      <p:ext uri="{BB962C8B-B14F-4D97-AF65-F5344CB8AC3E}">
        <p14:creationId xmlns:p14="http://schemas.microsoft.com/office/powerpoint/2010/main" xmlns="" val="2754700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a:r>
              <a:rPr lang="en-US" sz="3200" dirty="0" smtClean="0"/>
              <a:t>Previous </a:t>
            </a:r>
            <a:r>
              <a:rPr lang="en-US" sz="3200" dirty="0" err="1" smtClean="0"/>
              <a:t>eReader</a:t>
            </a:r>
            <a:r>
              <a:rPr lang="en-US" sz="3200" dirty="0" smtClean="0"/>
              <a:t> and eBook Experience</a:t>
            </a:r>
            <a:endParaRPr lang="en-US" sz="3200" dirty="0"/>
          </a:p>
        </p:txBody>
      </p:sp>
      <p:pic>
        <p:nvPicPr>
          <p:cNvPr id="4" name="Content Placeholder 3" descr="1-1_top50words.png"/>
          <p:cNvPicPr>
            <a:picLocks noGrp="1" noChangeAspect="1"/>
          </p:cNvPicPr>
          <p:nvPr>
            <p:ph idx="1"/>
          </p:nvPr>
        </p:nvPicPr>
        <p:blipFill>
          <a:blip r:embed="rId3" cstate="print"/>
          <a:stretch>
            <a:fillRect/>
          </a:stretch>
        </p:blipFill>
        <p:spPr>
          <a:xfrm>
            <a:off x="282042" y="1185501"/>
            <a:ext cx="8633358" cy="5443899"/>
          </a:xfrm>
        </p:spPr>
      </p:pic>
    </p:spTree>
    <p:extLst>
      <p:ext uri="{BB962C8B-B14F-4D97-AF65-F5344CB8AC3E}">
        <p14:creationId xmlns:p14="http://schemas.microsoft.com/office/powerpoint/2010/main" xmlns="" val="3088617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a:t>
            </a:r>
            <a:r>
              <a:rPr lang="en-US" dirty="0" err="1" smtClean="0"/>
              <a:t>eReader</a:t>
            </a:r>
            <a:r>
              <a:rPr lang="en-US" dirty="0" smtClean="0"/>
              <a:t> Ownership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713355011"/>
              </p:ext>
            </p:extLst>
          </p:nvPr>
        </p:nvGraphicFramePr>
        <p:xfrm>
          <a:off x="304800" y="14478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404558" y="3448492"/>
            <a:ext cx="784189" cy="707886"/>
          </a:xfrm>
          <a:prstGeom prst="rect">
            <a:avLst/>
          </a:prstGeom>
          <a:noFill/>
        </p:spPr>
        <p:txBody>
          <a:bodyPr wrap="none" rtlCol="0">
            <a:spAutoFit/>
          </a:bodyPr>
          <a:lstStyle/>
          <a:p>
            <a:r>
              <a:rPr lang="en-US" sz="2000" dirty="0" smtClean="0"/>
              <a:t>(27%)</a:t>
            </a:r>
          </a:p>
          <a:p>
            <a:endParaRPr lang="en-US" sz="2000" dirty="0"/>
          </a:p>
        </p:txBody>
      </p:sp>
    </p:spTree>
    <p:extLst>
      <p:ext uri="{BB962C8B-B14F-4D97-AF65-F5344CB8AC3E}">
        <p14:creationId xmlns:p14="http://schemas.microsoft.com/office/powerpoint/2010/main" xmlns="" val="3531956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err="1" smtClean="0">
                <a:latin typeface="+mj-lt"/>
                <a:ea typeface="+mj-ea"/>
                <a:cs typeface="+mj-cs"/>
              </a:rPr>
              <a:t>eReader</a:t>
            </a:r>
            <a:r>
              <a:rPr lang="en-US" sz="4400" dirty="0" smtClean="0">
                <a:latin typeface="+mj-lt"/>
                <a:ea typeface="+mj-ea"/>
                <a:cs typeface="+mj-cs"/>
              </a:rPr>
              <a:t>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Adoption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Content Placeholder 2"/>
          <p:cNvSpPr txBox="1">
            <a:spLocks/>
          </p:cNvSpPr>
          <p:nvPr/>
        </p:nvSpPr>
        <p:spPr>
          <a:xfrm>
            <a:off x="434196" y="1166018"/>
            <a:ext cx="8229600" cy="4525963"/>
          </a:xfrm>
          <a:prstGeom prst="rect">
            <a:avLst/>
          </a:prstGeom>
        </p:spPr>
        <p:txBody>
          <a:bodyPr/>
          <a:lstStyle/>
          <a:p>
            <a:pPr marR="0" lvl="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61100" y="1074549"/>
            <a:ext cx="7221800" cy="5539050"/>
          </a:xfrm>
          <a:prstGeom prst="rect">
            <a:avLst/>
          </a:prstGeom>
        </p:spPr>
      </p:pic>
    </p:spTree>
    <p:extLst>
      <p:ext uri="{BB962C8B-B14F-4D97-AF65-F5344CB8AC3E}">
        <p14:creationId xmlns:p14="http://schemas.microsoft.com/office/powerpoint/2010/main" xmlns="" val="1040135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_2a_top100.png"/>
          <p:cNvPicPr>
            <a:picLocks noGrp="1" noChangeAspect="1"/>
          </p:cNvPicPr>
          <p:nvPr>
            <p:ph idx="1"/>
          </p:nvPr>
        </p:nvPicPr>
        <p:blipFill>
          <a:blip r:embed="rId3" cstate="print"/>
          <a:stretch>
            <a:fillRect/>
          </a:stretch>
        </p:blipFill>
        <p:spPr>
          <a:xfrm rot="5400000">
            <a:off x="2084962" y="-27561"/>
            <a:ext cx="4974077" cy="7924800"/>
          </a:xfrm>
        </p:spPr>
      </p:pic>
      <p:sp>
        <p:nvSpPr>
          <p:cNvPr id="5" name="Title 1"/>
          <p:cNvSpPr>
            <a:spLocks noGrp="1"/>
          </p:cNvSpPr>
          <p:nvPr>
            <p:ph type="title"/>
          </p:nvPr>
        </p:nvSpPr>
        <p:spPr>
          <a:xfrm>
            <a:off x="457200" y="274638"/>
            <a:ext cx="8229600" cy="1143000"/>
          </a:xfrm>
        </p:spPr>
        <p:txBody>
          <a:bodyPr>
            <a:normAutofit fontScale="90000"/>
          </a:bodyPr>
          <a:lstStyle/>
          <a:p>
            <a:r>
              <a:rPr lang="en-US" dirty="0" smtClean="0"/>
              <a:t>Factors Preventing </a:t>
            </a:r>
            <a:r>
              <a:rPr lang="en-US" dirty="0" err="1" smtClean="0"/>
              <a:t>eReader</a:t>
            </a:r>
            <a:r>
              <a:rPr lang="en-US" dirty="0" smtClean="0"/>
              <a:t> Purchase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Participant’s Current Reading Formats</a:t>
            </a:r>
            <a:endParaRPr lang="en-US" dirty="0"/>
          </a:p>
        </p:txBody>
      </p:sp>
      <p:graphicFrame>
        <p:nvGraphicFramePr>
          <p:cNvPr id="6" name="Chart 5"/>
          <p:cNvGraphicFramePr/>
          <p:nvPr/>
        </p:nvGraphicFramePr>
        <p:xfrm>
          <a:off x="762000" y="990600"/>
          <a:ext cx="7620000" cy="586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2706</TotalTime>
  <Words>4888</Words>
  <Application>Microsoft Office PowerPoint</Application>
  <PresentationFormat>On-screen Show (4:3)</PresentationFormat>
  <Paragraphs>375</Paragraphs>
  <Slides>23</Slides>
  <Notes>23</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Office Theme</vt:lpstr>
      <vt:lpstr>1_Office Theme</vt:lpstr>
      <vt:lpstr>2_Office Theme</vt:lpstr>
      <vt:lpstr>Slide 1</vt:lpstr>
      <vt:lpstr>Slide 2</vt:lpstr>
      <vt:lpstr>Slide 3</vt:lpstr>
      <vt:lpstr>Slide 4</vt:lpstr>
      <vt:lpstr>Previous eReader and eBook Experience</vt:lpstr>
      <vt:lpstr>Prior eReader Ownership</vt:lpstr>
      <vt:lpstr>Slide 7</vt:lpstr>
      <vt:lpstr>Factors Preventing eReader Purchase</vt:lpstr>
      <vt:lpstr>Participant’s Current Reading Formats</vt:lpstr>
      <vt:lpstr>Downloaded Materials</vt:lpstr>
      <vt:lpstr>Slide 11</vt:lpstr>
      <vt:lpstr>Slide 12</vt:lpstr>
      <vt:lpstr>Slide 13</vt:lpstr>
      <vt:lpstr>Slide 14</vt:lpstr>
      <vt:lpstr>Slide 15</vt:lpstr>
      <vt:lpstr>Slide 16</vt:lpstr>
      <vt:lpstr>Slide 17</vt:lpstr>
      <vt:lpstr>Pugh’s Reading Styles</vt:lpstr>
      <vt:lpstr>Reading in Context</vt:lpstr>
      <vt:lpstr>Slide 20</vt:lpstr>
      <vt:lpstr>Slide 21</vt:lpstr>
      <vt:lpstr>Slide 22</vt:lpstr>
      <vt:lpstr>References/Sources</vt:lpstr>
    </vt:vector>
  </TitlesOfParts>
  <Company>Oregon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eRead or Not eRead:  Is That the Question?</dc:title>
  <dc:creator>Uta Hussong</dc:creator>
  <cp:lastModifiedBy>Uta Hussong</cp:lastModifiedBy>
  <cp:revision>354</cp:revision>
  <dcterms:created xsi:type="dcterms:W3CDTF">2011-11-18T22:03:45Z</dcterms:created>
  <dcterms:modified xsi:type="dcterms:W3CDTF">2011-12-09T16:21:49Z</dcterms:modified>
</cp:coreProperties>
</file>