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88" r:id="rId1"/>
  </p:sldMasterIdLst>
  <p:notesMasterIdLst>
    <p:notesMasterId r:id="rId18"/>
  </p:notesMasterIdLst>
  <p:sldIdLst>
    <p:sldId id="256" r:id="rId2"/>
    <p:sldId id="266" r:id="rId3"/>
    <p:sldId id="265" r:id="rId4"/>
    <p:sldId id="259" r:id="rId5"/>
    <p:sldId id="270" r:id="rId6"/>
    <p:sldId id="267" r:id="rId7"/>
    <p:sldId id="261" r:id="rId8"/>
    <p:sldId id="268" r:id="rId9"/>
    <p:sldId id="260" r:id="rId10"/>
    <p:sldId id="269" r:id="rId11"/>
    <p:sldId id="262" r:id="rId12"/>
    <p:sldId id="275" r:id="rId13"/>
    <p:sldId id="263" r:id="rId14"/>
    <p:sldId id="271" r:id="rId15"/>
    <p:sldId id="264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37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C0FA0-1035-4BA3-8C18-2B2ED3A1B038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8443A4-15FE-47B8-B393-794A18637C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58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43A4-15FE-47B8-B393-794A18637CE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78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4E28586-73B4-4878-A090-41E3D40EA042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F24A7A-B96E-4C34-B220-716B8DC20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8586-73B4-4878-A090-41E3D40EA042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4A7A-B96E-4C34-B220-716B8DC20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4E28586-73B4-4878-A090-41E3D40EA042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0F24A7A-B96E-4C34-B220-716B8DC20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8586-73B4-4878-A090-41E3D40EA042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F24A7A-B96E-4C34-B220-716B8DC20A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8586-73B4-4878-A090-41E3D40EA042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0F24A7A-B96E-4C34-B220-716B8DC20A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4E28586-73B4-4878-A090-41E3D40EA042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0F24A7A-B96E-4C34-B220-716B8DC20A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4E28586-73B4-4878-A090-41E3D40EA042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0F24A7A-B96E-4C34-B220-716B8DC20A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8586-73B4-4878-A090-41E3D40EA042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F24A7A-B96E-4C34-B220-716B8DC20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8586-73B4-4878-A090-41E3D40EA042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F24A7A-B96E-4C34-B220-716B8DC20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8586-73B4-4878-A090-41E3D40EA042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F24A7A-B96E-4C34-B220-716B8DC20A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4E28586-73B4-4878-A090-41E3D40EA042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0F24A7A-B96E-4C34-B220-716B8DC20A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4E28586-73B4-4878-A090-41E3D40EA042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F24A7A-B96E-4C34-B220-716B8DC20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9" r:id="rId1"/>
    <p:sldLayoutId id="2147484790" r:id="rId2"/>
    <p:sldLayoutId id="2147484791" r:id="rId3"/>
    <p:sldLayoutId id="2147484792" r:id="rId4"/>
    <p:sldLayoutId id="2147484793" r:id="rId5"/>
    <p:sldLayoutId id="2147484794" r:id="rId6"/>
    <p:sldLayoutId id="2147484795" r:id="rId7"/>
    <p:sldLayoutId id="2147484796" r:id="rId8"/>
    <p:sldLayoutId id="2147484797" r:id="rId9"/>
    <p:sldLayoutId id="2147484798" r:id="rId10"/>
    <p:sldLayoutId id="214748479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gpo.gov/fdsys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www.science.gov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metalib.gpo.gov/V/QE37AY9LMIN38VD42F8UDCJI4J29AAXV5XNCANSMPESCLEK7IY-00516?RN=527781701&amp;pds_handle=GUES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data.gov/" TargetMode="External"/><Relationship Id="rId3" Type="http://schemas.openxmlformats.org/officeDocument/2006/relationships/hyperlink" Target="http://catalog.gpo.gov/fdlpdir/FDLPdir.jsp" TargetMode="External"/><Relationship Id="rId7" Type="http://schemas.openxmlformats.org/officeDocument/2006/relationships/hyperlink" Target="http://kids.gov/" TargetMode="External"/><Relationship Id="rId2" Type="http://schemas.openxmlformats.org/officeDocument/2006/relationships/hyperlink" Target="http://www.gpo.gov/libraries/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www.gpo.gov/fdsys/" TargetMode="External"/><Relationship Id="rId11" Type="http://schemas.openxmlformats.org/officeDocument/2006/relationships/hyperlink" Target="http://metalib.gpo.gov/" TargetMode="External"/><Relationship Id="rId5" Type="http://schemas.openxmlformats.org/officeDocument/2006/relationships/hyperlink" Target="http://catalog.gpo.gov/" TargetMode="External"/><Relationship Id="rId10" Type="http://schemas.openxmlformats.org/officeDocument/2006/relationships/hyperlink" Target="http://science.gov/" TargetMode="External"/><Relationship Id="rId4" Type="http://schemas.openxmlformats.org/officeDocument/2006/relationships/hyperlink" Target="http://usa.gov/" TargetMode="External"/><Relationship Id="rId9" Type="http://schemas.openxmlformats.org/officeDocument/2006/relationships/hyperlink" Target="http://factfinder2.census.gov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atalog.gpo.gov/fdlpdir/FDLPdir.jsp" TargetMode="External"/><Relationship Id="rId2" Type="http://schemas.openxmlformats.org/officeDocument/2006/relationships/hyperlink" Target="http://www.gpo.gov/librarie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usa.gov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atalog.gpo.gov/F" TargetMode="External"/><Relationship Id="rId2" Type="http://schemas.openxmlformats.org/officeDocument/2006/relationships/hyperlink" Target="http://catalog.gpo.gov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1400" y="381001"/>
            <a:ext cx="4876800" cy="27432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Best Kept Secrets: </a:t>
            </a:r>
            <a:br>
              <a:rPr lang="en-US" sz="3200" b="1" dirty="0" smtClean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600" b="1" dirty="0" smtClean="0"/>
              <a:t>Locating Federal information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81400" y="3581400"/>
            <a:ext cx="43434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Valery King, </a:t>
            </a:r>
          </a:p>
          <a:p>
            <a:r>
              <a:rPr lang="en-US" sz="2000" dirty="0" smtClean="0"/>
              <a:t>Government Information Librarian</a:t>
            </a:r>
            <a:endParaRPr lang="en-US" sz="2000" dirty="0"/>
          </a:p>
          <a:p>
            <a:r>
              <a:rPr lang="en-US" dirty="0"/>
              <a:t>Oregon State University Libraries &amp; </a:t>
            </a:r>
            <a:r>
              <a:rPr lang="en-US" dirty="0" smtClean="0"/>
              <a:t>Press</a:t>
            </a:r>
          </a:p>
          <a:p>
            <a:r>
              <a:rPr lang="en-US" dirty="0" smtClean="0"/>
              <a:t>ORSLA </a:t>
            </a:r>
            <a:r>
              <a:rPr lang="en-US" dirty="0"/>
              <a:t>– March 7, 2013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066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Best Kept Secret #4:</a:t>
            </a:r>
            <a:br>
              <a:rPr lang="en-US" sz="3200" b="1" dirty="0" smtClean="0"/>
            </a:br>
            <a:r>
              <a:rPr lang="en-US" sz="3200" b="1" dirty="0" smtClean="0"/>
              <a:t>OFFICIAL government publications online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74320" y="1981200"/>
            <a:ext cx="8595360" cy="42550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FDsys</a:t>
            </a:r>
            <a:r>
              <a:rPr lang="en-US" sz="2800" dirty="0" smtClean="0"/>
              <a:t>: Federal Digital System</a:t>
            </a:r>
          </a:p>
          <a:p>
            <a:r>
              <a:rPr lang="en-US" sz="2800" dirty="0" smtClean="0"/>
              <a:t>Authentic</a:t>
            </a:r>
            <a:r>
              <a:rPr lang="en-US" sz="2800" dirty="0"/>
              <a:t>, </a:t>
            </a:r>
            <a:r>
              <a:rPr lang="en-US" sz="2800" dirty="0" smtClean="0"/>
              <a:t>digitally-signed</a:t>
            </a:r>
          </a:p>
          <a:p>
            <a:r>
              <a:rPr lang="en-US" sz="2800" dirty="0" smtClean="0"/>
              <a:t>Permanent online </a:t>
            </a:r>
            <a:r>
              <a:rPr lang="en-US" sz="2800" dirty="0" smtClean="0"/>
              <a:t>repository</a:t>
            </a:r>
          </a:p>
          <a:p>
            <a:r>
              <a:rPr lang="en-US" sz="2800" dirty="0"/>
              <a:t>free online access </a:t>
            </a:r>
            <a:r>
              <a:rPr lang="en-US" sz="2800" dirty="0" smtClean="0"/>
              <a:t>to the </a:t>
            </a:r>
            <a:r>
              <a:rPr lang="en-US" sz="2800" i="1" dirty="0"/>
              <a:t>official</a:t>
            </a:r>
            <a:r>
              <a:rPr lang="en-US" sz="2800" dirty="0"/>
              <a:t> </a:t>
            </a:r>
            <a:r>
              <a:rPr lang="en-US" sz="2800" dirty="0" smtClean="0"/>
              <a:t>versions of Federal government </a:t>
            </a:r>
            <a:r>
              <a:rPr lang="en-US" sz="2800" dirty="0"/>
              <a:t>publications</a:t>
            </a:r>
          </a:p>
          <a:p>
            <a:r>
              <a:rPr lang="en-US" sz="2800" dirty="0"/>
              <a:t>Multiple file formats</a:t>
            </a:r>
          </a:p>
          <a:p>
            <a:r>
              <a:rPr lang="en-US" sz="2800" dirty="0"/>
              <a:t>All 3 branches of government</a:t>
            </a:r>
          </a:p>
          <a:p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324" y="2263549"/>
            <a:ext cx="16668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5727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4320" y="1600200"/>
            <a:ext cx="8595360" cy="4636008"/>
          </a:xfrm>
        </p:spPr>
        <p:txBody>
          <a:bodyPr>
            <a:noAutofit/>
          </a:bodyPr>
          <a:lstStyle/>
          <a:p>
            <a:r>
              <a:rPr lang="en-US" sz="2400" u="sng" dirty="0">
                <a:hlinkClick r:id="rId2"/>
              </a:rPr>
              <a:t>http://www.gpo.gov/fdsys/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(formerly </a:t>
            </a:r>
            <a:r>
              <a:rPr lang="en-US" sz="2400" i="1" dirty="0" smtClean="0"/>
              <a:t>GPO Access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Most useful for Congressional docs (CFR, bills, laws, hearings, budget, US Code, etc.)</a:t>
            </a:r>
            <a:endParaRPr lang="en-US" sz="2400" dirty="0" smtClean="0"/>
          </a:p>
          <a:p>
            <a:r>
              <a:rPr lang="en-US" sz="2700" i="1" dirty="0" smtClean="0"/>
              <a:t>search </a:t>
            </a:r>
            <a:r>
              <a:rPr lang="en-US" sz="2700" dirty="0" smtClean="0"/>
              <a:t>or </a:t>
            </a:r>
            <a:r>
              <a:rPr lang="en-US" sz="2700" i="1" dirty="0" smtClean="0"/>
              <a:t>browse </a:t>
            </a:r>
            <a:r>
              <a:rPr lang="en-US" sz="2700" dirty="0" smtClean="0"/>
              <a:t>documents </a:t>
            </a:r>
            <a:r>
              <a:rPr lang="en-US" sz="2700" dirty="0"/>
              <a:t>and </a:t>
            </a:r>
            <a:r>
              <a:rPr lang="en-US" sz="2700" dirty="0" smtClean="0"/>
              <a:t>publications</a:t>
            </a:r>
          </a:p>
          <a:p>
            <a:r>
              <a:rPr lang="en-US" sz="2700" dirty="0" smtClean="0"/>
              <a:t>access </a:t>
            </a:r>
            <a:r>
              <a:rPr lang="en-US" sz="2700" dirty="0"/>
              <a:t>metadata about </a:t>
            </a:r>
            <a:r>
              <a:rPr lang="en-US" sz="2700" dirty="0" smtClean="0"/>
              <a:t>them</a:t>
            </a:r>
          </a:p>
          <a:p>
            <a:r>
              <a:rPr lang="en-US" sz="2700" dirty="0" smtClean="0"/>
              <a:t>download </a:t>
            </a:r>
            <a:r>
              <a:rPr lang="en-US" sz="2700" dirty="0" smtClean="0"/>
              <a:t>in </a:t>
            </a:r>
            <a:r>
              <a:rPr lang="en-US" sz="2700" dirty="0"/>
              <a:t>multiple </a:t>
            </a:r>
            <a:r>
              <a:rPr lang="en-US" sz="2700" dirty="0" smtClean="0"/>
              <a:t>file formats</a:t>
            </a:r>
            <a:endParaRPr lang="en-US" sz="2700" dirty="0"/>
          </a:p>
        </p:txBody>
      </p:sp>
      <p:pic>
        <p:nvPicPr>
          <p:cNvPr id="2050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4171"/>
            <a:ext cx="6279266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5644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Best Kept Secret #5:</a:t>
            </a:r>
            <a:br>
              <a:rPr lang="en-US" sz="3200" b="1" dirty="0" smtClean="0"/>
            </a:br>
            <a:r>
              <a:rPr lang="en-US" sz="3200" b="1" dirty="0" smtClean="0"/>
              <a:t>focused federal web portals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74320" y="1752600"/>
            <a:ext cx="8595360" cy="448360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Special search engines for specific audiences</a:t>
            </a:r>
          </a:p>
          <a:p>
            <a:r>
              <a:rPr lang="en-US" sz="2800" dirty="0" smtClean="0"/>
              <a:t>Examples:</a:t>
            </a:r>
          </a:p>
          <a:p>
            <a:pPr lvl="1"/>
            <a:r>
              <a:rPr lang="en-US" sz="2500" b="1" dirty="0" smtClean="0"/>
              <a:t>Kids.gov</a:t>
            </a:r>
            <a:r>
              <a:rPr lang="en-US" sz="2500" dirty="0" smtClean="0"/>
              <a:t>: for kids, of course</a:t>
            </a:r>
          </a:p>
          <a:p>
            <a:pPr lvl="1"/>
            <a:r>
              <a:rPr lang="en-US" sz="2500" b="1" dirty="0" smtClean="0"/>
              <a:t>Data.gov</a:t>
            </a:r>
            <a:r>
              <a:rPr lang="en-US" sz="2500" dirty="0" smtClean="0"/>
              <a:t>: </a:t>
            </a:r>
            <a:r>
              <a:rPr lang="en-US" sz="2400" dirty="0" smtClean="0"/>
              <a:t>raw data feeds from various executive branch agencies (such as the FBI, the EPA and the </a:t>
            </a:r>
            <a:r>
              <a:rPr lang="en-US" sz="2400" dirty="0" err="1" smtClean="0"/>
              <a:t>DoD</a:t>
            </a:r>
            <a:r>
              <a:rPr lang="en-US" sz="2400" dirty="0" smtClean="0"/>
              <a:t>)</a:t>
            </a:r>
            <a:endParaRPr lang="en-US" sz="2400" b="1" dirty="0" smtClean="0"/>
          </a:p>
          <a:p>
            <a:pPr lvl="1"/>
            <a:r>
              <a:rPr lang="en-US" sz="2400" b="1" dirty="0" smtClean="0"/>
              <a:t>American </a:t>
            </a:r>
            <a:r>
              <a:rPr lang="en-US" sz="2400" b="1" dirty="0" err="1" smtClean="0"/>
              <a:t>FactFinder</a:t>
            </a:r>
            <a:r>
              <a:rPr lang="en-US" sz="2400" dirty="0" smtClean="0"/>
              <a:t>: Census data</a:t>
            </a:r>
            <a:endParaRPr lang="en-US" sz="2500" dirty="0" smtClean="0"/>
          </a:p>
          <a:p>
            <a:pPr lvl="1"/>
            <a:endParaRPr lang="en-US" sz="25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504162"/>
            <a:ext cx="1578429" cy="735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204" y="4471987"/>
            <a:ext cx="20764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033962"/>
            <a:ext cx="4953000" cy="670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816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4320" y="2209800"/>
            <a:ext cx="8595360" cy="40264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Authoritative U.S. government science information</a:t>
            </a:r>
          </a:p>
          <a:p>
            <a:r>
              <a:rPr lang="en-US" sz="2800" dirty="0" smtClean="0"/>
              <a:t>Includes research &amp; development results</a:t>
            </a:r>
          </a:p>
          <a:p>
            <a:r>
              <a:rPr lang="en-US" sz="2800" dirty="0" smtClean="0"/>
              <a:t>55 databases</a:t>
            </a:r>
          </a:p>
          <a:p>
            <a:r>
              <a:rPr lang="en-US" sz="2800" dirty="0" smtClean="0"/>
              <a:t>2100 websites</a:t>
            </a:r>
          </a:p>
          <a:p>
            <a:r>
              <a:rPr lang="en-US" sz="2800" dirty="0" smtClean="0"/>
              <a:t>13 federal agencies</a:t>
            </a:r>
          </a:p>
          <a:p>
            <a:r>
              <a:rPr lang="en-US" sz="2800" dirty="0" smtClean="0"/>
              <a:t>200 million pages</a:t>
            </a:r>
            <a:endParaRPr lang="en-US" sz="2800" dirty="0"/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"/>
            <a:ext cx="7086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682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Best Kept Secret #6:</a:t>
            </a:r>
            <a:br>
              <a:rPr lang="en-US" sz="3200" b="1" dirty="0" smtClean="0"/>
            </a:br>
            <a:r>
              <a:rPr lang="en-US" sz="3200" b="1" dirty="0" smtClean="0"/>
              <a:t>GPO </a:t>
            </a:r>
            <a:r>
              <a:rPr lang="en-US" sz="3200" b="1" dirty="0" err="1" smtClean="0"/>
              <a:t>MetaLib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74320" y="3124200"/>
            <a:ext cx="8595360" cy="311200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Searches </a:t>
            </a:r>
            <a:r>
              <a:rPr lang="en-US" sz="2800" dirty="0"/>
              <a:t>multiple U.S. Federal government </a:t>
            </a:r>
            <a:r>
              <a:rPr lang="en-US" sz="2800" dirty="0" smtClean="0"/>
              <a:t>databases</a:t>
            </a:r>
          </a:p>
          <a:p>
            <a:r>
              <a:rPr lang="en-US" sz="2800" dirty="0" smtClean="0"/>
              <a:t>Retrieves reports</a:t>
            </a:r>
            <a:r>
              <a:rPr lang="en-US" sz="2800" dirty="0"/>
              <a:t>, articles, and </a:t>
            </a:r>
            <a:r>
              <a:rPr lang="en-US" sz="2800" dirty="0" smtClean="0"/>
              <a:t>citations</a:t>
            </a:r>
          </a:p>
          <a:p>
            <a:r>
              <a:rPr lang="en-US" sz="2800" dirty="0" smtClean="0"/>
              <a:t>Provides </a:t>
            </a:r>
            <a:r>
              <a:rPr lang="en-US" sz="2800" dirty="0"/>
              <a:t>direct links to selected resources available </a:t>
            </a:r>
            <a:r>
              <a:rPr lang="en-US" sz="2800" dirty="0" smtClean="0"/>
              <a:t>online</a:t>
            </a:r>
            <a:endParaRPr lang="en-US" sz="2800" dirty="0"/>
          </a:p>
          <a:p>
            <a:r>
              <a:rPr lang="en-US" sz="2800" dirty="0" smtClean="0"/>
              <a:t>Linked from CGP</a:t>
            </a:r>
          </a:p>
          <a:p>
            <a:endParaRPr lang="en-US" sz="2800" i="1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618" y="1676400"/>
            <a:ext cx="5846763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5469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4320" y="1752600"/>
            <a:ext cx="8595360" cy="448360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Cross-database searching of ALL </a:t>
            </a:r>
            <a:r>
              <a:rPr lang="en-US" sz="2800" dirty="0" smtClean="0"/>
              <a:t>topics, agencies</a:t>
            </a:r>
          </a:p>
          <a:p>
            <a:r>
              <a:rPr lang="en-US" sz="2800" b="1" dirty="0" smtClean="0"/>
              <a:t>Basic Search</a:t>
            </a:r>
            <a:r>
              <a:rPr lang="en-US" sz="2800" dirty="0" smtClean="0"/>
              <a:t>: keyword(s); general resources or GPO resources</a:t>
            </a:r>
          </a:p>
          <a:p>
            <a:r>
              <a:rPr lang="en-US" sz="2800" b="1" dirty="0" smtClean="0"/>
              <a:t>Advanced Search</a:t>
            </a:r>
            <a:r>
              <a:rPr lang="en-US" sz="2800" dirty="0" smtClean="0"/>
              <a:t>: combine field searches; limit to various Quick Sets</a:t>
            </a:r>
          </a:p>
          <a:p>
            <a:r>
              <a:rPr lang="en-US" sz="2800" b="1" dirty="0" smtClean="0"/>
              <a:t>Expert Search</a:t>
            </a:r>
            <a:r>
              <a:rPr lang="en-US" sz="2800" dirty="0" smtClean="0"/>
              <a:t>: field search within specific databases (resources) in specific Quick Sets</a:t>
            </a:r>
          </a:p>
          <a:p>
            <a:r>
              <a:rPr lang="en-US" sz="2800" b="1" dirty="0" smtClean="0"/>
              <a:t>A-Z Resource List</a:t>
            </a:r>
            <a:r>
              <a:rPr lang="en-US" sz="2800" dirty="0" smtClean="0"/>
              <a:t>: search and select from all resources</a:t>
            </a:r>
            <a:endParaRPr lang="en-US" sz="2800" dirty="0"/>
          </a:p>
        </p:txBody>
      </p:sp>
      <p:pic>
        <p:nvPicPr>
          <p:cNvPr id="6146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7010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5362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 used in this presentation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Valery King</a:t>
            </a:r>
          </a:p>
          <a:p>
            <a:r>
              <a:rPr lang="en-US" sz="1600" dirty="0" smtClean="0"/>
              <a:t>121 The Valley Library</a:t>
            </a:r>
          </a:p>
          <a:p>
            <a:r>
              <a:rPr lang="en-US" sz="1600" dirty="0" smtClean="0"/>
              <a:t>Corvallis, OR</a:t>
            </a:r>
          </a:p>
          <a:p>
            <a:r>
              <a:rPr lang="en-US" sz="1600" dirty="0" smtClean="0"/>
              <a:t>97331</a:t>
            </a:r>
          </a:p>
          <a:p>
            <a:r>
              <a:rPr lang="en-US" sz="1600" dirty="0" err="1" smtClean="0"/>
              <a:t>Valery.king</a:t>
            </a:r>
            <a:r>
              <a:rPr lang="en-US" sz="1600" dirty="0" smtClean="0"/>
              <a:t>@ oregonstate.edu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FDLP information page: 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://www.gpo.gov/libraries</a:t>
            </a:r>
            <a:r>
              <a:rPr lang="en-US" sz="2000" dirty="0" smtClean="0">
                <a:hlinkClick r:id="rId2"/>
              </a:rPr>
              <a:t>/</a:t>
            </a:r>
            <a:endParaRPr lang="en-US" sz="2000" dirty="0" smtClean="0"/>
          </a:p>
          <a:p>
            <a:r>
              <a:rPr lang="en-US" sz="2000" dirty="0" smtClean="0"/>
              <a:t>Clickable map of </a:t>
            </a:r>
            <a:r>
              <a:rPr lang="en-US" sz="2000" dirty="0"/>
              <a:t>FDLP libraries: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catalog.gpo.gov/fdlpdir/FDLPdir.jsp</a:t>
            </a:r>
            <a:r>
              <a:rPr lang="en-US" sz="2000" dirty="0" smtClean="0"/>
              <a:t> and choose FDLP Public Page</a:t>
            </a:r>
            <a:endParaRPr lang="en-US" sz="2000" dirty="0" smtClean="0"/>
          </a:p>
          <a:p>
            <a:r>
              <a:rPr lang="en-US" sz="2000" b="1" dirty="0" smtClean="0"/>
              <a:t>USA.gov</a:t>
            </a:r>
            <a:r>
              <a:rPr lang="en-US" sz="2000" dirty="0" smtClean="0"/>
              <a:t>: </a:t>
            </a:r>
            <a:r>
              <a:rPr lang="en-US" sz="2000" dirty="0" smtClean="0">
                <a:hlinkClick r:id="rId4"/>
              </a:rPr>
              <a:t>http://usa.gov</a:t>
            </a:r>
            <a:endParaRPr lang="en-US" sz="2000" dirty="0" smtClean="0"/>
          </a:p>
          <a:p>
            <a:r>
              <a:rPr lang="en-US" sz="2000" b="1" dirty="0" smtClean="0"/>
              <a:t>Catalog of U.S. Government Publications (CGP)</a:t>
            </a:r>
            <a:r>
              <a:rPr lang="en-US" sz="2000" dirty="0" smtClean="0"/>
              <a:t>: </a:t>
            </a:r>
            <a:r>
              <a:rPr lang="en-US" sz="2000" dirty="0">
                <a:hlinkClick r:id="rId5"/>
              </a:rPr>
              <a:t>http://catalog.gpo.gov</a:t>
            </a:r>
            <a:r>
              <a:rPr lang="en-US" sz="2000" dirty="0" smtClean="0">
                <a:hlinkClick r:id="rId5"/>
              </a:rPr>
              <a:t>/</a:t>
            </a:r>
            <a:endParaRPr lang="en-US" sz="2000" dirty="0" smtClean="0"/>
          </a:p>
          <a:p>
            <a:r>
              <a:rPr lang="en-US" sz="2000" b="1" dirty="0" smtClean="0"/>
              <a:t>FDsys</a:t>
            </a:r>
            <a:r>
              <a:rPr lang="en-US" sz="2000" dirty="0" smtClean="0"/>
              <a:t>: </a:t>
            </a:r>
            <a:r>
              <a:rPr lang="en-US" sz="2000" u="sng" dirty="0">
                <a:hlinkClick r:id="rId6"/>
              </a:rPr>
              <a:t>http://www.gpo.gov/fdsys/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2000" b="1" dirty="0" smtClean="0"/>
              <a:t>Kids.gov</a:t>
            </a:r>
            <a:r>
              <a:rPr lang="en-US" sz="2000" dirty="0" smtClean="0"/>
              <a:t>: </a:t>
            </a:r>
            <a:r>
              <a:rPr lang="en-US" sz="2000" dirty="0" smtClean="0">
                <a:hlinkClick r:id="rId7"/>
              </a:rPr>
              <a:t>http://kids.gov/</a:t>
            </a:r>
            <a:endParaRPr lang="en-US" sz="2000" dirty="0" smtClean="0"/>
          </a:p>
          <a:p>
            <a:r>
              <a:rPr lang="en-US" sz="2000" b="1" dirty="0" smtClean="0"/>
              <a:t>Data.gov</a:t>
            </a:r>
            <a:r>
              <a:rPr lang="en-US" sz="2000" dirty="0" smtClean="0"/>
              <a:t>: </a:t>
            </a:r>
            <a:r>
              <a:rPr lang="en-US" sz="2000" dirty="0" smtClean="0">
                <a:hlinkClick r:id="rId8"/>
              </a:rPr>
              <a:t>http://data.gov/</a:t>
            </a:r>
            <a:endParaRPr lang="en-US" sz="2000" dirty="0" smtClean="0"/>
          </a:p>
          <a:p>
            <a:r>
              <a:rPr lang="en-US" sz="2000" b="1" dirty="0" smtClean="0"/>
              <a:t>American </a:t>
            </a:r>
            <a:r>
              <a:rPr lang="en-US" sz="2000" b="1" dirty="0" err="1" smtClean="0"/>
              <a:t>FactFinder</a:t>
            </a:r>
            <a:r>
              <a:rPr lang="en-US" sz="2000" dirty="0" smtClean="0"/>
              <a:t>: </a:t>
            </a:r>
            <a:r>
              <a:rPr lang="en-US" sz="2000" dirty="0" smtClean="0">
                <a:hlinkClick r:id="rId9"/>
              </a:rPr>
              <a:t>http://</a:t>
            </a:r>
            <a:r>
              <a:rPr lang="en-US" sz="2000" dirty="0" smtClean="0">
                <a:hlinkClick r:id="rId9"/>
              </a:rPr>
              <a:t>factfinder2.census.gov/</a:t>
            </a:r>
            <a:r>
              <a:rPr lang="en-US" sz="2000" dirty="0" smtClean="0"/>
              <a:t> </a:t>
            </a:r>
          </a:p>
          <a:p>
            <a:r>
              <a:rPr lang="en-US" sz="2000" b="1" dirty="0" smtClean="0"/>
              <a:t>Science.gov</a:t>
            </a:r>
            <a:r>
              <a:rPr lang="en-US" sz="2000" dirty="0" smtClean="0"/>
              <a:t> </a:t>
            </a:r>
            <a:r>
              <a:rPr lang="en-US" sz="2000" dirty="0" smtClean="0"/>
              <a:t>search site: </a:t>
            </a:r>
            <a:r>
              <a:rPr lang="en-US" sz="2000" dirty="0" smtClean="0">
                <a:hlinkClick r:id="rId10"/>
              </a:rPr>
              <a:t>http://science.gov</a:t>
            </a:r>
            <a:r>
              <a:rPr lang="en-US" sz="2000" dirty="0" smtClean="0">
                <a:hlinkClick r:id="rId10"/>
              </a:rPr>
              <a:t>/</a:t>
            </a:r>
            <a:endParaRPr lang="en-US" sz="2000" dirty="0" smtClean="0"/>
          </a:p>
          <a:p>
            <a:r>
              <a:rPr lang="en-US" sz="2100" b="1" dirty="0" smtClean="0"/>
              <a:t>GPO </a:t>
            </a:r>
            <a:r>
              <a:rPr lang="en-US" sz="2100" b="1" dirty="0" err="1" smtClean="0"/>
              <a:t>MetaLib</a:t>
            </a:r>
            <a:r>
              <a:rPr lang="en-US" sz="2100" dirty="0" smtClean="0"/>
              <a:t>: </a:t>
            </a:r>
            <a:r>
              <a:rPr lang="en-US" sz="2100" dirty="0" smtClean="0">
                <a:hlinkClick r:id="rId11"/>
              </a:rPr>
              <a:t>http://metalib.gpo.gov/</a:t>
            </a:r>
            <a:r>
              <a:rPr lang="en-US" sz="2100" dirty="0" smtClean="0"/>
              <a:t> </a:t>
            </a:r>
            <a:endParaRPr lang="en-US" sz="21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4532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4295775" cy="1066800"/>
          </a:xfrm>
        </p:spPr>
        <p:txBody>
          <a:bodyPr/>
          <a:lstStyle/>
          <a:p>
            <a:r>
              <a:rPr lang="en-US" dirty="0" smtClean="0"/>
              <a:t>What?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Research</a:t>
            </a:r>
          </a:p>
          <a:p>
            <a:r>
              <a:rPr lang="en-US" dirty="0" smtClean="0"/>
              <a:t>Statistics</a:t>
            </a:r>
          </a:p>
          <a:p>
            <a:r>
              <a:rPr lang="en-US" dirty="0" smtClean="0"/>
              <a:t>Data sets</a:t>
            </a:r>
          </a:p>
          <a:p>
            <a:r>
              <a:rPr lang="en-US" dirty="0" smtClean="0"/>
              <a:t>Law &amp; regulations</a:t>
            </a:r>
          </a:p>
          <a:p>
            <a:r>
              <a:rPr lang="en-US" dirty="0" smtClean="0"/>
              <a:t>Consumer info</a:t>
            </a:r>
          </a:p>
          <a:p>
            <a:r>
              <a:rPr lang="en-US" dirty="0" smtClean="0"/>
              <a:t>Annual reports</a:t>
            </a:r>
          </a:p>
          <a:p>
            <a:r>
              <a:rPr lang="en-US" dirty="0" smtClean="0"/>
              <a:t>Maps</a:t>
            </a:r>
          </a:p>
          <a:p>
            <a:r>
              <a:rPr lang="en-US" dirty="0" smtClean="0"/>
              <a:t>Census data</a:t>
            </a:r>
          </a:p>
          <a:p>
            <a:r>
              <a:rPr lang="en-US" dirty="0" smtClean="0"/>
              <a:t>Technical reports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Agency websites</a:t>
            </a:r>
          </a:p>
          <a:p>
            <a:r>
              <a:rPr lang="en-US" dirty="0" smtClean="0"/>
              <a:t>Catalogs</a:t>
            </a:r>
          </a:p>
          <a:p>
            <a:r>
              <a:rPr lang="en-US" dirty="0"/>
              <a:t>I</a:t>
            </a:r>
            <a:r>
              <a:rPr lang="en-US" dirty="0" smtClean="0"/>
              <a:t>ndexes</a:t>
            </a:r>
          </a:p>
          <a:p>
            <a:r>
              <a:rPr lang="en-US" dirty="0" smtClean="0"/>
              <a:t>Databases</a:t>
            </a:r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48201" y="228600"/>
            <a:ext cx="4361088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724400" y="0"/>
            <a:ext cx="4295775" cy="1436916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Where?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245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14400" y="685800"/>
            <a:ext cx="7086600" cy="4937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“The </a:t>
            </a:r>
            <a:r>
              <a:rPr lang="en-US" sz="2800" dirty="0"/>
              <a:t>adept seeker of government </a:t>
            </a:r>
            <a:r>
              <a:rPr lang="en-US" sz="2800" dirty="0" smtClean="0"/>
              <a:t>information distrusts global Internet search engines, bypasses general indexes and abstracts, and foregoes browsing. These trusted standbys can be inadequate for government searches, which rely instead upon a unique corps of Internet gateways, catalogs, and indexes to pilot the gentle reader.”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 algn="r">
              <a:buNone/>
            </a:pPr>
            <a:r>
              <a:rPr lang="en-US" sz="2000" dirty="0" smtClean="0"/>
              <a:t>--Judith </a:t>
            </a:r>
            <a:r>
              <a:rPr lang="en-US" sz="2000" dirty="0" err="1" smtClean="0"/>
              <a:t>Schiek</a:t>
            </a:r>
            <a:r>
              <a:rPr lang="en-US" sz="2000" dirty="0" smtClean="0"/>
              <a:t> Robinson, </a:t>
            </a:r>
          </a:p>
          <a:p>
            <a:pPr marL="0" indent="0" algn="r">
              <a:buNone/>
            </a:pPr>
            <a:r>
              <a:rPr lang="en-US" sz="2000" i="1" dirty="0" smtClean="0"/>
              <a:t>Tapping the Government Grapevine</a:t>
            </a:r>
            <a:r>
              <a:rPr lang="en-US" sz="2000" dirty="0" smtClean="0"/>
              <a:t>,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ed. 1998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23642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Best Kept Secret #1:</a:t>
            </a:r>
            <a:br>
              <a:rPr lang="en-US" sz="3200" b="1" dirty="0" smtClean="0"/>
            </a:br>
            <a:r>
              <a:rPr lang="en-US" sz="3200" b="1" dirty="0" smtClean="0"/>
              <a:t>Depository Libraries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4320" y="1981200"/>
            <a:ext cx="8595360" cy="42550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Federal Depository Library System </a:t>
            </a:r>
            <a:r>
              <a:rPr lang="en-US" sz="2400" dirty="0" smtClean="0"/>
              <a:t>(FDLP) because…</a:t>
            </a:r>
          </a:p>
          <a:p>
            <a:r>
              <a:rPr lang="en-US" sz="2400" dirty="0" smtClean="0"/>
              <a:t>They include documents in their catalogs</a:t>
            </a:r>
          </a:p>
          <a:p>
            <a:r>
              <a:rPr lang="en-US" sz="2400" dirty="0" smtClean="0"/>
              <a:t>Not everything is online (especially older reports)</a:t>
            </a:r>
          </a:p>
          <a:p>
            <a:r>
              <a:rPr lang="en-US" sz="2400" dirty="0" smtClean="0"/>
              <a:t>Catalog Records for online content have persistent links (PURLs)</a:t>
            </a:r>
          </a:p>
          <a:p>
            <a:r>
              <a:rPr lang="en-US" sz="2400" dirty="0" smtClean="0"/>
              <a:t>They lend documents via </a:t>
            </a:r>
            <a:r>
              <a:rPr lang="en-US" sz="2400" dirty="0"/>
              <a:t>ILL </a:t>
            </a:r>
            <a:r>
              <a:rPr lang="en-US" sz="2400" dirty="0" smtClean="0"/>
              <a:t>or Summit to </a:t>
            </a:r>
            <a:r>
              <a:rPr lang="en-US" sz="2400" dirty="0"/>
              <a:t>your </a:t>
            </a:r>
            <a:r>
              <a:rPr lang="en-US" sz="2400" dirty="0" smtClean="0"/>
              <a:t>library</a:t>
            </a:r>
          </a:p>
          <a:p>
            <a:r>
              <a:rPr lang="en-US" sz="2400" dirty="0" smtClean="0"/>
              <a:t>They allow everyone to visit and use depository collections</a:t>
            </a:r>
          </a:p>
          <a:p>
            <a:r>
              <a:rPr lang="en-US" sz="2400" dirty="0" smtClean="0"/>
              <a:t>They have </a:t>
            </a:r>
            <a:r>
              <a:rPr lang="en-US" sz="3200" dirty="0" smtClean="0"/>
              <a:t>specialists </a:t>
            </a:r>
            <a:r>
              <a:rPr lang="en-US" sz="2400" dirty="0" smtClean="0"/>
              <a:t>to help you</a:t>
            </a:r>
            <a:endParaRPr lang="en-US" sz="2400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28600"/>
            <a:ext cx="8382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0384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Finding a depository library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Link on the FDLP Home page (Quick Links) </a:t>
            </a:r>
            <a:r>
              <a:rPr lang="en-US" dirty="0" smtClean="0">
                <a:hlinkClick r:id="rId2"/>
              </a:rPr>
              <a:t>www.gpo.gov/libraries/</a:t>
            </a:r>
            <a:r>
              <a:rPr lang="en-US" dirty="0" smtClean="0"/>
              <a:t> OR…</a:t>
            </a:r>
          </a:p>
          <a:p>
            <a:r>
              <a:rPr lang="en-US" dirty="0" smtClean="0"/>
              <a:t>Link from the CATALOG </a:t>
            </a:r>
            <a:r>
              <a:rPr lang="en-US" dirty="0"/>
              <a:t>OF U.S. GOVERNMENT </a:t>
            </a:r>
            <a:r>
              <a:rPr lang="en-US" dirty="0" smtClean="0"/>
              <a:t>PUBLICATIONS OR…</a:t>
            </a:r>
          </a:p>
          <a:p>
            <a:r>
              <a:rPr lang="en-US" dirty="0" smtClean="0"/>
              <a:t>Link from the </a:t>
            </a:r>
            <a:r>
              <a:rPr lang="en-US" dirty="0" smtClean="0"/>
              <a:t>FDsys </a:t>
            </a:r>
            <a:r>
              <a:rPr lang="en-US" dirty="0" smtClean="0"/>
              <a:t>site OR…</a:t>
            </a:r>
          </a:p>
          <a:p>
            <a:r>
              <a:rPr lang="en-US" dirty="0"/>
              <a:t>Linked </a:t>
            </a:r>
            <a:r>
              <a:rPr lang="en-US" b="1" dirty="0"/>
              <a:t>here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catalog.gpo.gov/fdlpdir/FDLPdir.jsp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Includes addresses, people in charge, and links to websites and catalogs</a:t>
            </a:r>
          </a:p>
        </p:txBody>
      </p:sp>
    </p:spTree>
    <p:extLst>
      <p:ext uri="{BB962C8B-B14F-4D97-AF65-F5344CB8AC3E}">
        <p14:creationId xmlns:p14="http://schemas.microsoft.com/office/powerpoint/2010/main" val="229472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Best Kept Secret #2:</a:t>
            </a:r>
            <a:br>
              <a:rPr lang="en-US" sz="3200" b="1" dirty="0" smtClean="0"/>
            </a:br>
            <a:r>
              <a:rPr lang="en-US" sz="3200" b="1" dirty="0" smtClean="0"/>
              <a:t>the government’s OWN search engine</a:t>
            </a:r>
            <a:endParaRPr lang="en-US" sz="32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83854" y="2857454"/>
            <a:ext cx="3176291" cy="1143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7758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74320" y="1676400"/>
            <a:ext cx="8595360" cy="4559808"/>
          </a:xfrm>
        </p:spPr>
        <p:txBody>
          <a:bodyPr>
            <a:normAutofit fontScale="92500"/>
          </a:bodyPr>
          <a:lstStyle/>
          <a:p>
            <a:r>
              <a:rPr lang="en-US" sz="2600" dirty="0" smtClean="0"/>
              <a:t>Resources </a:t>
            </a:r>
            <a:r>
              <a:rPr lang="en-US" sz="2600" dirty="0" smtClean="0"/>
              <a:t>by </a:t>
            </a:r>
            <a:r>
              <a:rPr lang="en-US" sz="2600" dirty="0" smtClean="0"/>
              <a:t>audience</a:t>
            </a:r>
            <a:r>
              <a:rPr lang="en-US" sz="2600" dirty="0"/>
              <a:t>; </a:t>
            </a:r>
            <a:r>
              <a:rPr lang="en-US" sz="2600" dirty="0" smtClean="0"/>
              <a:t>something </a:t>
            </a:r>
            <a:r>
              <a:rPr lang="en-US" sz="2600" dirty="0"/>
              <a:t>for every </a:t>
            </a:r>
            <a:r>
              <a:rPr lang="en-US" sz="2600" dirty="0" smtClean="0"/>
              <a:t>audience</a:t>
            </a:r>
            <a:endParaRPr lang="en-US" sz="2600" dirty="0" smtClean="0"/>
          </a:p>
          <a:p>
            <a:r>
              <a:rPr lang="en-US" sz="2600" dirty="0" smtClean="0"/>
              <a:t>Access </a:t>
            </a:r>
            <a:r>
              <a:rPr lang="en-US" sz="2600" dirty="0"/>
              <a:t>to state, local, tribal government info too</a:t>
            </a:r>
          </a:p>
          <a:p>
            <a:r>
              <a:rPr lang="en-US" sz="2600" b="1" dirty="0" smtClean="0"/>
              <a:t>A-Z Agency List</a:t>
            </a:r>
            <a:r>
              <a:rPr lang="en-US" sz="2600" dirty="0" smtClean="0"/>
              <a:t>: </a:t>
            </a:r>
          </a:p>
          <a:p>
            <a:pPr lvl="1"/>
            <a:r>
              <a:rPr lang="en-US" sz="2600" dirty="0" smtClean="0"/>
              <a:t>useful for finding the agency presence</a:t>
            </a:r>
          </a:p>
          <a:p>
            <a:pPr lvl="1"/>
            <a:r>
              <a:rPr lang="en-US" sz="2600" dirty="0" smtClean="0"/>
              <a:t>long and undifferentiated</a:t>
            </a:r>
            <a:endParaRPr lang="en-US" sz="2600" dirty="0"/>
          </a:p>
          <a:p>
            <a:r>
              <a:rPr lang="en-US" sz="2600" b="1" dirty="0" smtClean="0"/>
              <a:t>Topics</a:t>
            </a:r>
            <a:r>
              <a:rPr lang="en-US" sz="2800" dirty="0" smtClean="0"/>
              <a:t>: </a:t>
            </a:r>
          </a:p>
          <a:p>
            <a:pPr lvl="1"/>
            <a:r>
              <a:rPr lang="en-US" sz="2600" dirty="0" smtClean="0"/>
              <a:t>popular topics</a:t>
            </a:r>
          </a:p>
          <a:p>
            <a:pPr lvl="1"/>
            <a:r>
              <a:rPr lang="en-US" sz="2600" dirty="0" smtClean="0"/>
              <a:t>alpha </a:t>
            </a:r>
            <a:r>
              <a:rPr lang="en-US" sz="2600" dirty="0"/>
              <a:t>list of hundreds of topics</a:t>
            </a:r>
          </a:p>
          <a:p>
            <a:r>
              <a:rPr lang="en-US" sz="2400" i="1" dirty="0" smtClean="0"/>
              <a:t>Warning: Too-general search </a:t>
            </a:r>
            <a:r>
              <a:rPr lang="en-US" sz="2400" i="1" dirty="0"/>
              <a:t>terms </a:t>
            </a:r>
            <a:r>
              <a:rPr lang="en-US" sz="2400" i="1" dirty="0" smtClean="0"/>
              <a:t>can result in </a:t>
            </a:r>
            <a:r>
              <a:rPr lang="en-US" sz="2400" i="1" dirty="0"/>
              <a:t>irrelevant documents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76200"/>
            <a:ext cx="3179064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5046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Best Kept Secret #3:</a:t>
            </a:r>
            <a:br>
              <a:rPr lang="en-US" sz="3200" b="1" dirty="0" smtClean="0"/>
            </a:br>
            <a:r>
              <a:rPr lang="en-US" sz="3200" b="1" dirty="0" smtClean="0"/>
              <a:t>the government has its OWN catalog</a:t>
            </a:r>
            <a:endParaRPr lang="en-US" sz="32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81200"/>
            <a:ext cx="7760881" cy="1066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6189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4320" y="1676400"/>
            <a:ext cx="8595360" cy="4559808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>
                <a:hlinkClick r:id="rId2"/>
              </a:rPr>
              <a:t>http://catalog.gpo.gov/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i="1" dirty="0"/>
              <a:t>Many</a:t>
            </a:r>
            <a:r>
              <a:rPr lang="en-US" sz="2800" dirty="0"/>
              <a:t> kinds of </a:t>
            </a:r>
            <a:r>
              <a:rPr lang="en-US" sz="2800" dirty="0" smtClean="0"/>
              <a:t>resources</a:t>
            </a:r>
          </a:p>
          <a:p>
            <a:pPr lvl="1"/>
            <a:r>
              <a:rPr lang="en-US" sz="2800" dirty="0" smtClean="0"/>
              <a:t>all agencies</a:t>
            </a:r>
          </a:p>
          <a:p>
            <a:pPr lvl="1"/>
            <a:r>
              <a:rPr lang="en-US" sz="2800" dirty="0" smtClean="0"/>
              <a:t>all topics</a:t>
            </a:r>
          </a:p>
          <a:p>
            <a:r>
              <a:rPr lang="en-US" sz="2800" dirty="0" smtClean="0"/>
              <a:t>Catalog records back to 1976</a:t>
            </a:r>
          </a:p>
          <a:p>
            <a:r>
              <a:rPr lang="en-US" sz="2800" dirty="0" smtClean="0"/>
              <a:t>GPO Historic </a:t>
            </a:r>
            <a:r>
              <a:rPr lang="en-US" sz="2800" dirty="0" err="1" smtClean="0"/>
              <a:t>Shelflist</a:t>
            </a:r>
            <a:r>
              <a:rPr lang="en-US" sz="2800" dirty="0" smtClean="0"/>
              <a:t>: documents from 1800s to 1992</a:t>
            </a:r>
          </a:p>
          <a:p>
            <a:r>
              <a:rPr lang="en-US" sz="2800" dirty="0" smtClean="0"/>
              <a:t>Permanent, direct links to online content</a:t>
            </a:r>
          </a:p>
          <a:p>
            <a:r>
              <a:rPr lang="en-US" sz="2800" dirty="0" smtClean="0"/>
              <a:t>Basic, Advanced, and Expert search options</a:t>
            </a:r>
          </a:p>
          <a:p>
            <a:r>
              <a:rPr lang="en-US" sz="2800" dirty="0" smtClean="0"/>
              <a:t>Can narrow search to specific collections or formats</a:t>
            </a:r>
          </a:p>
          <a:p>
            <a:r>
              <a:rPr lang="en-US" sz="2800" dirty="0" smtClean="0"/>
              <a:t>“Locate a Library” feature to find a depository library nearby</a:t>
            </a:r>
          </a:p>
          <a:p>
            <a:endParaRPr lang="en-US" dirty="0"/>
          </a:p>
        </p:txBody>
      </p:sp>
      <p:pic>
        <p:nvPicPr>
          <p:cNvPr id="3074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"/>
            <a:ext cx="775690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699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562</TotalTime>
  <Words>694</Words>
  <Application>Microsoft Office PowerPoint</Application>
  <PresentationFormat>On-screen Show (4:3)</PresentationFormat>
  <Paragraphs>118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Best Kept Secrets:   Locating Federal information</vt:lpstr>
      <vt:lpstr>What? </vt:lpstr>
      <vt:lpstr>PowerPoint Presentation</vt:lpstr>
      <vt:lpstr>Best Kept Secret #1: Depository Libraries</vt:lpstr>
      <vt:lpstr>Finding a depository library</vt:lpstr>
      <vt:lpstr>Best Kept Secret #2: the government’s OWN search engine</vt:lpstr>
      <vt:lpstr>PowerPoint Presentation</vt:lpstr>
      <vt:lpstr>Best Kept Secret #3: the government has its OWN catalog</vt:lpstr>
      <vt:lpstr>PowerPoint Presentation</vt:lpstr>
      <vt:lpstr>Best Kept Secret #4: OFFICIAL government publications online</vt:lpstr>
      <vt:lpstr>PowerPoint Presentation</vt:lpstr>
      <vt:lpstr>Best Kept Secret #5: focused federal web portals</vt:lpstr>
      <vt:lpstr>PowerPoint Presentation</vt:lpstr>
      <vt:lpstr>Best Kept Secret #6: GPO MetaLib</vt:lpstr>
      <vt:lpstr>PowerPoint Presentation</vt:lpstr>
      <vt:lpstr>Links used in this presentation</vt:lpstr>
    </vt:vector>
  </TitlesOfParts>
  <Company>Oregon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Kept Secrets: The Value of Government Information (and how to find it)</dc:title>
  <dc:creator>kingv</dc:creator>
  <cp:lastModifiedBy>kingv</cp:lastModifiedBy>
  <cp:revision>41</cp:revision>
  <dcterms:created xsi:type="dcterms:W3CDTF">2013-02-25T17:28:38Z</dcterms:created>
  <dcterms:modified xsi:type="dcterms:W3CDTF">2013-03-07T16:41:06Z</dcterms:modified>
</cp:coreProperties>
</file>