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sldIdLst>
    <p:sldId id="256" r:id="rId2"/>
  </p:sldIdLst>
  <p:sldSz cx="40233600" cy="38404800"/>
  <p:notesSz cx="9144000" cy="6858000"/>
  <p:defaultTextStyle>
    <a:defPPr>
      <a:defRPr lang="en-US"/>
    </a:defPPr>
    <a:lvl1pPr marL="0" algn="l" defTabSz="4493544" rtl="0" eaLnBrk="1" latinLnBrk="0" hangingPunct="1">
      <a:defRPr sz="8800" kern="1200">
        <a:solidFill>
          <a:schemeClr val="tx1"/>
        </a:solidFill>
        <a:latin typeface="+mn-lt"/>
        <a:ea typeface="+mn-ea"/>
        <a:cs typeface="+mn-cs"/>
      </a:defRPr>
    </a:lvl1pPr>
    <a:lvl2pPr marL="2246772" algn="l" defTabSz="4493544" rtl="0" eaLnBrk="1" latinLnBrk="0" hangingPunct="1">
      <a:defRPr sz="8800" kern="1200">
        <a:solidFill>
          <a:schemeClr val="tx1"/>
        </a:solidFill>
        <a:latin typeface="+mn-lt"/>
        <a:ea typeface="+mn-ea"/>
        <a:cs typeface="+mn-cs"/>
      </a:defRPr>
    </a:lvl2pPr>
    <a:lvl3pPr marL="4493544" algn="l" defTabSz="4493544" rtl="0" eaLnBrk="1" latinLnBrk="0" hangingPunct="1">
      <a:defRPr sz="8800" kern="1200">
        <a:solidFill>
          <a:schemeClr val="tx1"/>
        </a:solidFill>
        <a:latin typeface="+mn-lt"/>
        <a:ea typeface="+mn-ea"/>
        <a:cs typeface="+mn-cs"/>
      </a:defRPr>
    </a:lvl3pPr>
    <a:lvl4pPr marL="6740317" algn="l" defTabSz="4493544" rtl="0" eaLnBrk="1" latinLnBrk="0" hangingPunct="1">
      <a:defRPr sz="8800" kern="1200">
        <a:solidFill>
          <a:schemeClr val="tx1"/>
        </a:solidFill>
        <a:latin typeface="+mn-lt"/>
        <a:ea typeface="+mn-ea"/>
        <a:cs typeface="+mn-cs"/>
      </a:defRPr>
    </a:lvl4pPr>
    <a:lvl5pPr marL="8987089" algn="l" defTabSz="4493544" rtl="0" eaLnBrk="1" latinLnBrk="0" hangingPunct="1">
      <a:defRPr sz="8800" kern="1200">
        <a:solidFill>
          <a:schemeClr val="tx1"/>
        </a:solidFill>
        <a:latin typeface="+mn-lt"/>
        <a:ea typeface="+mn-ea"/>
        <a:cs typeface="+mn-cs"/>
      </a:defRPr>
    </a:lvl5pPr>
    <a:lvl6pPr marL="11233861" algn="l" defTabSz="4493544" rtl="0" eaLnBrk="1" latinLnBrk="0" hangingPunct="1">
      <a:defRPr sz="8800" kern="1200">
        <a:solidFill>
          <a:schemeClr val="tx1"/>
        </a:solidFill>
        <a:latin typeface="+mn-lt"/>
        <a:ea typeface="+mn-ea"/>
        <a:cs typeface="+mn-cs"/>
      </a:defRPr>
    </a:lvl6pPr>
    <a:lvl7pPr marL="13480633" algn="l" defTabSz="4493544" rtl="0" eaLnBrk="1" latinLnBrk="0" hangingPunct="1">
      <a:defRPr sz="8800" kern="1200">
        <a:solidFill>
          <a:schemeClr val="tx1"/>
        </a:solidFill>
        <a:latin typeface="+mn-lt"/>
        <a:ea typeface="+mn-ea"/>
        <a:cs typeface="+mn-cs"/>
      </a:defRPr>
    </a:lvl7pPr>
    <a:lvl8pPr marL="15727406" algn="l" defTabSz="4493544" rtl="0" eaLnBrk="1" latinLnBrk="0" hangingPunct="1">
      <a:defRPr sz="8800" kern="1200">
        <a:solidFill>
          <a:schemeClr val="tx1"/>
        </a:solidFill>
        <a:latin typeface="+mn-lt"/>
        <a:ea typeface="+mn-ea"/>
        <a:cs typeface="+mn-cs"/>
      </a:defRPr>
    </a:lvl8pPr>
    <a:lvl9pPr marL="17974178" algn="l" defTabSz="4493544" rtl="0" eaLnBrk="1" latinLnBrk="0" hangingPunct="1">
      <a:defRPr sz="8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99"/>
    <a:srgbClr val="0033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791" autoAdjust="0"/>
    <p:restoredTop sz="93656" autoAdjust="0"/>
  </p:normalViewPr>
  <p:slideViewPr>
    <p:cSldViewPr>
      <p:cViewPr>
        <p:scale>
          <a:sx n="33" d="100"/>
          <a:sy n="33" d="100"/>
        </p:scale>
        <p:origin x="1668" y="2754"/>
      </p:cViewPr>
      <p:guideLst>
        <p:guide orient="horz" pos="12096"/>
        <p:guide pos="12672"/>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grb.oregonstate.edu\Chang_Lab\Commons\Bill\Callose\2009-05-15\spotcount_05-15-2009_220_poster.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Changlab\My%20Documents\Lab\Data\Callose\spotcount_06-15-200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44"/>
  <c:chart>
    <c:autoTitleDeleted val="1"/>
    <c:plotArea>
      <c:layout>
        <c:manualLayout>
          <c:layoutTarget val="inner"/>
          <c:xMode val="edge"/>
          <c:yMode val="edge"/>
          <c:x val="0.17846881303412296"/>
          <c:y val="9.9376817762644565E-2"/>
          <c:w val="0.75908132719055865"/>
          <c:h val="0.63826978864484063"/>
        </c:manualLayout>
      </c:layout>
      <c:barChart>
        <c:barDir val="col"/>
        <c:grouping val="clustered"/>
        <c:ser>
          <c:idx val="0"/>
          <c:order val="0"/>
          <c:tx>
            <c:strRef>
              <c:f>'Callose 1 (spots)'!$H$1</c:f>
              <c:strCache>
                <c:ptCount val="1"/>
                <c:pt idx="0">
                  <c:v>Average (deposits/.374mm2)</c:v>
                </c:pt>
              </c:strCache>
            </c:strRef>
          </c:tx>
          <c:errBars>
            <c:errBarType val="both"/>
            <c:errValType val="cust"/>
            <c:plus>
              <c:numRef>
                <c:f>'Callose 1 (spots)'!$J$2:$J$7</c:f>
                <c:numCache>
                  <c:formatCode>General</c:formatCode>
                  <c:ptCount val="6"/>
                  <c:pt idx="0">
                    <c:v>19.569695820464187</c:v>
                  </c:pt>
                  <c:pt idx="1">
                    <c:v>10.500141949153868</c:v>
                  </c:pt>
                  <c:pt idx="3">
                    <c:v>29.76032575445014</c:v>
                  </c:pt>
                  <c:pt idx="4">
                    <c:v>25.263909511584348</c:v>
                  </c:pt>
                  <c:pt idx="5">
                    <c:v>13.846089026099786</c:v>
                  </c:pt>
                </c:numCache>
              </c:numRef>
            </c:plus>
            <c:minus>
              <c:numRef>
                <c:f>'Callose 1 (spots)'!$J$2:$J$7</c:f>
                <c:numCache>
                  <c:formatCode>General</c:formatCode>
                  <c:ptCount val="6"/>
                  <c:pt idx="0">
                    <c:v>19.569695820464187</c:v>
                  </c:pt>
                  <c:pt idx="1">
                    <c:v>10.500141949153868</c:v>
                  </c:pt>
                  <c:pt idx="3">
                    <c:v>29.76032575445014</c:v>
                  </c:pt>
                  <c:pt idx="4">
                    <c:v>25.263909511584348</c:v>
                  </c:pt>
                  <c:pt idx="5">
                    <c:v>13.846089026099786</c:v>
                  </c:pt>
                </c:numCache>
              </c:numRef>
            </c:minus>
          </c:errBars>
          <c:cat>
            <c:strRef>
              <c:f>'Callose 1 (spots)'!$G$2:$G$7</c:f>
              <c:strCache>
                <c:ptCount val="6"/>
                <c:pt idx="0">
                  <c:v>ΔhrcC</c:v>
                </c:pt>
                <c:pt idx="1">
                  <c:v>PtoDC3000</c:v>
                </c:pt>
                <c:pt idx="3">
                  <c:v>EtHAn + E.V.</c:v>
                </c:pt>
                <c:pt idx="4">
                  <c:v>EtHAn + avrPto</c:v>
                </c:pt>
                <c:pt idx="5">
                  <c:v>EtHAn + hopM1</c:v>
                </c:pt>
              </c:strCache>
            </c:strRef>
          </c:cat>
          <c:val>
            <c:numRef>
              <c:f>'Callose 1 (spots)'!$H$2:$H$7</c:f>
              <c:numCache>
                <c:formatCode>0</c:formatCode>
                <c:ptCount val="6"/>
                <c:pt idx="0">
                  <c:v>108.94000000000015</c:v>
                </c:pt>
                <c:pt idx="1">
                  <c:v>32.373333333333335</c:v>
                </c:pt>
                <c:pt idx="3">
                  <c:v>159.81333333333347</c:v>
                </c:pt>
                <c:pt idx="4">
                  <c:v>91.039999999999992</c:v>
                </c:pt>
                <c:pt idx="5">
                  <c:v>79.8</c:v>
                </c:pt>
              </c:numCache>
            </c:numRef>
          </c:val>
        </c:ser>
        <c:axId val="101291136"/>
        <c:axId val="101292672"/>
      </c:barChart>
      <c:catAx>
        <c:axId val="101291136"/>
        <c:scaling>
          <c:orientation val="minMax"/>
        </c:scaling>
        <c:axPos val="b"/>
        <c:numFmt formatCode="General" sourceLinked="1"/>
        <c:majorTickMark val="none"/>
        <c:tickLblPos val="nextTo"/>
        <c:txPr>
          <a:bodyPr rot="-5400000" vert="horz"/>
          <a:lstStyle/>
          <a:p>
            <a:pPr>
              <a:defRPr/>
            </a:pPr>
            <a:endParaRPr lang="en-US"/>
          </a:p>
        </c:txPr>
        <c:crossAx val="101292672"/>
        <c:crosses val="autoZero"/>
        <c:auto val="1"/>
        <c:lblAlgn val="ctr"/>
        <c:lblOffset val="100"/>
      </c:catAx>
      <c:valAx>
        <c:axId val="101292672"/>
        <c:scaling>
          <c:orientation val="minMax"/>
          <c:min val="0"/>
        </c:scaling>
        <c:axPos val="l"/>
        <c:majorGridlines/>
        <c:title>
          <c:tx>
            <c:rich>
              <a:bodyPr/>
              <a:lstStyle/>
              <a:p>
                <a:pPr>
                  <a:defRPr/>
                </a:pPr>
                <a:r>
                  <a:rPr lang="en-US"/>
                  <a:t>Average # callose deposits/1.5 mm2</a:t>
                </a:r>
              </a:p>
            </c:rich>
          </c:tx>
          <c:layout/>
        </c:title>
        <c:numFmt formatCode="0" sourceLinked="1"/>
        <c:tickLblPos val="nextTo"/>
        <c:crossAx val="101291136"/>
        <c:crosses val="autoZero"/>
        <c:crossBetween val="between"/>
      </c:valAx>
    </c:plotArea>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46"/>
  <c:chart>
    <c:autoTitleDeleted val="1"/>
    <c:plotArea>
      <c:layout>
        <c:manualLayout>
          <c:layoutTarget val="inner"/>
          <c:xMode val="edge"/>
          <c:yMode val="edge"/>
          <c:x val="8.1298651771092745E-2"/>
          <c:y val="4.2148334973753303E-2"/>
          <c:w val="0.91086659039414941"/>
          <c:h val="0.62429646489501311"/>
        </c:manualLayout>
      </c:layout>
      <c:barChart>
        <c:barDir val="col"/>
        <c:grouping val="clustered"/>
        <c:ser>
          <c:idx val="0"/>
          <c:order val="0"/>
          <c:tx>
            <c:strRef>
              <c:f>Sheet3!$B$1</c:f>
              <c:strCache>
                <c:ptCount val="1"/>
                <c:pt idx="0">
                  <c:v>Log fold change</c:v>
                </c:pt>
              </c:strCache>
            </c:strRef>
          </c:tx>
          <c:cat>
            <c:strRef>
              <c:f>Sheet3!$A$2:$A$22</c:f>
              <c:strCache>
                <c:ptCount val="21"/>
                <c:pt idx="0">
                  <c:v>AvrPto</c:v>
                </c:pt>
                <c:pt idx="1">
                  <c:v>ShcM1-HopM1</c:v>
                </c:pt>
                <c:pt idx="2">
                  <c:v>AvrE</c:v>
                </c:pt>
                <c:pt idx="3">
                  <c:v>HopAA1-1</c:v>
                </c:pt>
                <c:pt idx="4">
                  <c:v>HopAB2</c:v>
                </c:pt>
                <c:pt idx="5">
                  <c:v>HopAF1</c:v>
                </c:pt>
                <c:pt idx="6">
                  <c:v>HopAM1-1</c:v>
                </c:pt>
                <c:pt idx="7">
                  <c:v>HopC1</c:v>
                </c:pt>
                <c:pt idx="8">
                  <c:v>HopD1</c:v>
                </c:pt>
                <c:pt idx="9">
                  <c:v>HopK1</c:v>
                </c:pt>
                <c:pt idx="10">
                  <c:v>HopY1</c:v>
                </c:pt>
                <c:pt idx="11">
                  <c:v>ShcF2-HopF2-HopU1</c:v>
                </c:pt>
                <c:pt idx="12">
                  <c:v>HopA1</c:v>
                </c:pt>
                <c:pt idx="13">
                  <c:v>HopAA1-2</c:v>
                </c:pt>
                <c:pt idx="14">
                  <c:v>HopF2</c:v>
                </c:pt>
                <c:pt idx="15">
                  <c:v>HopG1</c:v>
                </c:pt>
                <c:pt idx="16">
                  <c:v>HopH1</c:v>
                </c:pt>
                <c:pt idx="17">
                  <c:v>HopP1</c:v>
                </c:pt>
                <c:pt idx="18">
                  <c:v>HopQ1-1</c:v>
                </c:pt>
                <c:pt idx="19">
                  <c:v>HopE1</c:v>
                </c:pt>
                <c:pt idx="20">
                  <c:v>HopV1</c:v>
                </c:pt>
              </c:strCache>
            </c:strRef>
          </c:cat>
          <c:val>
            <c:numRef>
              <c:f>Sheet3!$B$2:$B$22</c:f>
              <c:numCache>
                <c:formatCode>General</c:formatCode>
                <c:ptCount val="21"/>
                <c:pt idx="0">
                  <c:v>-0.81413345468866627</c:v>
                </c:pt>
                <c:pt idx="1">
                  <c:v>-1</c:v>
                </c:pt>
                <c:pt idx="2">
                  <c:v>0.15122339487227565</c:v>
                </c:pt>
                <c:pt idx="3">
                  <c:v>-0.9428537350776155</c:v>
                </c:pt>
                <c:pt idx="4">
                  <c:v>6.3916102523020393E-2</c:v>
                </c:pt>
                <c:pt idx="5">
                  <c:v>-1.3474924950306835</c:v>
                </c:pt>
                <c:pt idx="6">
                  <c:v>-1.6680614210790241</c:v>
                </c:pt>
                <c:pt idx="7">
                  <c:v>-1.282742564027249</c:v>
                </c:pt>
                <c:pt idx="8">
                  <c:v>0.17284009269724238</c:v>
                </c:pt>
                <c:pt idx="9">
                  <c:v>-2.0481144906288076E-2</c:v>
                </c:pt>
                <c:pt idx="10">
                  <c:v>-6.3228398054867518E-2</c:v>
                </c:pt>
                <c:pt idx="11">
                  <c:v>-1.5256643180649836</c:v>
                </c:pt>
                <c:pt idx="12">
                  <c:v>0.12970941986839907</c:v>
                </c:pt>
                <c:pt idx="13">
                  <c:v>-0.84297694086949104</c:v>
                </c:pt>
                <c:pt idx="14">
                  <c:v>-0.36721904145347994</c:v>
                </c:pt>
                <c:pt idx="15">
                  <c:v>-0.68709425764505039</c:v>
                </c:pt>
                <c:pt idx="16">
                  <c:v>-0.45926094391250538</c:v>
                </c:pt>
                <c:pt idx="17">
                  <c:v>-0.695954668379546</c:v>
                </c:pt>
                <c:pt idx="18">
                  <c:v>-0.24185172993699028</c:v>
                </c:pt>
                <c:pt idx="19">
                  <c:v>-0.56234393924296178</c:v>
                </c:pt>
                <c:pt idx="20">
                  <c:v>-0.82967054037861121</c:v>
                </c:pt>
              </c:numCache>
            </c:numRef>
          </c:val>
        </c:ser>
        <c:axId val="101529856"/>
        <c:axId val="101535744"/>
      </c:barChart>
      <c:catAx>
        <c:axId val="101529856"/>
        <c:scaling>
          <c:orientation val="minMax"/>
        </c:scaling>
        <c:axPos val="b"/>
        <c:tickLblPos val="low"/>
        <c:crossAx val="101535744"/>
        <c:crosses val="autoZero"/>
        <c:auto val="1"/>
        <c:lblAlgn val="ctr"/>
        <c:lblOffset val="100"/>
      </c:catAx>
      <c:valAx>
        <c:axId val="101535744"/>
        <c:scaling>
          <c:orientation val="minMax"/>
        </c:scaling>
        <c:axPos val="l"/>
        <c:majorGridlines/>
        <c:title>
          <c:tx>
            <c:rich>
              <a:bodyPr rot="-5400000" vert="horz"/>
              <a:lstStyle/>
              <a:p>
                <a:pPr>
                  <a:defRPr/>
                </a:pPr>
                <a:r>
                  <a:rPr lang="en-US" dirty="0"/>
                  <a:t>Log2 -Fold Change</a:t>
                </a:r>
              </a:p>
            </c:rich>
          </c:tx>
          <c:layout>
            <c:manualLayout>
              <c:xMode val="edge"/>
              <c:yMode val="edge"/>
              <c:x val="2.3504273504273525E-2"/>
              <c:y val="0.14984333989501331"/>
            </c:manualLayout>
          </c:layout>
        </c:title>
        <c:numFmt formatCode="General" sourceLinked="1"/>
        <c:tickLblPos val="nextTo"/>
        <c:crossAx val="101529856"/>
        <c:crosses val="autoZero"/>
        <c:crossBetween val="between"/>
      </c:valAx>
    </c:plotArea>
    <c:plotVisOnly val="1"/>
  </c:chart>
  <c:txPr>
    <a:bodyPr/>
    <a:lstStyle/>
    <a:p>
      <a:pPr>
        <a:defRPr sz="1800"/>
      </a:pPr>
      <a:endParaRPr lang="en-US"/>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0.95726</cdr:x>
      <cdr:y>0.34286</cdr:y>
    </cdr:from>
    <cdr:to>
      <cdr:x>0.99145</cdr:x>
      <cdr:y>0.42941</cdr:y>
    </cdr:to>
    <cdr:sp macro="" textlink="">
      <cdr:nvSpPr>
        <cdr:cNvPr id="2" name="TextBox 67"/>
        <cdr:cNvSpPr txBox="1"/>
      </cdr:nvSpPr>
      <cdr:spPr>
        <a:xfrm xmlns:a="http://schemas.openxmlformats.org/drawingml/2006/main">
          <a:off x="17068800" y="1828800"/>
          <a:ext cx="609600"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493544" rtl="0" eaLnBrk="1" latinLnBrk="0" hangingPunct="1">
            <a:defRPr sz="8800" kern="1200">
              <a:solidFill>
                <a:sysClr val="window" lastClr="FFFFFF"/>
              </a:solidFill>
              <a:latin typeface="Book Antiqua"/>
            </a:defRPr>
          </a:lvl1pPr>
          <a:lvl2pPr marL="2246772" algn="l" defTabSz="4493544" rtl="0" eaLnBrk="1" latinLnBrk="0" hangingPunct="1">
            <a:defRPr sz="8800" kern="1200">
              <a:solidFill>
                <a:sysClr val="window" lastClr="FFFFFF"/>
              </a:solidFill>
              <a:latin typeface="Book Antiqua"/>
            </a:defRPr>
          </a:lvl2pPr>
          <a:lvl3pPr marL="4493544" algn="l" defTabSz="4493544" rtl="0" eaLnBrk="1" latinLnBrk="0" hangingPunct="1">
            <a:defRPr sz="8800" kern="1200">
              <a:solidFill>
                <a:sysClr val="window" lastClr="FFFFFF"/>
              </a:solidFill>
              <a:latin typeface="Book Antiqua"/>
            </a:defRPr>
          </a:lvl3pPr>
          <a:lvl4pPr marL="6740317" algn="l" defTabSz="4493544" rtl="0" eaLnBrk="1" latinLnBrk="0" hangingPunct="1">
            <a:defRPr sz="8800" kern="1200">
              <a:solidFill>
                <a:sysClr val="window" lastClr="FFFFFF"/>
              </a:solidFill>
              <a:latin typeface="Book Antiqua"/>
            </a:defRPr>
          </a:lvl4pPr>
          <a:lvl5pPr marL="8987089" algn="l" defTabSz="4493544" rtl="0" eaLnBrk="1" latinLnBrk="0" hangingPunct="1">
            <a:defRPr sz="8800" kern="1200">
              <a:solidFill>
                <a:sysClr val="window" lastClr="FFFFFF"/>
              </a:solidFill>
              <a:latin typeface="Book Antiqua"/>
            </a:defRPr>
          </a:lvl5pPr>
          <a:lvl6pPr marL="11233861" algn="l" defTabSz="4493544" rtl="0" eaLnBrk="1" latinLnBrk="0" hangingPunct="1">
            <a:defRPr sz="8800" kern="1200">
              <a:solidFill>
                <a:sysClr val="window" lastClr="FFFFFF"/>
              </a:solidFill>
              <a:latin typeface="Book Antiqua"/>
            </a:defRPr>
          </a:lvl6pPr>
          <a:lvl7pPr marL="13480633" algn="l" defTabSz="4493544" rtl="0" eaLnBrk="1" latinLnBrk="0" hangingPunct="1">
            <a:defRPr sz="8800" kern="1200">
              <a:solidFill>
                <a:sysClr val="window" lastClr="FFFFFF"/>
              </a:solidFill>
              <a:latin typeface="Book Antiqua"/>
            </a:defRPr>
          </a:lvl7pPr>
          <a:lvl8pPr marL="15727406" algn="l" defTabSz="4493544" rtl="0" eaLnBrk="1" latinLnBrk="0" hangingPunct="1">
            <a:defRPr sz="8800" kern="1200">
              <a:solidFill>
                <a:sysClr val="window" lastClr="FFFFFF"/>
              </a:solidFill>
              <a:latin typeface="Book Antiqua"/>
            </a:defRPr>
          </a:lvl8pPr>
          <a:lvl9pPr marL="17974178" algn="l" defTabSz="4493544" rtl="0" eaLnBrk="1" latinLnBrk="0" hangingPunct="1">
            <a:defRPr sz="8800" kern="1200">
              <a:solidFill>
                <a:sysClr val="window" lastClr="FFFFFF"/>
              </a:solidFill>
              <a:latin typeface="Book Antiqua"/>
            </a:defRPr>
          </a:lvl9pPr>
        </a:lstStyle>
        <a:p xmlns:a="http://schemas.openxmlformats.org/drawingml/2006/main">
          <a:r>
            <a:rPr lang="en-US" sz="2400" dirty="0" smtClean="0"/>
            <a:t>**</a:t>
          </a:r>
          <a:endParaRPr lang="en-US" sz="2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9AC2EC5E-A9FE-432E-A081-B19308FE9183}" type="datetimeFigureOut">
              <a:rPr lang="en-US" smtClean="0"/>
              <a:pPr/>
              <a:t>9/29/2009</a:t>
            </a:fld>
            <a:endParaRPr lang="en-US"/>
          </a:p>
        </p:txBody>
      </p:sp>
      <p:sp>
        <p:nvSpPr>
          <p:cNvPr id="4" name="Slide Image Placeholder 3"/>
          <p:cNvSpPr>
            <a:spLocks noGrp="1" noRot="1" noChangeAspect="1"/>
          </p:cNvSpPr>
          <p:nvPr>
            <p:ph type="sldImg" idx="2"/>
          </p:nvPr>
        </p:nvSpPr>
        <p:spPr>
          <a:xfrm>
            <a:off x="3224213" y="514350"/>
            <a:ext cx="2695575"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6700A2A0-ADB4-4736-B98D-3A91D356DD2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493544" rtl="0" eaLnBrk="1" latinLnBrk="0" hangingPunct="1">
      <a:defRPr sz="5900" kern="1200">
        <a:solidFill>
          <a:schemeClr val="tx1"/>
        </a:solidFill>
        <a:latin typeface="+mn-lt"/>
        <a:ea typeface="+mn-ea"/>
        <a:cs typeface="+mn-cs"/>
      </a:defRPr>
    </a:lvl1pPr>
    <a:lvl2pPr marL="2246772" algn="l" defTabSz="4493544" rtl="0" eaLnBrk="1" latinLnBrk="0" hangingPunct="1">
      <a:defRPr sz="5900" kern="1200">
        <a:solidFill>
          <a:schemeClr val="tx1"/>
        </a:solidFill>
        <a:latin typeface="+mn-lt"/>
        <a:ea typeface="+mn-ea"/>
        <a:cs typeface="+mn-cs"/>
      </a:defRPr>
    </a:lvl2pPr>
    <a:lvl3pPr marL="4493544" algn="l" defTabSz="4493544" rtl="0" eaLnBrk="1" latinLnBrk="0" hangingPunct="1">
      <a:defRPr sz="5900" kern="1200">
        <a:solidFill>
          <a:schemeClr val="tx1"/>
        </a:solidFill>
        <a:latin typeface="+mn-lt"/>
        <a:ea typeface="+mn-ea"/>
        <a:cs typeface="+mn-cs"/>
      </a:defRPr>
    </a:lvl3pPr>
    <a:lvl4pPr marL="6740317" algn="l" defTabSz="4493544" rtl="0" eaLnBrk="1" latinLnBrk="0" hangingPunct="1">
      <a:defRPr sz="5900" kern="1200">
        <a:solidFill>
          <a:schemeClr val="tx1"/>
        </a:solidFill>
        <a:latin typeface="+mn-lt"/>
        <a:ea typeface="+mn-ea"/>
        <a:cs typeface="+mn-cs"/>
      </a:defRPr>
    </a:lvl4pPr>
    <a:lvl5pPr marL="8987089" algn="l" defTabSz="4493544" rtl="0" eaLnBrk="1" latinLnBrk="0" hangingPunct="1">
      <a:defRPr sz="5900" kern="1200">
        <a:solidFill>
          <a:schemeClr val="tx1"/>
        </a:solidFill>
        <a:latin typeface="+mn-lt"/>
        <a:ea typeface="+mn-ea"/>
        <a:cs typeface="+mn-cs"/>
      </a:defRPr>
    </a:lvl5pPr>
    <a:lvl6pPr marL="11233861" algn="l" defTabSz="4493544" rtl="0" eaLnBrk="1" latinLnBrk="0" hangingPunct="1">
      <a:defRPr sz="5900" kern="1200">
        <a:solidFill>
          <a:schemeClr val="tx1"/>
        </a:solidFill>
        <a:latin typeface="+mn-lt"/>
        <a:ea typeface="+mn-ea"/>
        <a:cs typeface="+mn-cs"/>
      </a:defRPr>
    </a:lvl6pPr>
    <a:lvl7pPr marL="13480633" algn="l" defTabSz="4493544" rtl="0" eaLnBrk="1" latinLnBrk="0" hangingPunct="1">
      <a:defRPr sz="5900" kern="1200">
        <a:solidFill>
          <a:schemeClr val="tx1"/>
        </a:solidFill>
        <a:latin typeface="+mn-lt"/>
        <a:ea typeface="+mn-ea"/>
        <a:cs typeface="+mn-cs"/>
      </a:defRPr>
    </a:lvl7pPr>
    <a:lvl8pPr marL="15727406" algn="l" defTabSz="4493544" rtl="0" eaLnBrk="1" latinLnBrk="0" hangingPunct="1">
      <a:defRPr sz="5900" kern="1200">
        <a:solidFill>
          <a:schemeClr val="tx1"/>
        </a:solidFill>
        <a:latin typeface="+mn-lt"/>
        <a:ea typeface="+mn-ea"/>
        <a:cs typeface="+mn-cs"/>
      </a:defRPr>
    </a:lvl8pPr>
    <a:lvl9pPr marL="17974178" algn="l" defTabSz="4493544" rtl="0" eaLnBrk="1" latinLnBrk="0" hangingPunct="1">
      <a:defRPr sz="5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4213" y="514350"/>
            <a:ext cx="2695575" cy="2571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00A2A0-ADB4-4736-B98D-3A91D356DD2D}"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856932" y="7680960"/>
            <a:ext cx="36210240" cy="10241280"/>
          </a:xfrm>
        </p:spPr>
        <p:txBody>
          <a:bodyPr vert="horz" lIns="224677" tIns="0" rIns="224677" bIns="0" anchor="b">
            <a:normAutofit/>
            <a:scene3d>
              <a:camera prst="orthographicFront"/>
              <a:lightRig rig="soft" dir="t">
                <a:rot lat="0" lon="0" rev="17220000"/>
              </a:lightRig>
            </a:scene3d>
            <a:sp3d prstMaterial="softEdge">
              <a:bevelT w="38100" h="38100"/>
            </a:sp3d>
          </a:bodyPr>
          <a:lstStyle>
            <a:lvl1pPr>
              <a:defRPr sz="236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BF794F93-C938-4A11-A222-645ADC209659}" type="datetimeFigureOut">
              <a:rPr lang="en-US" smtClean="0"/>
              <a:pPr/>
              <a:t>9/29/2009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E02DFEF9-EA11-4C13-893E-B1C59BB988AF}" type="slidenum">
              <a:rPr lang="en-US" smtClean="0"/>
              <a:pPr/>
              <a:t>‹#›</a:t>
            </a:fld>
            <a:endParaRPr lang="en-US"/>
          </a:p>
        </p:txBody>
      </p:sp>
      <p:sp>
        <p:nvSpPr>
          <p:cNvPr id="9" name="Subtitle 8"/>
          <p:cNvSpPr>
            <a:spLocks noGrp="1"/>
          </p:cNvSpPr>
          <p:nvPr>
            <p:ph type="subTitle" idx="1"/>
          </p:nvPr>
        </p:nvSpPr>
        <p:spPr>
          <a:xfrm>
            <a:off x="6035040" y="18657509"/>
            <a:ext cx="28163520" cy="9814560"/>
          </a:xfrm>
        </p:spPr>
        <p:txBody>
          <a:bodyPr/>
          <a:lstStyle>
            <a:lvl1pPr marL="0" indent="0" algn="ctr">
              <a:buNone/>
              <a:defRPr>
                <a:solidFill>
                  <a:schemeClr val="tx1"/>
                </a:solidFill>
              </a:defRPr>
            </a:lvl1pPr>
            <a:lvl2pPr marL="2246772" indent="0" algn="ctr">
              <a:buNone/>
            </a:lvl2pPr>
            <a:lvl3pPr marL="4493544" indent="0" algn="ctr">
              <a:buNone/>
            </a:lvl3pPr>
            <a:lvl4pPr marL="6740317" indent="0" algn="ctr">
              <a:buNone/>
            </a:lvl4pPr>
            <a:lvl5pPr marL="8987089" indent="0" algn="ctr">
              <a:buNone/>
            </a:lvl5pPr>
            <a:lvl6pPr marL="11233861" indent="0" algn="ctr">
              <a:buNone/>
            </a:lvl6pPr>
            <a:lvl7pPr marL="13480633" indent="0" algn="ctr">
              <a:buNone/>
            </a:lvl7pPr>
            <a:lvl8pPr marL="15727406" indent="0" algn="ctr">
              <a:buNone/>
            </a:lvl8pPr>
            <a:lvl9pPr marL="17974178"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F794F93-C938-4A11-A222-645ADC209659}" type="datetimeFigureOut">
              <a:rPr lang="en-US" smtClean="0"/>
              <a:pPr/>
              <a:t>9/29/2009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2DFEF9-EA11-4C13-893E-B1C59BB988A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169360" y="1537976"/>
            <a:ext cx="9052560" cy="3276854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2011680" y="1537976"/>
            <a:ext cx="26487120" cy="3276854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F794F93-C938-4A11-A222-645ADC209659}" type="datetimeFigureOut">
              <a:rPr lang="en-US" smtClean="0"/>
              <a:pPr/>
              <a:t>9/29/2009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2DFEF9-EA11-4C13-893E-B1C59BB988A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F794F93-C938-4A11-A222-645ADC209659}" type="datetimeFigureOut">
              <a:rPr lang="en-US" smtClean="0"/>
              <a:pPr/>
              <a:t>9/29/2009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2DFEF9-EA11-4C13-893E-B1C59BB988A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40880" y="3413760"/>
            <a:ext cx="31181040" cy="1024128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236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40880" y="14043603"/>
            <a:ext cx="31181040" cy="8454387"/>
          </a:xfrm>
        </p:spPr>
        <p:txBody>
          <a:bodyPr anchor="t"/>
          <a:lstStyle>
            <a:lvl1pPr marL="359484" indent="0" algn="l">
              <a:buNone/>
              <a:defRPr sz="9800">
                <a:solidFill>
                  <a:schemeClr val="tx1"/>
                </a:solidFill>
              </a:defRPr>
            </a:lvl1pPr>
            <a:lvl2pPr>
              <a:buNone/>
              <a:defRPr sz="8800">
                <a:solidFill>
                  <a:schemeClr val="tx1">
                    <a:tint val="75000"/>
                  </a:schemeClr>
                </a:solidFill>
              </a:defRPr>
            </a:lvl2pPr>
            <a:lvl3pPr>
              <a:buNone/>
              <a:defRPr sz="7900">
                <a:solidFill>
                  <a:schemeClr val="tx1">
                    <a:tint val="75000"/>
                  </a:schemeClr>
                </a:solidFill>
              </a:defRPr>
            </a:lvl3pPr>
            <a:lvl4pPr>
              <a:buNone/>
              <a:defRPr sz="6900">
                <a:solidFill>
                  <a:schemeClr val="tx1">
                    <a:tint val="75000"/>
                  </a:schemeClr>
                </a:solidFill>
              </a:defRPr>
            </a:lvl4pPr>
            <a:lvl5pPr>
              <a:buNone/>
              <a:defRPr sz="69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F794F93-C938-4A11-A222-645ADC209659}" type="datetimeFigureOut">
              <a:rPr lang="en-US" smtClean="0"/>
              <a:pPr/>
              <a:t>9/29/2009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34869120" y="35933383"/>
            <a:ext cx="3352800" cy="2044700"/>
          </a:xfrm>
        </p:spPr>
        <p:txBody>
          <a:bodyPr/>
          <a:lstStyle/>
          <a:p>
            <a:fld id="{E02DFEF9-EA11-4C13-893E-B1C59BB988A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2011680" y="8961123"/>
            <a:ext cx="17769840" cy="25345393"/>
          </a:xfrm>
        </p:spPr>
        <p:txBody>
          <a:bodyPr/>
          <a:lstStyle>
            <a:lvl1pPr>
              <a:defRPr sz="12800"/>
            </a:lvl1pPr>
            <a:lvl2pPr>
              <a:defRPr sz="11800"/>
            </a:lvl2pPr>
            <a:lvl3pPr>
              <a:defRPr sz="9800"/>
            </a:lvl3pPr>
            <a:lvl4pPr>
              <a:defRPr sz="8800"/>
            </a:lvl4pPr>
            <a:lvl5pPr>
              <a:defRPr sz="8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20452080" y="8961123"/>
            <a:ext cx="17769840" cy="25345393"/>
          </a:xfrm>
        </p:spPr>
        <p:txBody>
          <a:bodyPr/>
          <a:lstStyle>
            <a:lvl1pPr>
              <a:defRPr sz="12800"/>
            </a:lvl1pPr>
            <a:lvl2pPr>
              <a:defRPr sz="11800"/>
            </a:lvl2pPr>
            <a:lvl3pPr>
              <a:defRPr sz="9800"/>
            </a:lvl3pPr>
            <a:lvl4pPr>
              <a:defRPr sz="8800"/>
            </a:lvl4pPr>
            <a:lvl5pPr>
              <a:defRPr sz="8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F794F93-C938-4A11-A222-645ADC209659}" type="datetimeFigureOut">
              <a:rPr lang="en-US" smtClean="0"/>
              <a:pPr/>
              <a:t>9/29/2009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2DFEF9-EA11-4C13-893E-B1C59BB988A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1680" y="1529080"/>
            <a:ext cx="36210240" cy="64008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011680" y="8596630"/>
            <a:ext cx="17776828" cy="4204967"/>
          </a:xfrm>
        </p:spPr>
        <p:txBody>
          <a:bodyPr anchor="ctr"/>
          <a:lstStyle>
            <a:lvl1pPr marL="0" indent="0">
              <a:buNone/>
              <a:defRPr sz="11800" b="0" cap="all" baseline="0">
                <a:solidFill>
                  <a:schemeClr val="tx1"/>
                </a:solidFill>
              </a:defRPr>
            </a:lvl1pPr>
            <a:lvl2pPr>
              <a:buNone/>
              <a:defRPr sz="9800" b="1"/>
            </a:lvl2pPr>
            <a:lvl3pPr>
              <a:buNone/>
              <a:defRPr sz="8800" b="1"/>
            </a:lvl3pPr>
            <a:lvl4pPr>
              <a:buNone/>
              <a:defRPr sz="7900" b="1"/>
            </a:lvl4pPr>
            <a:lvl5pPr>
              <a:buNone/>
              <a:defRPr sz="79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20438113" y="8596630"/>
            <a:ext cx="17783810" cy="4204967"/>
          </a:xfrm>
        </p:spPr>
        <p:txBody>
          <a:bodyPr anchor="ctr"/>
          <a:lstStyle>
            <a:lvl1pPr marL="0" indent="0">
              <a:buNone/>
              <a:defRPr sz="11800" b="0" cap="all" baseline="0">
                <a:solidFill>
                  <a:schemeClr val="tx1"/>
                </a:solidFill>
              </a:defRPr>
            </a:lvl1pPr>
            <a:lvl2pPr>
              <a:buNone/>
              <a:defRPr sz="9800" b="1"/>
            </a:lvl2pPr>
            <a:lvl3pPr>
              <a:buNone/>
              <a:defRPr sz="8800" b="1"/>
            </a:lvl3pPr>
            <a:lvl4pPr>
              <a:buNone/>
              <a:defRPr sz="7900" b="1"/>
            </a:lvl4pPr>
            <a:lvl5pPr>
              <a:buNone/>
              <a:defRPr sz="79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11680" y="13228323"/>
            <a:ext cx="17776828" cy="21078193"/>
          </a:xfrm>
        </p:spPr>
        <p:txBody>
          <a:bodyPr/>
          <a:lstStyle>
            <a:lvl1pPr>
              <a:defRPr sz="11800"/>
            </a:lvl1pPr>
            <a:lvl2pPr>
              <a:defRPr sz="9800"/>
            </a:lvl2pPr>
            <a:lvl3pPr>
              <a:defRPr sz="8800"/>
            </a:lvl3pPr>
            <a:lvl4pPr>
              <a:defRPr sz="7900"/>
            </a:lvl4pPr>
            <a:lvl5pPr>
              <a:defRPr sz="79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438113" y="13228323"/>
            <a:ext cx="17783810" cy="21078193"/>
          </a:xfrm>
        </p:spPr>
        <p:txBody>
          <a:bodyPr/>
          <a:lstStyle>
            <a:lvl1pPr>
              <a:defRPr sz="11800"/>
            </a:lvl1pPr>
            <a:lvl2pPr>
              <a:defRPr sz="9800"/>
            </a:lvl2pPr>
            <a:lvl3pPr>
              <a:defRPr sz="8800"/>
            </a:lvl3pPr>
            <a:lvl4pPr>
              <a:defRPr sz="7900"/>
            </a:lvl4pPr>
            <a:lvl5pPr>
              <a:defRPr sz="79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F794F93-C938-4A11-A222-645ADC209659}" type="datetimeFigureOut">
              <a:rPr lang="en-US" smtClean="0"/>
              <a:pPr/>
              <a:t>9/29/2009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2DFEF9-EA11-4C13-893E-B1C59BB988A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F794F93-C938-4A11-A222-645ADC209659}" type="datetimeFigureOut">
              <a:rPr lang="en-US" smtClean="0"/>
              <a:pPr/>
              <a:t>9/29/2009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2DFEF9-EA11-4C13-893E-B1C59BB988A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794F93-C938-4A11-A222-645ADC209659}" type="datetimeFigureOut">
              <a:rPr lang="en-US" smtClean="0"/>
              <a:pPr/>
              <a:t>9/29/2009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2DFEF9-EA11-4C13-893E-B1C59BB988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82" y="1529080"/>
            <a:ext cx="13236578" cy="6507480"/>
          </a:xfrm>
        </p:spPr>
        <p:txBody>
          <a:bodyPr vert="horz" anchor="b">
            <a:normAutofit/>
            <a:sp3d prstMaterial="softEdge"/>
          </a:bodyPr>
          <a:lstStyle>
            <a:lvl1pPr algn="l">
              <a:buNone/>
              <a:defRPr sz="108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2011682" y="8534403"/>
            <a:ext cx="13236578" cy="25772113"/>
          </a:xfrm>
        </p:spPr>
        <p:txBody>
          <a:bodyPr/>
          <a:lstStyle>
            <a:lvl1pPr marL="0" indent="0">
              <a:buNone/>
              <a:defRPr sz="6900"/>
            </a:lvl1pPr>
            <a:lvl2pPr>
              <a:buNone/>
              <a:defRPr sz="5900"/>
            </a:lvl2pPr>
            <a:lvl3pPr>
              <a:buNone/>
              <a:defRPr sz="4900"/>
            </a:lvl3pPr>
            <a:lvl4pPr>
              <a:buNone/>
              <a:defRPr sz="4400"/>
            </a:lvl4pPr>
            <a:lvl5pPr>
              <a:buNone/>
              <a:defRPr sz="44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730220" y="1529083"/>
            <a:ext cx="22491700" cy="32777433"/>
          </a:xfrm>
        </p:spPr>
        <p:txBody>
          <a:bodyPr/>
          <a:lstStyle>
            <a:lvl1pPr>
              <a:defRPr sz="12800"/>
            </a:lvl1pPr>
            <a:lvl2pPr>
              <a:defRPr sz="11800"/>
            </a:lvl2pPr>
            <a:lvl3pPr>
              <a:defRPr sz="10800"/>
            </a:lvl3pPr>
            <a:lvl4pPr>
              <a:defRPr sz="9800"/>
            </a:lvl4pPr>
            <a:lvl5pPr>
              <a:defRPr sz="8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F794F93-C938-4A11-A222-645ADC209659}" type="datetimeFigureOut">
              <a:rPr lang="en-US" smtClean="0"/>
              <a:pPr/>
              <a:t>9/29/2009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2DFEF9-EA11-4C13-893E-B1C59BB988A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46720" y="3413760"/>
            <a:ext cx="24140160" cy="2924813"/>
          </a:xfrm>
        </p:spPr>
        <p:txBody>
          <a:bodyPr lIns="224677" rIns="224677" bIns="0" anchor="b">
            <a:sp3d prstMaterial="softEdge"/>
          </a:bodyPr>
          <a:lstStyle>
            <a:lvl1pPr algn="ctr">
              <a:buNone/>
              <a:defRPr sz="98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8046720" y="10259060"/>
            <a:ext cx="24140160" cy="2218944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157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8046720" y="6534008"/>
            <a:ext cx="24140160" cy="2969971"/>
          </a:xfrm>
        </p:spPr>
        <p:txBody>
          <a:bodyPr lIns="224677" tIns="224677" rIns="224677" anchor="t"/>
          <a:lstStyle>
            <a:lvl1pPr marL="0" indent="0" algn="ctr">
              <a:buNone/>
              <a:defRPr sz="6900"/>
            </a:lvl1pPr>
            <a:lvl2pPr>
              <a:defRPr sz="5900"/>
            </a:lvl2pPr>
            <a:lvl3pPr>
              <a:defRPr sz="4900"/>
            </a:lvl3pPr>
            <a:lvl4pPr>
              <a:defRPr sz="4400"/>
            </a:lvl4pPr>
            <a:lvl5pPr>
              <a:defRPr sz="44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F794F93-C938-4A11-A222-645ADC209659}" type="datetimeFigureOut">
              <a:rPr lang="en-US" smtClean="0"/>
              <a:pPr/>
              <a:t>9/29/2009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2DFEF9-EA11-4C13-893E-B1C59BB988A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2011680" y="1537973"/>
            <a:ext cx="36210240" cy="6400800"/>
          </a:xfrm>
          <a:prstGeom prst="rect">
            <a:avLst/>
          </a:prstGeom>
        </p:spPr>
        <p:txBody>
          <a:bodyPr vert="horz" lIns="449354" tIns="224677" rIns="449354" bIns="224677"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2011680" y="8961120"/>
            <a:ext cx="36210240" cy="26371296"/>
          </a:xfrm>
          <a:prstGeom prst="rect">
            <a:avLst/>
          </a:prstGeom>
        </p:spPr>
        <p:txBody>
          <a:bodyPr vert="horz" lIns="449354" tIns="224677" rIns="449354" bIns="224677">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2011680" y="35933383"/>
            <a:ext cx="9387840" cy="2044700"/>
          </a:xfrm>
          <a:prstGeom prst="rect">
            <a:avLst/>
          </a:prstGeom>
        </p:spPr>
        <p:txBody>
          <a:bodyPr vert="horz" lIns="449354" tIns="224677" rIns="449354" bIns="224677" anchor="b"/>
          <a:lstStyle>
            <a:lvl1pPr algn="l" eaLnBrk="1" latinLnBrk="0" hangingPunct="1">
              <a:defRPr kumimoji="0" sz="5900">
                <a:solidFill>
                  <a:schemeClr val="tx1">
                    <a:shade val="50000"/>
                  </a:schemeClr>
                </a:solidFill>
              </a:defRPr>
            </a:lvl1pPr>
          </a:lstStyle>
          <a:p>
            <a:fld id="{BF794F93-C938-4A11-A222-645ADC209659}" type="datetimeFigureOut">
              <a:rPr lang="en-US" smtClean="0"/>
              <a:pPr/>
              <a:t>9/29/2009</a:t>
            </a:fld>
            <a:endParaRPr lang="en-US"/>
          </a:p>
        </p:txBody>
      </p:sp>
      <p:sp>
        <p:nvSpPr>
          <p:cNvPr id="3" name="Footer Placeholder 2"/>
          <p:cNvSpPr>
            <a:spLocks noGrp="1"/>
          </p:cNvSpPr>
          <p:nvPr>
            <p:ph type="ftr" sz="quarter" idx="3"/>
          </p:nvPr>
        </p:nvSpPr>
        <p:spPr>
          <a:xfrm>
            <a:off x="13746480" y="35933383"/>
            <a:ext cx="12740640" cy="2044700"/>
          </a:xfrm>
          <a:prstGeom prst="rect">
            <a:avLst/>
          </a:prstGeom>
        </p:spPr>
        <p:txBody>
          <a:bodyPr vert="horz" lIns="449354" tIns="224677" rIns="449354" bIns="224677" anchor="b"/>
          <a:lstStyle>
            <a:lvl1pPr algn="ctr" eaLnBrk="1" latinLnBrk="0" hangingPunct="1">
              <a:defRPr kumimoji="0" sz="59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34869120" y="35933383"/>
            <a:ext cx="3352800" cy="2044700"/>
          </a:xfrm>
          <a:prstGeom prst="rect">
            <a:avLst/>
          </a:prstGeom>
        </p:spPr>
        <p:txBody>
          <a:bodyPr vert="horz" lIns="0" tIns="224677" rIns="0" bIns="224677" anchor="b"/>
          <a:lstStyle>
            <a:lvl1pPr algn="r" eaLnBrk="1" latinLnBrk="0" hangingPunct="1">
              <a:defRPr kumimoji="0" sz="5900">
                <a:solidFill>
                  <a:schemeClr val="tx1">
                    <a:shade val="50000"/>
                  </a:schemeClr>
                </a:solidFill>
              </a:defRPr>
            </a:lvl1pPr>
          </a:lstStyle>
          <a:p>
            <a:fld id="{E02DFEF9-EA11-4C13-893E-B1C59BB988A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20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2696127" indent="-2022095" algn="l" rtl="0" eaLnBrk="1" latinLnBrk="0" hangingPunct="1">
        <a:spcBef>
          <a:spcPct val="20000"/>
        </a:spcBef>
        <a:buClr>
          <a:schemeClr val="tx1">
            <a:shade val="95000"/>
          </a:schemeClr>
        </a:buClr>
        <a:buSzPct val="65000"/>
        <a:buFont typeface="Wingdings 2"/>
        <a:buChar char=""/>
        <a:defRPr kumimoji="0" sz="13800" kern="1200">
          <a:solidFill>
            <a:schemeClr val="tx1"/>
          </a:solidFill>
          <a:latin typeface="+mn-lt"/>
          <a:ea typeface="+mn-ea"/>
          <a:cs typeface="+mn-cs"/>
        </a:defRPr>
      </a:lvl1pPr>
      <a:lvl2pPr marL="4268867" indent="-1392999" algn="l" rtl="0" eaLnBrk="1" latinLnBrk="0" hangingPunct="1">
        <a:spcBef>
          <a:spcPct val="20000"/>
        </a:spcBef>
        <a:buClr>
          <a:schemeClr val="tx1"/>
        </a:buClr>
        <a:buSzPct val="80000"/>
        <a:buFont typeface="Wingdings 2"/>
        <a:buChar char=""/>
        <a:defRPr kumimoji="0" sz="11800" kern="1200">
          <a:solidFill>
            <a:schemeClr val="tx1"/>
          </a:solidFill>
          <a:latin typeface="+mn-lt"/>
          <a:ea typeface="+mn-ea"/>
          <a:cs typeface="+mn-cs"/>
        </a:defRPr>
      </a:lvl2pPr>
      <a:lvl3pPr marL="5571995" indent="-1123386" algn="l" rtl="0" eaLnBrk="1" latinLnBrk="0" hangingPunct="1">
        <a:spcBef>
          <a:spcPct val="20000"/>
        </a:spcBef>
        <a:buClr>
          <a:schemeClr val="tx1"/>
        </a:buClr>
        <a:buSzPct val="95000"/>
        <a:buFont typeface="Wingdings"/>
        <a:buChar char=""/>
        <a:defRPr kumimoji="0" sz="10800" kern="1200">
          <a:solidFill>
            <a:schemeClr val="tx1"/>
          </a:solidFill>
          <a:latin typeface="+mn-lt"/>
          <a:ea typeface="+mn-ea"/>
          <a:cs typeface="+mn-cs"/>
        </a:defRPr>
      </a:lvl3pPr>
      <a:lvl4pPr marL="6650446" indent="-898709" algn="l" rtl="0" eaLnBrk="1" latinLnBrk="0" hangingPunct="1">
        <a:spcBef>
          <a:spcPct val="20000"/>
        </a:spcBef>
        <a:buClr>
          <a:schemeClr val="tx1"/>
        </a:buClr>
        <a:buSzPct val="100000"/>
        <a:buFont typeface="Wingdings 3"/>
        <a:buChar char=""/>
        <a:defRPr kumimoji="0" sz="9800" kern="1200">
          <a:solidFill>
            <a:schemeClr val="tx1"/>
          </a:solidFill>
          <a:latin typeface="+mn-lt"/>
          <a:ea typeface="+mn-ea"/>
          <a:cs typeface="+mn-cs"/>
        </a:defRPr>
      </a:lvl4pPr>
      <a:lvl5pPr marL="7594090" indent="-898709" algn="l" rtl="0" eaLnBrk="1" latinLnBrk="0" hangingPunct="1">
        <a:spcBef>
          <a:spcPct val="20000"/>
        </a:spcBef>
        <a:buClr>
          <a:schemeClr val="tx1"/>
        </a:buClr>
        <a:buFont typeface="Wingdings 2"/>
        <a:buChar char=""/>
        <a:defRPr kumimoji="0" sz="9800" kern="1200">
          <a:solidFill>
            <a:schemeClr val="tx1"/>
          </a:solidFill>
          <a:latin typeface="+mn-lt"/>
          <a:ea typeface="+mn-ea"/>
          <a:cs typeface="+mn-cs"/>
        </a:defRPr>
      </a:lvl5pPr>
      <a:lvl6pPr marL="8672541" indent="-898709" algn="l" rtl="0" eaLnBrk="1" latinLnBrk="0" hangingPunct="1">
        <a:spcBef>
          <a:spcPct val="20000"/>
        </a:spcBef>
        <a:buClr>
          <a:schemeClr val="tx1"/>
        </a:buClr>
        <a:buFont typeface="Wingdings 3"/>
        <a:buChar char=""/>
        <a:defRPr kumimoji="0" sz="8800" kern="1200">
          <a:solidFill>
            <a:schemeClr val="tx1"/>
          </a:solidFill>
          <a:latin typeface="+mn-lt"/>
          <a:ea typeface="+mn-ea"/>
          <a:cs typeface="+mn-cs"/>
        </a:defRPr>
      </a:lvl6pPr>
      <a:lvl7pPr marL="9661121" indent="-898709" algn="l" rtl="0" eaLnBrk="1" latinLnBrk="0" hangingPunct="1">
        <a:spcBef>
          <a:spcPct val="20000"/>
        </a:spcBef>
        <a:buClr>
          <a:schemeClr val="tx1"/>
        </a:buClr>
        <a:buFont typeface="Wingdings 2"/>
        <a:buChar char=""/>
        <a:defRPr kumimoji="0" sz="7900" kern="1200">
          <a:solidFill>
            <a:schemeClr val="tx1"/>
          </a:solidFill>
          <a:latin typeface="+mn-lt"/>
          <a:ea typeface="+mn-ea"/>
          <a:cs typeface="+mn-cs"/>
        </a:defRPr>
      </a:lvl7pPr>
      <a:lvl8pPr marL="10649700" indent="-898709" algn="l" rtl="0" eaLnBrk="1" latinLnBrk="0" hangingPunct="1">
        <a:spcBef>
          <a:spcPct val="20000"/>
        </a:spcBef>
        <a:buClr>
          <a:schemeClr val="tx1"/>
        </a:buClr>
        <a:buFont typeface="Wingdings 2"/>
        <a:buChar char=""/>
        <a:defRPr kumimoji="0" sz="6900" kern="1200">
          <a:solidFill>
            <a:schemeClr val="tx1"/>
          </a:solidFill>
          <a:latin typeface="+mn-lt"/>
          <a:ea typeface="+mn-ea"/>
          <a:cs typeface="+mn-cs"/>
        </a:defRPr>
      </a:lvl8pPr>
      <a:lvl9pPr marL="11638280" indent="-898709" algn="l" rtl="0" eaLnBrk="1" latinLnBrk="0" hangingPunct="1">
        <a:spcBef>
          <a:spcPct val="20000"/>
        </a:spcBef>
        <a:buClr>
          <a:schemeClr val="tx1"/>
        </a:buClr>
        <a:buFont typeface="Wingdings 2"/>
        <a:buChar char=""/>
        <a:defRPr kumimoji="0" sz="69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246772" algn="l" rtl="0" eaLnBrk="1" latinLnBrk="0" hangingPunct="1">
        <a:defRPr kumimoji="0" kern="1200">
          <a:solidFill>
            <a:schemeClr val="tx1"/>
          </a:solidFill>
          <a:latin typeface="+mn-lt"/>
          <a:ea typeface="+mn-ea"/>
          <a:cs typeface="+mn-cs"/>
        </a:defRPr>
      </a:lvl2pPr>
      <a:lvl3pPr marL="4493544" algn="l" rtl="0" eaLnBrk="1" latinLnBrk="0" hangingPunct="1">
        <a:defRPr kumimoji="0" kern="1200">
          <a:solidFill>
            <a:schemeClr val="tx1"/>
          </a:solidFill>
          <a:latin typeface="+mn-lt"/>
          <a:ea typeface="+mn-ea"/>
          <a:cs typeface="+mn-cs"/>
        </a:defRPr>
      </a:lvl3pPr>
      <a:lvl4pPr marL="6740317" algn="l" rtl="0" eaLnBrk="1" latinLnBrk="0" hangingPunct="1">
        <a:defRPr kumimoji="0" kern="1200">
          <a:solidFill>
            <a:schemeClr val="tx1"/>
          </a:solidFill>
          <a:latin typeface="+mn-lt"/>
          <a:ea typeface="+mn-ea"/>
          <a:cs typeface="+mn-cs"/>
        </a:defRPr>
      </a:lvl4pPr>
      <a:lvl5pPr marL="8987089" algn="l" rtl="0" eaLnBrk="1" latinLnBrk="0" hangingPunct="1">
        <a:defRPr kumimoji="0" kern="1200">
          <a:solidFill>
            <a:schemeClr val="tx1"/>
          </a:solidFill>
          <a:latin typeface="+mn-lt"/>
          <a:ea typeface="+mn-ea"/>
          <a:cs typeface="+mn-cs"/>
        </a:defRPr>
      </a:lvl5pPr>
      <a:lvl6pPr marL="11233861" algn="l" rtl="0" eaLnBrk="1" latinLnBrk="0" hangingPunct="1">
        <a:defRPr kumimoji="0" kern="1200">
          <a:solidFill>
            <a:schemeClr val="tx1"/>
          </a:solidFill>
          <a:latin typeface="+mn-lt"/>
          <a:ea typeface="+mn-ea"/>
          <a:cs typeface="+mn-cs"/>
        </a:defRPr>
      </a:lvl6pPr>
      <a:lvl7pPr marL="13480633" algn="l" rtl="0" eaLnBrk="1" latinLnBrk="0" hangingPunct="1">
        <a:defRPr kumimoji="0" kern="1200">
          <a:solidFill>
            <a:schemeClr val="tx1"/>
          </a:solidFill>
          <a:latin typeface="+mn-lt"/>
          <a:ea typeface="+mn-ea"/>
          <a:cs typeface="+mn-cs"/>
        </a:defRPr>
      </a:lvl7pPr>
      <a:lvl8pPr marL="15727406" algn="l" rtl="0" eaLnBrk="1" latinLnBrk="0" hangingPunct="1">
        <a:defRPr kumimoji="0" kern="1200">
          <a:solidFill>
            <a:schemeClr val="tx1"/>
          </a:solidFill>
          <a:latin typeface="+mn-lt"/>
          <a:ea typeface="+mn-ea"/>
          <a:cs typeface="+mn-cs"/>
        </a:defRPr>
      </a:lvl8pPr>
      <a:lvl9pPr marL="17974178"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685800" y="609600"/>
            <a:ext cx="38892480" cy="5943600"/>
          </a:xfrm>
          <a:prstGeom prst="roundRect">
            <a:avLst/>
          </a:prstGeom>
          <a:solidFill>
            <a:schemeClr val="accent1">
              <a:lumMod val="75000"/>
            </a:schemeClr>
          </a:solidFill>
          <a:ln>
            <a:solidFill>
              <a:schemeClr val="accent1">
                <a:lumMod val="75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449354" tIns="224677" rIns="449354" bIns="224677" rtlCol="0" anchor="ctr">
            <a:scene3d>
              <a:camera prst="orthographicFront"/>
              <a:lightRig rig="soft" dir="t">
                <a:rot lat="0" lon="0" rev="10800000"/>
              </a:lightRig>
            </a:scene3d>
            <a:sp3d extrusionH="57150">
              <a:bevelT h="25400" prst="softRound"/>
              <a:contourClr>
                <a:srgbClr val="DDDDDD"/>
              </a:contourClr>
            </a:sp3d>
          </a:bodyPr>
          <a:lstStyle/>
          <a:p>
            <a:pPr algn="ctr"/>
            <a:r>
              <a:rPr lang="en-US" sz="6900" dirty="0">
                <a:ln w="18415" cmpd="sng">
                  <a:solidFill>
                    <a:schemeClr val="tx1"/>
                  </a:solidFill>
                  <a:prstDash val="solid"/>
                </a:ln>
                <a:solidFill>
                  <a:schemeClr val="tx1"/>
                </a:solidFill>
                <a:effectLst>
                  <a:outerShdw blurRad="63500" dir="3600000" algn="tl" rotWithShape="0">
                    <a:srgbClr val="000000">
                      <a:alpha val="70000"/>
                    </a:srgbClr>
                  </a:outerShdw>
                </a:effectLst>
              </a:rPr>
              <a:t>Recombineering and stable integration of the </a:t>
            </a:r>
            <a:r>
              <a:rPr lang="en-US" sz="6900" i="1" dirty="0">
                <a:ln w="18415" cmpd="sng">
                  <a:solidFill>
                    <a:schemeClr val="tx1"/>
                  </a:solidFill>
                  <a:prstDash val="solid"/>
                </a:ln>
                <a:solidFill>
                  <a:schemeClr val="tx1"/>
                </a:solidFill>
                <a:effectLst>
                  <a:outerShdw blurRad="63500" dir="3600000" algn="tl" rotWithShape="0">
                    <a:srgbClr val="000000">
                      <a:alpha val="70000"/>
                    </a:srgbClr>
                  </a:outerShdw>
                </a:effectLst>
              </a:rPr>
              <a:t>Pseudomonas </a:t>
            </a:r>
            <a:r>
              <a:rPr lang="en-US" sz="6900" i="1" dirty="0" err="1">
                <a:ln w="18415" cmpd="sng">
                  <a:solidFill>
                    <a:schemeClr val="tx1"/>
                  </a:solidFill>
                  <a:prstDash val="solid"/>
                </a:ln>
                <a:solidFill>
                  <a:schemeClr val="tx1"/>
                </a:solidFill>
                <a:effectLst>
                  <a:outerShdw blurRad="63500" dir="3600000" algn="tl" rotWithShape="0">
                    <a:srgbClr val="000000">
                      <a:alpha val="70000"/>
                    </a:srgbClr>
                  </a:outerShdw>
                </a:effectLst>
              </a:rPr>
              <a:t>syringae</a:t>
            </a:r>
            <a:r>
              <a:rPr lang="en-US" sz="6900" dirty="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sz="6900" dirty="0" err="1">
                <a:ln w="18415" cmpd="sng">
                  <a:solidFill>
                    <a:schemeClr val="tx1"/>
                  </a:solidFill>
                  <a:prstDash val="solid"/>
                </a:ln>
                <a:solidFill>
                  <a:schemeClr val="tx1"/>
                </a:solidFill>
                <a:effectLst>
                  <a:outerShdw blurRad="63500" dir="3600000" algn="tl" rotWithShape="0">
                    <a:srgbClr val="000000">
                      <a:alpha val="70000"/>
                    </a:srgbClr>
                  </a:outerShdw>
                </a:effectLst>
              </a:rPr>
              <a:t>pv</a:t>
            </a:r>
            <a:r>
              <a:rPr lang="en-US" sz="6900" dirty="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sz="6900" i="1"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syringae</a:t>
            </a:r>
            <a:r>
              <a:rPr lang="en-US" sz="6900"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p>
          <a:p>
            <a:pPr algn="ctr"/>
            <a:r>
              <a:rPr lang="en-US" sz="6900" i="1"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hrp</a:t>
            </a:r>
            <a:r>
              <a:rPr lang="en-US" sz="6900" i="1"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a:t>
            </a:r>
            <a:r>
              <a:rPr lang="en-US" sz="6900" i="1"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hrc</a:t>
            </a:r>
            <a:r>
              <a:rPr lang="en-US" sz="6900"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sz="6900" dirty="0">
                <a:ln w="18415" cmpd="sng">
                  <a:solidFill>
                    <a:schemeClr val="tx1"/>
                  </a:solidFill>
                  <a:prstDash val="solid"/>
                </a:ln>
                <a:solidFill>
                  <a:schemeClr val="tx1"/>
                </a:solidFill>
                <a:effectLst>
                  <a:outerShdw blurRad="63500" dir="3600000" algn="tl" rotWithShape="0">
                    <a:srgbClr val="000000">
                      <a:alpha val="70000"/>
                    </a:srgbClr>
                  </a:outerShdw>
                </a:effectLst>
              </a:rPr>
              <a:t>cluster into the genome of the soil bacterium </a:t>
            </a:r>
            <a:r>
              <a:rPr lang="en-US" sz="6900" i="1" dirty="0">
                <a:ln w="18415" cmpd="sng">
                  <a:solidFill>
                    <a:schemeClr val="tx1"/>
                  </a:solidFill>
                  <a:prstDash val="solid"/>
                </a:ln>
                <a:solidFill>
                  <a:schemeClr val="tx1"/>
                </a:solidFill>
                <a:effectLst>
                  <a:outerShdw blurRad="63500" dir="3600000" algn="tl" rotWithShape="0">
                    <a:srgbClr val="000000">
                      <a:alpha val="70000"/>
                    </a:srgbClr>
                  </a:outerShdw>
                </a:effectLst>
              </a:rPr>
              <a:t>Pseudomonas </a:t>
            </a:r>
            <a:r>
              <a:rPr lang="en-US" sz="6900" i="1" dirty="0" err="1">
                <a:ln w="18415" cmpd="sng">
                  <a:solidFill>
                    <a:schemeClr val="tx1"/>
                  </a:solidFill>
                  <a:prstDash val="solid"/>
                </a:ln>
                <a:solidFill>
                  <a:schemeClr val="tx1"/>
                </a:solidFill>
                <a:effectLst>
                  <a:outerShdw blurRad="63500" dir="3600000" algn="tl" rotWithShape="0">
                    <a:srgbClr val="000000">
                      <a:alpha val="70000"/>
                    </a:srgbClr>
                  </a:outerShdw>
                </a:effectLst>
              </a:rPr>
              <a:t>fluorescens</a:t>
            </a:r>
            <a:r>
              <a:rPr lang="en-US" sz="6900" i="1" dirty="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en-US" sz="6900" dirty="0">
                <a:ln w="18415" cmpd="sng">
                  <a:solidFill>
                    <a:schemeClr val="tx1"/>
                  </a:solidFill>
                  <a:prstDash val="solid"/>
                </a:ln>
                <a:solidFill>
                  <a:schemeClr val="tx1"/>
                </a:solidFill>
                <a:effectLst>
                  <a:outerShdw blurRad="63500" dir="3600000" algn="tl" rotWithShape="0">
                    <a:srgbClr val="000000">
                      <a:alpha val="70000"/>
                    </a:srgbClr>
                  </a:outerShdw>
                </a:effectLst>
              </a:rPr>
              <a:t>Pf0-1</a:t>
            </a:r>
          </a:p>
          <a:p>
            <a:pPr algn="ctr"/>
            <a:r>
              <a:rPr lang="en-US" sz="4900" b="1" spc="737" dirty="0">
                <a:ln w="11430"/>
                <a:solidFill>
                  <a:srgbClr val="F8F8F8"/>
                </a:solidFill>
                <a:effectLst>
                  <a:outerShdw blurRad="38100" dist="38100" dir="2700000" algn="tl">
                    <a:srgbClr val="000000">
                      <a:alpha val="43137"/>
                    </a:srgbClr>
                  </a:outerShdw>
                </a:effectLst>
              </a:rPr>
              <a:t>William J. Thomas</a:t>
            </a:r>
            <a:r>
              <a:rPr lang="en-US" sz="4900" b="1" spc="737" baseline="30000" dirty="0">
                <a:ln w="11430"/>
                <a:solidFill>
                  <a:srgbClr val="F8F8F8"/>
                </a:solidFill>
                <a:effectLst>
                  <a:outerShdw blurRad="38100" dist="38100" dir="2700000" algn="tl">
                    <a:srgbClr val="000000">
                      <a:alpha val="43137"/>
                    </a:srgbClr>
                  </a:outerShdw>
                </a:effectLst>
              </a:rPr>
              <a:t>1,2</a:t>
            </a:r>
            <a:r>
              <a:rPr lang="en-US" sz="4900" b="1" spc="737" dirty="0">
                <a:ln w="11430"/>
                <a:solidFill>
                  <a:srgbClr val="F8F8F8"/>
                </a:solidFill>
                <a:effectLst>
                  <a:outerShdw blurRad="38100" dist="38100" dir="2700000" algn="tl">
                    <a:srgbClr val="000000">
                      <a:alpha val="43137"/>
                    </a:srgbClr>
                  </a:outerShdw>
                </a:effectLst>
              </a:rPr>
              <a:t>, Caitlin A. Thireault</a:t>
            </a:r>
            <a:r>
              <a:rPr lang="en-US" sz="4900" b="1" spc="737" baseline="30000" dirty="0">
                <a:ln w="11430"/>
                <a:solidFill>
                  <a:srgbClr val="F8F8F8"/>
                </a:solidFill>
                <a:effectLst>
                  <a:outerShdw blurRad="38100" dist="38100" dir="2700000" algn="tl">
                    <a:srgbClr val="000000">
                      <a:alpha val="43137"/>
                    </a:srgbClr>
                  </a:outerShdw>
                </a:effectLst>
              </a:rPr>
              <a:t>1</a:t>
            </a:r>
            <a:r>
              <a:rPr lang="en-US" sz="4900" b="1" spc="737" dirty="0">
                <a:ln w="11430"/>
                <a:solidFill>
                  <a:srgbClr val="F8F8F8"/>
                </a:solidFill>
                <a:effectLst>
                  <a:outerShdw blurRad="38100" dist="38100" dir="2700000" algn="tl">
                    <a:srgbClr val="000000">
                      <a:alpha val="43137"/>
                    </a:srgbClr>
                  </a:outerShdw>
                </a:effectLst>
              </a:rPr>
              <a:t>, Jeffrey A. Kimbrel</a:t>
            </a:r>
            <a:r>
              <a:rPr lang="en-US" sz="4900" b="1" spc="737" baseline="30000" dirty="0">
                <a:ln w="11430"/>
                <a:solidFill>
                  <a:srgbClr val="F8F8F8"/>
                </a:solidFill>
                <a:effectLst>
                  <a:outerShdw blurRad="38100" dist="38100" dir="2700000" algn="tl">
                    <a:srgbClr val="000000">
                      <a:alpha val="43137"/>
                    </a:srgbClr>
                  </a:outerShdw>
                </a:effectLst>
              </a:rPr>
              <a:t>1,2</a:t>
            </a:r>
            <a:r>
              <a:rPr lang="en-US" sz="4900" b="1" spc="737" dirty="0">
                <a:ln w="11430"/>
                <a:solidFill>
                  <a:srgbClr val="F8F8F8"/>
                </a:solidFill>
                <a:effectLst>
                  <a:outerShdw blurRad="38100" dist="38100" dir="2700000" algn="tl">
                    <a:srgbClr val="000000">
                      <a:alpha val="43137"/>
                    </a:srgbClr>
                  </a:outerShdw>
                </a:effectLst>
              </a:rPr>
              <a:t>, and Jeff H. Chang</a:t>
            </a:r>
            <a:r>
              <a:rPr lang="en-US" sz="4900" b="1" spc="737" baseline="30000" dirty="0">
                <a:ln w="11430"/>
                <a:solidFill>
                  <a:srgbClr val="F8F8F8"/>
                </a:solidFill>
                <a:effectLst>
                  <a:outerShdw blurRad="38100" dist="38100" dir="2700000" algn="tl">
                    <a:srgbClr val="000000">
                      <a:alpha val="43137"/>
                    </a:srgbClr>
                  </a:outerShdw>
                </a:effectLst>
              </a:rPr>
              <a:t>1,2,3</a:t>
            </a:r>
          </a:p>
          <a:p>
            <a:pPr algn="ctr"/>
            <a:r>
              <a:rPr lang="en-US" sz="3900" spc="737" baseline="30000" dirty="0" smtClean="0">
                <a:ln w="11430">
                  <a:solidFill>
                    <a:schemeClr val="tx1"/>
                  </a:solidFill>
                </a:ln>
                <a:solidFill>
                  <a:schemeClr val="tx1"/>
                </a:solidFill>
                <a:latin typeface="Arial" pitchFamily="34" charset="0"/>
                <a:cs typeface="Arial" pitchFamily="34" charset="0"/>
              </a:rPr>
              <a:t>1</a:t>
            </a:r>
            <a:r>
              <a:rPr lang="en-US" sz="3900" spc="737" dirty="0" smtClean="0">
                <a:ln w="11430">
                  <a:solidFill>
                    <a:schemeClr val="tx1"/>
                  </a:solidFill>
                </a:ln>
                <a:solidFill>
                  <a:schemeClr val="tx1"/>
                </a:solidFill>
                <a:latin typeface="Arial" pitchFamily="34" charset="0"/>
                <a:cs typeface="Arial" pitchFamily="34" charset="0"/>
              </a:rPr>
              <a:t>Department </a:t>
            </a:r>
            <a:r>
              <a:rPr lang="en-US" sz="3900" spc="737" dirty="0">
                <a:ln w="11430">
                  <a:solidFill>
                    <a:schemeClr val="tx1"/>
                  </a:solidFill>
                </a:ln>
                <a:solidFill>
                  <a:schemeClr val="tx1"/>
                </a:solidFill>
                <a:latin typeface="Arial" pitchFamily="34" charset="0"/>
                <a:cs typeface="Arial" pitchFamily="34" charset="0"/>
              </a:rPr>
              <a:t>of Botany and Plant Pathology, </a:t>
            </a:r>
            <a:r>
              <a:rPr lang="en-US" sz="3900" spc="737" baseline="30000" dirty="0">
                <a:ln w="11430">
                  <a:solidFill>
                    <a:schemeClr val="tx1"/>
                  </a:solidFill>
                </a:ln>
                <a:solidFill>
                  <a:schemeClr val="tx1"/>
                </a:solidFill>
                <a:latin typeface="Arial" pitchFamily="34" charset="0"/>
                <a:cs typeface="Arial" pitchFamily="34" charset="0"/>
              </a:rPr>
              <a:t>2</a:t>
            </a:r>
            <a:r>
              <a:rPr lang="en-US" sz="3900" spc="737" dirty="0">
                <a:ln w="11430">
                  <a:solidFill>
                    <a:schemeClr val="tx1"/>
                  </a:solidFill>
                </a:ln>
                <a:solidFill>
                  <a:schemeClr val="tx1"/>
                </a:solidFill>
                <a:latin typeface="Arial" pitchFamily="34" charset="0"/>
                <a:cs typeface="Arial" pitchFamily="34" charset="0"/>
              </a:rPr>
              <a:t>Molecular and Cellular Biology Program, </a:t>
            </a:r>
            <a:r>
              <a:rPr lang="en-US" sz="3900" spc="737" baseline="30000" dirty="0">
                <a:ln w="11430">
                  <a:solidFill>
                    <a:schemeClr val="tx1"/>
                  </a:solidFill>
                </a:ln>
                <a:solidFill>
                  <a:schemeClr val="tx1"/>
                </a:solidFill>
                <a:latin typeface="Arial" pitchFamily="34" charset="0"/>
                <a:cs typeface="Arial" pitchFamily="34" charset="0"/>
              </a:rPr>
              <a:t>3</a:t>
            </a:r>
            <a:r>
              <a:rPr lang="en-US" sz="3900" spc="737" dirty="0">
                <a:ln w="11430">
                  <a:solidFill>
                    <a:schemeClr val="tx1"/>
                  </a:solidFill>
                </a:ln>
                <a:solidFill>
                  <a:schemeClr val="tx1"/>
                </a:solidFill>
                <a:latin typeface="Arial" pitchFamily="34" charset="0"/>
                <a:cs typeface="Arial" pitchFamily="34" charset="0"/>
              </a:rPr>
              <a:t>Center for Genome Research and Biocomputing</a:t>
            </a:r>
          </a:p>
          <a:p>
            <a:pPr algn="ctr"/>
            <a:r>
              <a:rPr lang="en-US" sz="3900" spc="737" dirty="0">
                <a:ln w="11430">
                  <a:solidFill>
                    <a:schemeClr val="tx1"/>
                  </a:solidFill>
                </a:ln>
                <a:solidFill>
                  <a:schemeClr val="tx1"/>
                </a:solidFill>
                <a:latin typeface="Arial" pitchFamily="34" charset="0"/>
                <a:cs typeface="Arial" pitchFamily="34" charset="0"/>
              </a:rPr>
              <a:t>Oregon State University, Corvallis, OR 97331, USA</a:t>
            </a:r>
          </a:p>
        </p:txBody>
      </p:sp>
      <p:sp>
        <p:nvSpPr>
          <p:cNvPr id="12" name="Rounded Rectangle 11"/>
          <p:cNvSpPr/>
          <p:nvPr/>
        </p:nvSpPr>
        <p:spPr>
          <a:xfrm>
            <a:off x="685800" y="6781800"/>
            <a:ext cx="18973800" cy="11125200"/>
          </a:xfrm>
          <a:prstGeom prst="roundRect">
            <a:avLst>
              <a:gd name="adj" fmla="val 10072"/>
            </a:avLst>
          </a:prstGeom>
          <a:solidFill>
            <a:schemeClr val="accent1">
              <a:lumMod val="75000"/>
            </a:schemeClr>
          </a:solidFill>
          <a:ln>
            <a:solidFill>
              <a:schemeClr val="accent1">
                <a:lumMod val="75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449354" tIns="224677" rIns="449354" bIns="224677" rtlCol="0" anchor="ctr">
            <a:scene3d>
              <a:camera prst="orthographicFront"/>
              <a:lightRig rig="soft" dir="t">
                <a:rot lat="0" lon="0" rev="10800000"/>
              </a:lightRig>
            </a:scene3d>
            <a:sp3d>
              <a:bevelT w="27940" h="12700"/>
              <a:contourClr>
                <a:srgbClr val="DDDDDD"/>
              </a:contourClr>
            </a:sp3d>
          </a:bodyPr>
          <a:lstStyle/>
          <a:p>
            <a:pPr algn="ctr"/>
            <a:endParaRPr lang="en-US" sz="3900" spc="737" dirty="0">
              <a:ln w="11430">
                <a:solidFill>
                  <a:schemeClr val="tx1"/>
                </a:solidFill>
              </a:ln>
              <a:solidFill>
                <a:schemeClr val="tx1"/>
              </a:solidFill>
              <a:latin typeface="Arial" pitchFamily="34" charset="0"/>
              <a:cs typeface="Arial" pitchFamily="34" charset="0"/>
            </a:endParaRPr>
          </a:p>
        </p:txBody>
      </p:sp>
      <p:grpSp>
        <p:nvGrpSpPr>
          <p:cNvPr id="45" name="Group 44"/>
          <p:cNvGrpSpPr/>
          <p:nvPr/>
        </p:nvGrpSpPr>
        <p:grpSpPr>
          <a:xfrm>
            <a:off x="762000" y="18288000"/>
            <a:ext cx="18973800" cy="7162800"/>
            <a:chOff x="762000" y="19431000"/>
            <a:chExt cx="18973800" cy="7162800"/>
          </a:xfrm>
        </p:grpSpPr>
        <p:sp>
          <p:nvSpPr>
            <p:cNvPr id="34" name="Rounded Rectangle 33"/>
            <p:cNvSpPr/>
            <p:nvPr/>
          </p:nvSpPr>
          <p:spPr>
            <a:xfrm>
              <a:off x="762000" y="19431000"/>
              <a:ext cx="18973800" cy="7162800"/>
            </a:xfrm>
            <a:prstGeom prst="roundRect">
              <a:avLst>
                <a:gd name="adj" fmla="val 15943"/>
              </a:avLst>
            </a:prstGeom>
            <a:solidFill>
              <a:schemeClr val="accent1">
                <a:lumMod val="75000"/>
              </a:schemeClr>
            </a:solidFill>
            <a:ln>
              <a:solidFill>
                <a:schemeClr val="accent1">
                  <a:lumMod val="75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449354" tIns="224677" rIns="449354" bIns="224677" rtlCol="0" anchor="ctr">
              <a:scene3d>
                <a:camera prst="orthographicFront"/>
                <a:lightRig rig="soft" dir="t">
                  <a:rot lat="0" lon="0" rev="10800000"/>
                </a:lightRig>
              </a:scene3d>
              <a:sp3d>
                <a:bevelT w="27940" h="12700"/>
                <a:contourClr>
                  <a:srgbClr val="DDDDDD"/>
                </a:contourClr>
              </a:sp3d>
            </a:bodyPr>
            <a:lstStyle/>
            <a:p>
              <a:pPr algn="ctr"/>
              <a:endParaRPr lang="en-US" sz="3900" spc="737" dirty="0">
                <a:ln w="11430">
                  <a:solidFill>
                    <a:schemeClr val="tx1"/>
                  </a:solidFill>
                </a:ln>
                <a:solidFill>
                  <a:schemeClr val="tx1"/>
                </a:solidFill>
                <a:latin typeface="Arial" pitchFamily="34" charset="0"/>
                <a:cs typeface="Arial" pitchFamily="34" charset="0"/>
              </a:endParaRPr>
            </a:p>
          </p:txBody>
        </p:sp>
        <p:pic>
          <p:nvPicPr>
            <p:cNvPr id="37" name="Picture 36" descr="EtHAn_construction.jpg"/>
            <p:cNvPicPr>
              <a:picLocks noChangeAspect="1"/>
            </p:cNvPicPr>
            <p:nvPr/>
          </p:nvPicPr>
          <p:blipFill>
            <a:blip r:embed="rId3"/>
            <a:stretch>
              <a:fillRect/>
            </a:stretch>
          </p:blipFill>
          <p:spPr>
            <a:xfrm>
              <a:off x="1981200" y="19735800"/>
              <a:ext cx="7162800" cy="6632025"/>
            </a:xfrm>
            <a:prstGeom prst="rect">
              <a:avLst/>
            </a:prstGeom>
          </p:spPr>
        </p:pic>
        <p:sp>
          <p:nvSpPr>
            <p:cNvPr id="38" name="TextBox 37"/>
            <p:cNvSpPr txBox="1"/>
            <p:nvPr/>
          </p:nvSpPr>
          <p:spPr>
            <a:xfrm>
              <a:off x="9296400" y="20040600"/>
              <a:ext cx="10058400" cy="5570756"/>
            </a:xfrm>
            <a:prstGeom prst="rect">
              <a:avLst/>
            </a:prstGeom>
            <a:noFill/>
          </p:spPr>
          <p:txBody>
            <a:bodyPr wrap="square" rtlCol="0">
              <a:spAutoFit/>
            </a:bodyPr>
            <a:lstStyle/>
            <a:p>
              <a:r>
                <a:rPr lang="en-US" sz="3200" b="1" dirty="0" smtClean="0"/>
                <a:t>Figure 1. Construction of </a:t>
              </a:r>
              <a:r>
                <a:rPr lang="en-US" sz="3200" b="1" dirty="0" err="1" smtClean="0"/>
                <a:t>EtHAn</a:t>
              </a:r>
              <a:r>
                <a:rPr lang="en-US" sz="3200" b="1" dirty="0" smtClean="0"/>
                <a:t>.</a:t>
              </a:r>
            </a:p>
            <a:p>
              <a:pPr marL="571500" indent="-571500">
                <a:buFont typeface="+mj-lt"/>
                <a:buAutoNum type="alphaLcParenR"/>
              </a:pPr>
              <a:r>
                <a:rPr lang="en-US" sz="3200" dirty="0" smtClean="0"/>
                <a:t>Sticky-end PCR was used to amplify 0.5 kb flanking the T3SS-encoding region and cloned into pBBR1-MCS1 and mini-Tn5 vectors.</a:t>
              </a:r>
            </a:p>
            <a:p>
              <a:pPr marL="571500" indent="-571500">
                <a:buFont typeface="+mj-lt"/>
                <a:buAutoNum type="alphaLcParenR"/>
              </a:pPr>
              <a:r>
                <a:rPr lang="en-US" sz="3200" dirty="0" smtClean="0"/>
                <a:t>and c) Vectors </a:t>
              </a:r>
              <a:r>
                <a:rPr lang="en-US" sz="3200" dirty="0" err="1" smtClean="0"/>
                <a:t>linearized</a:t>
              </a:r>
              <a:r>
                <a:rPr lang="en-US" sz="3200" dirty="0" smtClean="0"/>
                <a:t> and used to sequentially capture 26-kb T3SS-encoding region via </a:t>
              </a:r>
              <a:r>
                <a:rPr lang="en-US" sz="3200" dirty="0" err="1" smtClean="0"/>
                <a:t>recombineering</a:t>
              </a:r>
              <a:r>
                <a:rPr lang="en-US" sz="3200" dirty="0" smtClean="0"/>
                <a:t>, first into pBBR1-MCS1 (step b), then into mini-Tn5 (step c).</a:t>
              </a:r>
            </a:p>
            <a:p>
              <a:pPr marL="571500" indent="-571500"/>
              <a:r>
                <a:rPr lang="en-US" sz="3200" dirty="0" smtClean="0"/>
                <a:t>d)  Replaced </a:t>
              </a:r>
              <a:r>
                <a:rPr lang="en-US" sz="3200" i="1" dirty="0" err="1" smtClean="0"/>
                <a:t>Tet</a:t>
              </a:r>
              <a:r>
                <a:rPr lang="en-US" sz="3200" baseline="30000" dirty="0" err="1" smtClean="0"/>
                <a:t>R</a:t>
              </a:r>
              <a:r>
                <a:rPr lang="en-US" sz="3200" dirty="0" smtClean="0"/>
                <a:t> gene with </a:t>
              </a:r>
              <a:r>
                <a:rPr lang="en-US" sz="3200" i="1" dirty="0" err="1" smtClean="0"/>
                <a:t>Kan</a:t>
              </a:r>
              <a:r>
                <a:rPr lang="en-US" sz="3200" baseline="30000" dirty="0" err="1" smtClean="0"/>
                <a:t>R</a:t>
              </a:r>
              <a:r>
                <a:rPr lang="en-US" sz="3200" dirty="0" smtClean="0"/>
                <a:t> flanked by FRT sites via </a:t>
              </a:r>
              <a:r>
                <a:rPr lang="en-US" sz="3200" dirty="0" err="1" smtClean="0"/>
                <a:t>recom-bineering</a:t>
              </a:r>
              <a:r>
                <a:rPr lang="en-US" sz="3200" dirty="0" smtClean="0"/>
                <a:t>.</a:t>
              </a:r>
            </a:p>
            <a:p>
              <a:pPr marL="571500" indent="-571500">
                <a:buFont typeface="+mj-lt"/>
                <a:buAutoNum type="alphaLcParenR"/>
              </a:pPr>
              <a:endParaRPr lang="en-US" sz="3600" dirty="0"/>
            </a:p>
          </p:txBody>
        </p:sp>
      </p:grpSp>
      <p:sp>
        <p:nvSpPr>
          <p:cNvPr id="28" name="Rounded Rectangle 27"/>
          <p:cNvSpPr/>
          <p:nvPr/>
        </p:nvSpPr>
        <p:spPr>
          <a:xfrm>
            <a:off x="762000" y="31013400"/>
            <a:ext cx="18821400" cy="6934200"/>
          </a:xfrm>
          <a:prstGeom prst="roundRect">
            <a:avLst>
              <a:gd name="adj" fmla="val 18436"/>
            </a:avLst>
          </a:prstGeom>
          <a:solidFill>
            <a:schemeClr val="accent1">
              <a:lumMod val="75000"/>
            </a:schemeClr>
          </a:solidFill>
          <a:ln>
            <a:solidFill>
              <a:schemeClr val="accent1">
                <a:lumMod val="75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449354" tIns="224677" rIns="449354" bIns="224677" rtlCol="0" anchor="ctr">
            <a:scene3d>
              <a:camera prst="orthographicFront"/>
              <a:lightRig rig="soft" dir="t">
                <a:rot lat="0" lon="0" rev="10800000"/>
              </a:lightRig>
            </a:scene3d>
            <a:sp3d>
              <a:bevelT w="27940" h="12700"/>
              <a:contourClr>
                <a:srgbClr val="DDDDDD"/>
              </a:contourClr>
            </a:sp3d>
          </a:bodyPr>
          <a:lstStyle/>
          <a:p>
            <a:pPr algn="ctr"/>
            <a:endParaRPr lang="en-US" sz="3900" spc="737" dirty="0">
              <a:ln w="11430">
                <a:solidFill>
                  <a:schemeClr val="tx1"/>
                </a:solidFill>
              </a:ln>
              <a:solidFill>
                <a:schemeClr val="tx1"/>
              </a:solidFill>
              <a:latin typeface="Arial" pitchFamily="34" charset="0"/>
              <a:cs typeface="Arial" pitchFamily="34" charset="0"/>
            </a:endParaRPr>
          </a:p>
        </p:txBody>
      </p:sp>
      <p:grpSp>
        <p:nvGrpSpPr>
          <p:cNvPr id="52" name="Group 51"/>
          <p:cNvGrpSpPr/>
          <p:nvPr/>
        </p:nvGrpSpPr>
        <p:grpSpPr>
          <a:xfrm>
            <a:off x="20574000" y="6781800"/>
            <a:ext cx="19050000" cy="19202400"/>
            <a:chOff x="12103609" y="25298399"/>
            <a:chExt cx="19431001" cy="19440938"/>
          </a:xfrm>
        </p:grpSpPr>
        <p:sp>
          <p:nvSpPr>
            <p:cNvPr id="30" name="Rounded Rectangle 29"/>
            <p:cNvSpPr/>
            <p:nvPr/>
          </p:nvSpPr>
          <p:spPr>
            <a:xfrm>
              <a:off x="12103609" y="25298399"/>
              <a:ext cx="19431001" cy="19440938"/>
            </a:xfrm>
            <a:prstGeom prst="roundRect">
              <a:avLst>
                <a:gd name="adj" fmla="val 6874"/>
              </a:avLst>
            </a:prstGeom>
            <a:solidFill>
              <a:schemeClr val="accent1">
                <a:lumMod val="75000"/>
              </a:schemeClr>
            </a:solidFill>
            <a:ln>
              <a:solidFill>
                <a:schemeClr val="accent1">
                  <a:lumMod val="75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449354" tIns="224677" rIns="449354" bIns="224677" rtlCol="0" anchor="ctr">
              <a:scene3d>
                <a:camera prst="orthographicFront"/>
                <a:lightRig rig="soft" dir="t">
                  <a:rot lat="0" lon="0" rev="10800000"/>
                </a:lightRig>
              </a:scene3d>
              <a:sp3d>
                <a:bevelT w="27940" h="12700"/>
                <a:contourClr>
                  <a:srgbClr val="DDDDDD"/>
                </a:contourClr>
              </a:sp3d>
            </a:bodyPr>
            <a:lstStyle/>
            <a:p>
              <a:pPr algn="ctr"/>
              <a:endParaRPr lang="en-US" sz="3900" spc="737" dirty="0">
                <a:ln w="11430">
                  <a:solidFill>
                    <a:schemeClr val="tx1"/>
                  </a:solidFill>
                </a:ln>
                <a:solidFill>
                  <a:schemeClr val="tx1"/>
                </a:solidFill>
                <a:latin typeface="Arial" pitchFamily="34" charset="0"/>
                <a:cs typeface="Arial" pitchFamily="34" charset="0"/>
              </a:endParaRPr>
            </a:p>
          </p:txBody>
        </p:sp>
        <p:grpSp>
          <p:nvGrpSpPr>
            <p:cNvPr id="18" name="Group 17"/>
            <p:cNvGrpSpPr/>
            <p:nvPr/>
          </p:nvGrpSpPr>
          <p:grpSpPr>
            <a:xfrm>
              <a:off x="19796762" y="25755599"/>
              <a:ext cx="11224736" cy="8809553"/>
              <a:chOff x="13280140" y="29083513"/>
              <a:chExt cx="15786989" cy="12705314"/>
            </a:xfrm>
          </p:grpSpPr>
          <p:grpSp>
            <p:nvGrpSpPr>
              <p:cNvPr id="19" name="Group 26"/>
              <p:cNvGrpSpPr/>
              <p:nvPr/>
            </p:nvGrpSpPr>
            <p:grpSpPr>
              <a:xfrm>
                <a:off x="13280140" y="29083513"/>
                <a:ext cx="15786989" cy="12705314"/>
                <a:chOff x="13280140" y="29083513"/>
                <a:chExt cx="15786989" cy="12705314"/>
              </a:xfrm>
            </p:grpSpPr>
            <p:pic>
              <p:nvPicPr>
                <p:cNvPr id="24" name="Picture 23" descr="Poster_callose_hrcC.bmp"/>
                <p:cNvPicPr>
                  <a:picLocks noChangeAspect="1"/>
                </p:cNvPicPr>
                <p:nvPr/>
              </p:nvPicPr>
              <p:blipFill>
                <a:blip r:embed="rId4"/>
                <a:stretch>
                  <a:fillRect/>
                </a:stretch>
              </p:blipFill>
              <p:spPr>
                <a:xfrm>
                  <a:off x="13280140" y="29083513"/>
                  <a:ext cx="7804877" cy="6243905"/>
                </a:xfrm>
                <a:prstGeom prst="rect">
                  <a:avLst/>
                </a:prstGeom>
              </p:spPr>
            </p:pic>
            <p:pic>
              <p:nvPicPr>
                <p:cNvPr id="25" name="Picture 24" descr="Poster_callose_DC3000.bmp"/>
                <p:cNvPicPr>
                  <a:picLocks noChangeAspect="1"/>
                </p:cNvPicPr>
                <p:nvPr/>
              </p:nvPicPr>
              <p:blipFill>
                <a:blip r:embed="rId5"/>
                <a:stretch>
                  <a:fillRect/>
                </a:stretch>
              </p:blipFill>
              <p:spPr>
                <a:xfrm>
                  <a:off x="21262252" y="29083514"/>
                  <a:ext cx="7804877" cy="6243905"/>
                </a:xfrm>
                <a:prstGeom prst="rect">
                  <a:avLst/>
                </a:prstGeom>
              </p:spPr>
            </p:pic>
            <p:pic>
              <p:nvPicPr>
                <p:cNvPr id="26" name="Picture 25" descr="Poster_callose_EtHAn.bmp"/>
                <p:cNvPicPr>
                  <a:picLocks noChangeAspect="1"/>
                </p:cNvPicPr>
                <p:nvPr/>
              </p:nvPicPr>
              <p:blipFill>
                <a:blip r:embed="rId6"/>
                <a:stretch>
                  <a:fillRect/>
                </a:stretch>
              </p:blipFill>
              <p:spPr>
                <a:xfrm>
                  <a:off x="13282283" y="35544922"/>
                  <a:ext cx="7804877" cy="6243905"/>
                </a:xfrm>
                <a:prstGeom prst="rect">
                  <a:avLst/>
                </a:prstGeom>
              </p:spPr>
            </p:pic>
            <p:pic>
              <p:nvPicPr>
                <p:cNvPr id="27" name="Picture 26" descr="Poster_callose_hopM1.bmp"/>
                <p:cNvPicPr>
                  <a:picLocks noChangeAspect="1"/>
                </p:cNvPicPr>
                <p:nvPr/>
              </p:nvPicPr>
              <p:blipFill>
                <a:blip r:embed="rId7"/>
                <a:stretch>
                  <a:fillRect/>
                </a:stretch>
              </p:blipFill>
              <p:spPr>
                <a:xfrm>
                  <a:off x="21262251" y="35544922"/>
                  <a:ext cx="7804877" cy="6243905"/>
                </a:xfrm>
                <a:prstGeom prst="rect">
                  <a:avLst/>
                </a:prstGeom>
              </p:spPr>
            </p:pic>
          </p:grpSp>
          <p:sp>
            <p:nvSpPr>
              <p:cNvPr id="20" name="TextBox 19"/>
              <p:cNvSpPr txBox="1"/>
              <p:nvPr/>
            </p:nvSpPr>
            <p:spPr>
              <a:xfrm>
                <a:off x="13507341" y="34358579"/>
                <a:ext cx="2057400" cy="932152"/>
              </a:xfrm>
              <a:prstGeom prst="rect">
                <a:avLst/>
              </a:prstGeom>
              <a:noFill/>
            </p:spPr>
            <p:txBody>
              <a:bodyPr wrap="square" rtlCol="0">
                <a:spAutoFit/>
              </a:bodyPr>
              <a:lstStyle/>
              <a:p>
                <a:r>
                  <a:rPr lang="el-GR" sz="3600" dirty="0" smtClean="0"/>
                  <a:t>Δ</a:t>
                </a:r>
                <a:r>
                  <a:rPr lang="en-US" sz="3600" i="1" dirty="0" err="1" smtClean="0"/>
                  <a:t>hrcC</a:t>
                </a:r>
                <a:endParaRPr lang="en-US" sz="3600" i="1" dirty="0"/>
              </a:p>
            </p:txBody>
          </p:sp>
          <p:sp>
            <p:nvSpPr>
              <p:cNvPr id="21" name="TextBox 20"/>
              <p:cNvSpPr txBox="1"/>
              <p:nvPr/>
            </p:nvSpPr>
            <p:spPr>
              <a:xfrm>
                <a:off x="21652353" y="34358579"/>
                <a:ext cx="4546322" cy="901708"/>
              </a:xfrm>
              <a:prstGeom prst="rect">
                <a:avLst/>
              </a:prstGeom>
              <a:noFill/>
            </p:spPr>
            <p:txBody>
              <a:bodyPr wrap="square" rtlCol="0">
                <a:spAutoFit/>
              </a:bodyPr>
              <a:lstStyle/>
              <a:p>
                <a:r>
                  <a:rPr lang="en-US" sz="3600" i="1" dirty="0" smtClean="0"/>
                  <a:t>Pto</a:t>
                </a:r>
                <a:r>
                  <a:rPr lang="en-US" sz="3600" dirty="0" smtClean="0"/>
                  <a:t>DC3000</a:t>
                </a:r>
                <a:endParaRPr lang="en-US" sz="3600" i="1" dirty="0"/>
              </a:p>
            </p:txBody>
          </p:sp>
          <p:sp>
            <p:nvSpPr>
              <p:cNvPr id="22" name="TextBox 21"/>
              <p:cNvSpPr txBox="1"/>
              <p:nvPr/>
            </p:nvSpPr>
            <p:spPr>
              <a:xfrm>
                <a:off x="13500913" y="40774253"/>
                <a:ext cx="4343400" cy="901708"/>
              </a:xfrm>
              <a:prstGeom prst="rect">
                <a:avLst/>
              </a:prstGeom>
              <a:noFill/>
            </p:spPr>
            <p:txBody>
              <a:bodyPr wrap="square" rtlCol="0">
                <a:spAutoFit/>
              </a:bodyPr>
              <a:lstStyle/>
              <a:p>
                <a:r>
                  <a:rPr lang="en-US" sz="3600" dirty="0" err="1" smtClean="0"/>
                  <a:t>EtHAn</a:t>
                </a:r>
                <a:r>
                  <a:rPr lang="en-US" sz="3600" dirty="0" smtClean="0"/>
                  <a:t> + E.V.</a:t>
                </a:r>
                <a:endParaRPr lang="en-US" sz="3600" dirty="0"/>
              </a:p>
            </p:txBody>
          </p:sp>
          <p:sp>
            <p:nvSpPr>
              <p:cNvPr id="23" name="TextBox 22"/>
              <p:cNvSpPr txBox="1"/>
              <p:nvPr/>
            </p:nvSpPr>
            <p:spPr>
              <a:xfrm>
                <a:off x="21699510" y="40774253"/>
                <a:ext cx="6265265" cy="932152"/>
              </a:xfrm>
              <a:prstGeom prst="rect">
                <a:avLst/>
              </a:prstGeom>
              <a:noFill/>
            </p:spPr>
            <p:txBody>
              <a:bodyPr wrap="square" rtlCol="0">
                <a:spAutoFit/>
              </a:bodyPr>
              <a:lstStyle/>
              <a:p>
                <a:r>
                  <a:rPr lang="en-US" sz="3600" dirty="0" err="1" smtClean="0"/>
                  <a:t>EtHAn</a:t>
                </a:r>
                <a:r>
                  <a:rPr lang="en-US" sz="3600" dirty="0" smtClean="0"/>
                  <a:t> + </a:t>
                </a:r>
                <a:r>
                  <a:rPr lang="en-US" sz="3600" i="1" dirty="0" smtClean="0"/>
                  <a:t>hopM1</a:t>
                </a:r>
                <a:endParaRPr lang="en-US" sz="3600" dirty="0"/>
              </a:p>
            </p:txBody>
          </p:sp>
        </p:grpSp>
        <p:graphicFrame>
          <p:nvGraphicFramePr>
            <p:cNvPr id="29" name="Chart 28"/>
            <p:cNvGraphicFramePr>
              <a:graphicFrameLocks/>
            </p:cNvGraphicFramePr>
            <p:nvPr/>
          </p:nvGraphicFramePr>
          <p:xfrm>
            <a:off x="12958573" y="25761280"/>
            <a:ext cx="6629401" cy="5562600"/>
          </p:xfrm>
          <a:graphic>
            <a:graphicData uri="http://schemas.openxmlformats.org/drawingml/2006/chart">
              <c:chart xmlns:c="http://schemas.openxmlformats.org/drawingml/2006/chart" xmlns:r="http://schemas.openxmlformats.org/officeDocument/2006/relationships" r:id="rId8"/>
            </a:graphicData>
          </a:graphic>
        </p:graphicFrame>
        <p:sp>
          <p:nvSpPr>
            <p:cNvPr id="47" name="TextBox 46"/>
            <p:cNvSpPr txBox="1"/>
            <p:nvPr/>
          </p:nvSpPr>
          <p:spPr>
            <a:xfrm>
              <a:off x="12647677" y="31470127"/>
              <a:ext cx="7072885" cy="4580518"/>
            </a:xfrm>
            <a:prstGeom prst="rect">
              <a:avLst/>
            </a:prstGeom>
            <a:noFill/>
          </p:spPr>
          <p:txBody>
            <a:bodyPr wrap="square" rtlCol="0">
              <a:spAutoFit/>
            </a:bodyPr>
            <a:lstStyle/>
            <a:p>
              <a:r>
                <a:rPr lang="en-US" sz="3200" b="1" dirty="0" smtClean="0"/>
                <a:t>Figure 4. </a:t>
              </a:r>
              <a:r>
                <a:rPr lang="en-US" sz="3200" b="1" dirty="0" err="1" smtClean="0"/>
                <a:t>EtHAn</a:t>
              </a:r>
              <a:r>
                <a:rPr lang="en-US" sz="3200" b="1" dirty="0" smtClean="0"/>
                <a:t> carrying </a:t>
              </a:r>
              <a:r>
                <a:rPr lang="en-US" sz="3200" b="1" i="1" dirty="0" err="1" smtClean="0"/>
                <a:t>avrPto</a:t>
              </a:r>
              <a:r>
                <a:rPr lang="en-US" sz="3200" b="1" dirty="0" smtClean="0"/>
                <a:t> or </a:t>
              </a:r>
              <a:r>
                <a:rPr lang="en-US" sz="3200" b="1" i="1" dirty="0" smtClean="0"/>
                <a:t>hopM1</a:t>
              </a:r>
              <a:r>
                <a:rPr lang="en-US" sz="3200" b="1" dirty="0" smtClean="0"/>
                <a:t> dampens the </a:t>
              </a:r>
              <a:r>
                <a:rPr lang="en-US" sz="3200" b="1" dirty="0" err="1" smtClean="0"/>
                <a:t>callose</a:t>
              </a:r>
              <a:r>
                <a:rPr lang="en-US" sz="3200" b="1" dirty="0" smtClean="0"/>
                <a:t> response, a measure of PTI </a:t>
              </a:r>
              <a:r>
                <a:rPr lang="en-US" sz="3200" dirty="0" smtClean="0"/>
                <a:t> </a:t>
              </a:r>
            </a:p>
            <a:p>
              <a:pPr marL="514350" indent="-514350">
                <a:buFont typeface="+mj-lt"/>
                <a:buAutoNum type="alphaLcParenR"/>
              </a:pPr>
              <a:r>
                <a:rPr lang="en-US" sz="3200" dirty="0" smtClean="0"/>
                <a:t>Average number of </a:t>
              </a:r>
              <a:r>
                <a:rPr lang="en-US" sz="3200" dirty="0" err="1" smtClean="0"/>
                <a:t>callose</a:t>
              </a:r>
              <a:r>
                <a:rPr lang="en-US" sz="3200" dirty="0" smtClean="0"/>
                <a:t> deposits per field of view (1.5mm</a:t>
              </a:r>
              <a:r>
                <a:rPr lang="en-US" sz="3200" baseline="30000" dirty="0" smtClean="0"/>
                <a:t>2</a:t>
              </a:r>
              <a:r>
                <a:rPr lang="en-US" sz="3200" dirty="0" smtClean="0"/>
                <a:t>) 15 leaves were photographed for each treatment; 10 fields of view were analyzed for each leaf.</a:t>
              </a:r>
              <a:endParaRPr lang="en-US" sz="3200" dirty="0"/>
            </a:p>
          </p:txBody>
        </p:sp>
        <p:sp>
          <p:nvSpPr>
            <p:cNvPr id="48" name="TextBox 47"/>
            <p:cNvSpPr txBox="1"/>
            <p:nvPr/>
          </p:nvSpPr>
          <p:spPr>
            <a:xfrm>
              <a:off x="12725401" y="35944629"/>
              <a:ext cx="18731485" cy="1090600"/>
            </a:xfrm>
            <a:prstGeom prst="rect">
              <a:avLst/>
            </a:prstGeom>
            <a:noFill/>
          </p:spPr>
          <p:txBody>
            <a:bodyPr wrap="square" rtlCol="0">
              <a:spAutoFit/>
            </a:bodyPr>
            <a:lstStyle/>
            <a:p>
              <a:pPr marL="514350" indent="-514350"/>
              <a:r>
                <a:rPr lang="en-US" sz="3200" dirty="0" smtClean="0"/>
                <a:t>b)  Representative microscopic images  of Arabidopsis leaves stained with aniline blue for </a:t>
              </a:r>
              <a:r>
                <a:rPr lang="en-US" sz="3200" dirty="0" err="1" smtClean="0"/>
                <a:t>callose</a:t>
              </a:r>
              <a:r>
                <a:rPr lang="en-US" sz="3200" dirty="0" smtClean="0"/>
                <a:t> deposition</a:t>
              </a:r>
              <a:endParaRPr lang="en-US" sz="3200" dirty="0"/>
            </a:p>
          </p:txBody>
        </p:sp>
      </p:grpSp>
      <p:grpSp>
        <p:nvGrpSpPr>
          <p:cNvPr id="75" name="Group 74"/>
          <p:cNvGrpSpPr/>
          <p:nvPr/>
        </p:nvGrpSpPr>
        <p:grpSpPr>
          <a:xfrm>
            <a:off x="20650200" y="31013400"/>
            <a:ext cx="19050000" cy="4495800"/>
            <a:chOff x="20650200" y="31775400"/>
            <a:chExt cx="19050000" cy="4495800"/>
          </a:xfrm>
        </p:grpSpPr>
        <p:sp>
          <p:nvSpPr>
            <p:cNvPr id="31" name="Rounded Rectangle 30"/>
            <p:cNvSpPr/>
            <p:nvPr/>
          </p:nvSpPr>
          <p:spPr>
            <a:xfrm>
              <a:off x="20650200" y="31775400"/>
              <a:ext cx="19050000" cy="4495800"/>
            </a:xfrm>
            <a:prstGeom prst="roundRect">
              <a:avLst>
                <a:gd name="adj" fmla="val 23292"/>
              </a:avLst>
            </a:prstGeom>
            <a:solidFill>
              <a:schemeClr val="accent1">
                <a:lumMod val="75000"/>
              </a:schemeClr>
            </a:solidFill>
            <a:ln>
              <a:solidFill>
                <a:schemeClr val="accent1">
                  <a:lumMod val="75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449354" tIns="224677" rIns="449354" bIns="224677" rtlCol="0" anchor="ctr">
              <a:scene3d>
                <a:camera prst="orthographicFront"/>
                <a:lightRig rig="soft" dir="t">
                  <a:rot lat="0" lon="0" rev="10800000"/>
                </a:lightRig>
              </a:scene3d>
              <a:sp3d>
                <a:bevelT w="27940" h="12700"/>
                <a:contourClr>
                  <a:srgbClr val="DDDDDD"/>
                </a:contourClr>
              </a:sp3d>
            </a:bodyPr>
            <a:lstStyle/>
            <a:p>
              <a:pPr algn="ctr"/>
              <a:endParaRPr lang="en-US" sz="3900" spc="737" dirty="0">
                <a:ln w="11430">
                  <a:solidFill>
                    <a:schemeClr val="tx1"/>
                  </a:solidFill>
                </a:ln>
                <a:solidFill>
                  <a:schemeClr val="tx1"/>
                </a:solidFill>
                <a:latin typeface="Arial" pitchFamily="34" charset="0"/>
                <a:cs typeface="Arial" pitchFamily="34" charset="0"/>
              </a:endParaRPr>
            </a:p>
          </p:txBody>
        </p:sp>
        <p:sp>
          <p:nvSpPr>
            <p:cNvPr id="49" name="TextBox 48"/>
            <p:cNvSpPr txBox="1"/>
            <p:nvPr/>
          </p:nvSpPr>
          <p:spPr>
            <a:xfrm>
              <a:off x="21107400" y="31996082"/>
              <a:ext cx="18135600" cy="3970318"/>
            </a:xfrm>
            <a:prstGeom prst="rect">
              <a:avLst/>
            </a:prstGeom>
            <a:noFill/>
          </p:spPr>
          <p:txBody>
            <a:bodyPr wrap="square" rtlCol="0">
              <a:spAutoFit/>
            </a:bodyPr>
            <a:lstStyle/>
            <a:p>
              <a:r>
                <a:rPr lang="en-US" sz="3600" dirty="0" smtClean="0"/>
                <a:t>ACKNOWLEDGEMENTS</a:t>
              </a:r>
            </a:p>
            <a:p>
              <a:endParaRPr lang="en-US" sz="2400" dirty="0" smtClean="0"/>
            </a:p>
            <a:p>
              <a:r>
                <a:rPr lang="en-US" sz="3200" dirty="0" smtClean="0"/>
                <a:t>We </a:t>
              </a:r>
              <a:r>
                <a:rPr lang="en-US" sz="3200" dirty="0" smtClean="0"/>
                <a:t>gratefully </a:t>
              </a:r>
              <a:r>
                <a:rPr lang="en-US" sz="3200" dirty="0" smtClean="0"/>
                <a:t>acknowledge the assistance of Jason </a:t>
              </a:r>
              <a:r>
                <a:rPr lang="en-US" sz="3200" dirty="0" err="1" smtClean="0"/>
                <a:t>Cumbie</a:t>
              </a:r>
              <a:r>
                <a:rPr lang="en-US" sz="3200" dirty="0" smtClean="0"/>
                <a:t>, Philip </a:t>
              </a:r>
              <a:r>
                <a:rPr lang="en-US" sz="3200" dirty="0" err="1" smtClean="0"/>
                <a:t>Hillebrand</a:t>
              </a:r>
              <a:r>
                <a:rPr lang="en-US" sz="3200" dirty="0" smtClean="0"/>
                <a:t>, Ryan Lilley, Rebecca </a:t>
              </a:r>
              <a:r>
                <a:rPr lang="en-US" sz="3200" dirty="0" err="1" smtClean="0"/>
                <a:t>Pankow</a:t>
              </a:r>
              <a:r>
                <a:rPr lang="en-US" sz="3200" dirty="0" smtClean="0"/>
                <a:t>, Allison Smith, and Jayme Stout.  We thank Jim Carrington for the use of his light microscope.  Special thanks to Ethan Chang for his help and inspiration in the naming of the type III delivery system. This research was supported in part by start-up funds from OSU to JHC, and by a grant from the National Research Initiative of the USDA Co-operative State Research, Education, and Extension Service (grant 2008-35600-18783).</a:t>
              </a:r>
              <a:endParaRPr lang="en-US" sz="3200" dirty="0"/>
            </a:p>
          </p:txBody>
        </p:sp>
      </p:grpSp>
      <p:pic>
        <p:nvPicPr>
          <p:cNvPr id="51" name="Picture 354" descr="USDA_symbol"/>
          <p:cNvPicPr>
            <a:picLocks noChangeAspect="1" noChangeArrowheads="1"/>
          </p:cNvPicPr>
          <p:nvPr/>
        </p:nvPicPr>
        <p:blipFill>
          <a:blip r:embed="rId9"/>
          <a:srcRect/>
          <a:stretch>
            <a:fillRect/>
          </a:stretch>
        </p:blipFill>
        <p:spPr bwMode="auto">
          <a:xfrm>
            <a:off x="36728400" y="990600"/>
            <a:ext cx="2212975" cy="2235200"/>
          </a:xfrm>
          <a:prstGeom prst="rect">
            <a:avLst/>
          </a:prstGeom>
          <a:noFill/>
          <a:ln w="9525">
            <a:noFill/>
            <a:miter lim="800000"/>
            <a:headEnd/>
            <a:tailEnd/>
          </a:ln>
        </p:spPr>
      </p:pic>
      <p:sp>
        <p:nvSpPr>
          <p:cNvPr id="32" name="TextBox 31"/>
          <p:cNvSpPr txBox="1"/>
          <p:nvPr/>
        </p:nvSpPr>
        <p:spPr>
          <a:xfrm>
            <a:off x="1219200" y="7086600"/>
            <a:ext cx="18059400" cy="10679847"/>
          </a:xfrm>
          <a:prstGeom prst="rect">
            <a:avLst/>
          </a:prstGeom>
          <a:noFill/>
        </p:spPr>
        <p:txBody>
          <a:bodyPr wrap="square" numCol="1" rtlCol="0">
            <a:spAutoFit/>
          </a:bodyPr>
          <a:lstStyle/>
          <a:p>
            <a:r>
              <a:rPr lang="en-US" sz="4000" b="1" dirty="0" smtClean="0"/>
              <a:t>INTRODUCTION</a:t>
            </a:r>
          </a:p>
          <a:p>
            <a:endParaRPr lang="en-US" sz="2400" dirty="0" smtClean="0"/>
          </a:p>
          <a:p>
            <a:pPr marL="228600" indent="-228600">
              <a:buFont typeface="Arial" pitchFamily="34" charset="0"/>
              <a:buChar char="•"/>
            </a:pPr>
            <a:r>
              <a:rPr lang="en-US" sz="4000" dirty="0" smtClean="0"/>
              <a:t>Plant pathogens must overcome host defenses triggered by pathogen-associated molecular patterns (PAMPs).  </a:t>
            </a:r>
          </a:p>
          <a:p>
            <a:pPr marL="228600" indent="-228600">
              <a:buFont typeface="Arial" pitchFamily="34" charset="0"/>
              <a:buChar char="•"/>
            </a:pPr>
            <a:r>
              <a:rPr lang="en-US" sz="4000" dirty="0" smtClean="0"/>
              <a:t>Many bacteria employ a type III secretion system (T3SS) to subvert this PAMP-triggered immunity (PTI) and establish infection.  </a:t>
            </a:r>
          </a:p>
          <a:p>
            <a:pPr marL="228600" indent="-228600">
              <a:buFont typeface="Arial" pitchFamily="34" charset="0"/>
              <a:buChar char="•"/>
            </a:pPr>
            <a:r>
              <a:rPr lang="en-US" sz="4000" dirty="0" smtClean="0"/>
              <a:t>The T3SS delivers type III </a:t>
            </a:r>
            <a:r>
              <a:rPr lang="en-US" sz="4000" dirty="0" err="1" smtClean="0"/>
              <a:t>effector</a:t>
            </a:r>
            <a:r>
              <a:rPr lang="en-US" sz="4000" dirty="0" smtClean="0"/>
              <a:t> proteins (T3Es) directly into the host cell.</a:t>
            </a:r>
          </a:p>
          <a:p>
            <a:pPr marL="228600" indent="-228600">
              <a:buFont typeface="Arial" pitchFamily="34" charset="0"/>
              <a:buChar char="•"/>
            </a:pPr>
            <a:r>
              <a:rPr lang="en-US" sz="4000" dirty="0" smtClean="0"/>
              <a:t>Plant-associated bacteria typically have large collections of T3Es with overlapping functions and limited homology to proteins of known function, making the characterization of individual T3Es challenging.  </a:t>
            </a:r>
          </a:p>
          <a:p>
            <a:pPr marL="228600" indent="-228600">
              <a:buFont typeface="Arial" pitchFamily="34" charset="0"/>
              <a:buChar char="•"/>
            </a:pPr>
            <a:r>
              <a:rPr lang="en-US" sz="4000" dirty="0" smtClean="0"/>
              <a:t>We have developed a stable delivery system, the </a:t>
            </a:r>
            <a:r>
              <a:rPr lang="en-US" sz="4000" dirty="0" err="1" smtClean="0"/>
              <a:t>effector</a:t>
            </a:r>
            <a:r>
              <a:rPr lang="en-US" sz="4000" dirty="0" smtClean="0"/>
              <a:t>-to-host analyzer (</a:t>
            </a:r>
            <a:r>
              <a:rPr lang="en-US" sz="4000" dirty="0" err="1" smtClean="0"/>
              <a:t>EtHAn</a:t>
            </a:r>
            <a:r>
              <a:rPr lang="en-US" sz="4000" dirty="0" smtClean="0"/>
              <a:t>), to deliver individual T3Es into host cells.  </a:t>
            </a:r>
          </a:p>
          <a:p>
            <a:pPr marL="228600" indent="-228600">
              <a:buFont typeface="Arial" pitchFamily="34" charset="0"/>
              <a:buChar char="•"/>
            </a:pPr>
            <a:endParaRPr lang="en-US" sz="4000" dirty="0" smtClean="0"/>
          </a:p>
          <a:p>
            <a:r>
              <a:rPr lang="en-US" sz="4000" b="1" dirty="0" smtClean="0"/>
              <a:t>HYPOTHESES</a:t>
            </a:r>
          </a:p>
          <a:p>
            <a:endParaRPr lang="en-US" sz="2400" b="1" dirty="0" smtClean="0"/>
          </a:p>
          <a:p>
            <a:pPr marL="228600" indent="-228600">
              <a:buFont typeface="Arial" pitchFamily="34" charset="0"/>
              <a:buChar char="•"/>
            </a:pPr>
            <a:r>
              <a:rPr lang="en-US" sz="4000" dirty="0" smtClean="0"/>
              <a:t>T3Es function to dampen PTI and allow the bacterium to establish infection</a:t>
            </a:r>
          </a:p>
          <a:p>
            <a:pPr marL="228600" indent="-228600">
              <a:buFont typeface="Arial" pitchFamily="34" charset="0"/>
              <a:buChar char="•"/>
            </a:pPr>
            <a:r>
              <a:rPr lang="en-US" sz="4000" dirty="0" smtClean="0"/>
              <a:t>The effect of individual T3Es on PTI can be observed using a downstream event, such as </a:t>
            </a:r>
            <a:r>
              <a:rPr lang="en-US" sz="4000" dirty="0" err="1" smtClean="0"/>
              <a:t>callose</a:t>
            </a:r>
            <a:r>
              <a:rPr lang="en-US" sz="4000" dirty="0" smtClean="0"/>
              <a:t>, as a readout of PTI.</a:t>
            </a:r>
            <a:endParaRPr lang="en-US" sz="4400" dirty="0"/>
          </a:p>
        </p:txBody>
      </p:sp>
      <p:grpSp>
        <p:nvGrpSpPr>
          <p:cNvPr id="43" name="Group 42"/>
          <p:cNvGrpSpPr/>
          <p:nvPr/>
        </p:nvGrpSpPr>
        <p:grpSpPr>
          <a:xfrm>
            <a:off x="1600200" y="31242000"/>
            <a:ext cx="7696200" cy="6374309"/>
            <a:chOff x="30099000" y="14216682"/>
            <a:chExt cx="8495714" cy="7428987"/>
          </a:xfrm>
        </p:grpSpPr>
        <p:pic>
          <p:nvPicPr>
            <p:cNvPr id="1027" name="Picture 3"/>
            <p:cNvPicPr>
              <a:picLocks noChangeAspect="1" noChangeArrowheads="1"/>
            </p:cNvPicPr>
            <p:nvPr/>
          </p:nvPicPr>
          <p:blipFill>
            <a:blip r:embed="rId10"/>
            <a:srcRect/>
            <a:stretch>
              <a:fillRect/>
            </a:stretch>
          </p:blipFill>
          <p:spPr bwMode="auto">
            <a:xfrm>
              <a:off x="30099000" y="14216682"/>
              <a:ext cx="8495714" cy="7428987"/>
            </a:xfrm>
            <a:prstGeom prst="rect">
              <a:avLst/>
            </a:prstGeom>
            <a:noFill/>
            <a:ln w="9525">
              <a:noFill/>
              <a:miter lim="800000"/>
              <a:headEnd/>
              <a:tailEnd/>
            </a:ln>
          </p:spPr>
        </p:pic>
        <p:sp>
          <p:nvSpPr>
            <p:cNvPr id="33" name="TextBox 32"/>
            <p:cNvSpPr txBox="1"/>
            <p:nvPr/>
          </p:nvSpPr>
          <p:spPr>
            <a:xfrm>
              <a:off x="30693700" y="16127809"/>
              <a:ext cx="7391401" cy="538051"/>
            </a:xfrm>
            <a:prstGeom prst="rect">
              <a:avLst/>
            </a:prstGeom>
            <a:noFill/>
          </p:spPr>
          <p:txBody>
            <a:bodyPr wrap="square" rtlCol="0">
              <a:spAutoFit/>
            </a:bodyPr>
            <a:lstStyle/>
            <a:p>
              <a:r>
                <a:rPr lang="en-US" sz="2400" dirty="0" smtClean="0"/>
                <a:t> 1                  2                  3                 4                   5</a:t>
              </a:r>
              <a:endParaRPr lang="en-US" sz="2400" dirty="0"/>
            </a:p>
          </p:txBody>
        </p:sp>
        <p:sp>
          <p:nvSpPr>
            <p:cNvPr id="35" name="TextBox 34"/>
            <p:cNvSpPr txBox="1"/>
            <p:nvPr/>
          </p:nvSpPr>
          <p:spPr>
            <a:xfrm>
              <a:off x="30693700" y="18642143"/>
              <a:ext cx="7543800" cy="538051"/>
            </a:xfrm>
            <a:prstGeom prst="rect">
              <a:avLst/>
            </a:prstGeom>
            <a:noFill/>
          </p:spPr>
          <p:txBody>
            <a:bodyPr wrap="square" rtlCol="0">
              <a:spAutoFit/>
            </a:bodyPr>
            <a:lstStyle/>
            <a:p>
              <a:r>
                <a:rPr lang="en-US" sz="2400" dirty="0" smtClean="0"/>
                <a:t> 6                  7                  8                  9                 10</a:t>
              </a:r>
              <a:endParaRPr lang="en-US" sz="2400" dirty="0"/>
            </a:p>
          </p:txBody>
        </p:sp>
        <p:sp>
          <p:nvSpPr>
            <p:cNvPr id="36" name="TextBox 35"/>
            <p:cNvSpPr txBox="1"/>
            <p:nvPr/>
          </p:nvSpPr>
          <p:spPr>
            <a:xfrm>
              <a:off x="30608743" y="21059771"/>
              <a:ext cx="7467600" cy="538051"/>
            </a:xfrm>
            <a:prstGeom prst="rect">
              <a:avLst/>
            </a:prstGeom>
            <a:noFill/>
          </p:spPr>
          <p:txBody>
            <a:bodyPr wrap="square" rtlCol="0">
              <a:spAutoFit/>
            </a:bodyPr>
            <a:lstStyle/>
            <a:p>
              <a:r>
                <a:rPr lang="en-US" sz="2400" dirty="0" smtClean="0"/>
                <a:t>   11               12                13               14                15</a:t>
              </a:r>
              <a:endParaRPr lang="en-US" sz="2400" dirty="0"/>
            </a:p>
          </p:txBody>
        </p:sp>
      </p:grpSp>
      <p:grpSp>
        <p:nvGrpSpPr>
          <p:cNvPr id="53" name="Group 52"/>
          <p:cNvGrpSpPr/>
          <p:nvPr/>
        </p:nvGrpSpPr>
        <p:grpSpPr>
          <a:xfrm>
            <a:off x="762000" y="25755600"/>
            <a:ext cx="18973800" cy="4953000"/>
            <a:chOff x="762000" y="25908000"/>
            <a:chExt cx="18973800" cy="4953000"/>
          </a:xfrm>
        </p:grpSpPr>
        <p:sp>
          <p:nvSpPr>
            <p:cNvPr id="39" name="Rounded Rectangle 38"/>
            <p:cNvSpPr/>
            <p:nvPr/>
          </p:nvSpPr>
          <p:spPr>
            <a:xfrm>
              <a:off x="762000" y="25908000"/>
              <a:ext cx="18973800" cy="4953000"/>
            </a:xfrm>
            <a:prstGeom prst="roundRect">
              <a:avLst>
                <a:gd name="adj" fmla="val 23559"/>
              </a:avLst>
            </a:prstGeom>
            <a:solidFill>
              <a:schemeClr val="accent1">
                <a:lumMod val="75000"/>
              </a:schemeClr>
            </a:solidFill>
            <a:ln>
              <a:solidFill>
                <a:schemeClr val="accent1">
                  <a:lumMod val="75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449354" tIns="224677" rIns="449354" bIns="224677" rtlCol="0" anchor="ctr">
              <a:scene3d>
                <a:camera prst="orthographicFront"/>
                <a:lightRig rig="soft" dir="t">
                  <a:rot lat="0" lon="0" rev="10800000"/>
                </a:lightRig>
              </a:scene3d>
              <a:sp3d>
                <a:bevelT w="27940" h="12700"/>
                <a:contourClr>
                  <a:srgbClr val="DDDDDD"/>
                </a:contourClr>
              </a:sp3d>
            </a:bodyPr>
            <a:lstStyle/>
            <a:p>
              <a:pPr algn="ctr"/>
              <a:endParaRPr lang="en-US" sz="3900" spc="737" dirty="0">
                <a:ln w="11430">
                  <a:solidFill>
                    <a:schemeClr val="tx1"/>
                  </a:solidFill>
                </a:ln>
                <a:solidFill>
                  <a:schemeClr val="tx1"/>
                </a:solidFill>
                <a:latin typeface="Arial" pitchFamily="34" charset="0"/>
                <a:cs typeface="Arial" pitchFamily="34" charset="0"/>
              </a:endParaRPr>
            </a:p>
          </p:txBody>
        </p:sp>
        <p:sp>
          <p:nvSpPr>
            <p:cNvPr id="40" name="TextBox 39"/>
            <p:cNvSpPr txBox="1"/>
            <p:nvPr/>
          </p:nvSpPr>
          <p:spPr>
            <a:xfrm>
              <a:off x="6705600" y="26365200"/>
              <a:ext cx="12725400" cy="2554545"/>
            </a:xfrm>
            <a:prstGeom prst="rect">
              <a:avLst/>
            </a:prstGeom>
            <a:noFill/>
          </p:spPr>
          <p:txBody>
            <a:bodyPr wrap="square" rtlCol="0">
              <a:spAutoFit/>
            </a:bodyPr>
            <a:lstStyle/>
            <a:p>
              <a:r>
                <a:rPr lang="en-US" sz="3200" b="1" dirty="0" smtClean="0"/>
                <a:t>Figure 2. </a:t>
              </a:r>
              <a:r>
                <a:rPr lang="en-US" sz="3200" b="1" dirty="0" err="1" smtClean="0"/>
                <a:t>EtHan</a:t>
              </a:r>
              <a:r>
                <a:rPr lang="en-US" sz="3200" b="1" dirty="0" smtClean="0"/>
                <a:t> has a functional T3SS</a:t>
              </a:r>
              <a:r>
                <a:rPr lang="en-US" sz="3200" b="1" i="1" dirty="0" smtClean="0"/>
                <a:t>.</a:t>
              </a:r>
              <a:r>
                <a:rPr lang="en-US" sz="3200" dirty="0" smtClean="0"/>
                <a:t> </a:t>
              </a:r>
            </a:p>
            <a:p>
              <a:pPr marL="514350" indent="-514350">
                <a:buFont typeface="+mj-lt"/>
                <a:buAutoNum type="alphaLcParenR"/>
              </a:pPr>
              <a:r>
                <a:rPr lang="en-US" sz="3200" dirty="0" err="1" smtClean="0"/>
                <a:t>EtHAn</a:t>
              </a:r>
              <a:r>
                <a:rPr lang="en-US" sz="3200" dirty="0" smtClean="0"/>
                <a:t> carrying the perceived type III effectors AvrRpm1 or AvrRpt2 triggers a hypersensitive response in Arabidopsis leaves.</a:t>
              </a:r>
            </a:p>
            <a:p>
              <a:pPr marL="514350" indent="-514350">
                <a:buFont typeface="+mj-lt"/>
                <a:buAutoNum type="alphaLcParenR"/>
              </a:pPr>
              <a:r>
                <a:rPr lang="en-US" sz="3200" dirty="0" err="1" smtClean="0"/>
                <a:t>EtHAn</a:t>
              </a:r>
              <a:r>
                <a:rPr lang="en-US" sz="3200" dirty="0" smtClean="0"/>
                <a:t> carrying the perceived type III </a:t>
              </a:r>
              <a:r>
                <a:rPr lang="en-US" sz="3200" dirty="0" err="1" smtClean="0"/>
                <a:t>effector</a:t>
              </a:r>
              <a:r>
                <a:rPr lang="en-US" sz="3200" dirty="0" smtClean="0"/>
                <a:t> HopQ1-1 triggers the hypersensitive response in tobacco leaves.</a:t>
              </a:r>
              <a:endParaRPr lang="en-US" sz="3200" dirty="0"/>
            </a:p>
          </p:txBody>
        </p:sp>
        <p:pic>
          <p:nvPicPr>
            <p:cNvPr id="41" name="Picture 40" descr="cropped_ethan_tobacco_araby.jpg"/>
            <p:cNvPicPr>
              <a:picLocks noChangeAspect="1"/>
            </p:cNvPicPr>
            <p:nvPr/>
          </p:nvPicPr>
          <p:blipFill>
            <a:blip r:embed="rId11"/>
            <a:stretch>
              <a:fillRect/>
            </a:stretch>
          </p:blipFill>
          <p:spPr>
            <a:xfrm>
              <a:off x="1752600" y="26212800"/>
              <a:ext cx="4419601" cy="4460586"/>
            </a:xfrm>
            <a:prstGeom prst="rect">
              <a:avLst/>
            </a:prstGeom>
          </p:spPr>
        </p:pic>
      </p:grpSp>
      <p:sp>
        <p:nvSpPr>
          <p:cNvPr id="44" name="TextBox 43"/>
          <p:cNvSpPr txBox="1"/>
          <p:nvPr/>
        </p:nvSpPr>
        <p:spPr>
          <a:xfrm>
            <a:off x="14630400" y="31242000"/>
            <a:ext cx="4495800" cy="5509200"/>
          </a:xfrm>
          <a:prstGeom prst="rect">
            <a:avLst/>
          </a:prstGeom>
          <a:noFill/>
        </p:spPr>
        <p:txBody>
          <a:bodyPr wrap="square" rtlCol="0">
            <a:spAutoFit/>
          </a:bodyPr>
          <a:lstStyle/>
          <a:p>
            <a:r>
              <a:rPr lang="en-US" sz="3200" b="1" dirty="0" smtClean="0"/>
              <a:t>Figure 3. Delivery of individual T3Es causes observable phenotypes.</a:t>
            </a:r>
          </a:p>
          <a:p>
            <a:r>
              <a:rPr lang="en-US" sz="3200" dirty="0" smtClean="0"/>
              <a:t>Arabidopsis leaves infected with </a:t>
            </a:r>
            <a:r>
              <a:rPr lang="en-US" sz="3200" dirty="0" err="1" smtClean="0"/>
              <a:t>EtHAn</a:t>
            </a:r>
            <a:r>
              <a:rPr lang="en-US" sz="3200" dirty="0" smtClean="0"/>
              <a:t> carrying individual effectors resulted in </a:t>
            </a:r>
            <a:r>
              <a:rPr lang="en-US" sz="3200" dirty="0" err="1" smtClean="0"/>
              <a:t>chlorosis</a:t>
            </a:r>
            <a:r>
              <a:rPr lang="en-US" sz="3200" dirty="0" smtClean="0"/>
              <a:t> and/or necrosis within 6 days post-infection.</a:t>
            </a:r>
            <a:endParaRPr lang="en-US" sz="3200" dirty="0"/>
          </a:p>
        </p:txBody>
      </p:sp>
      <p:graphicFrame>
        <p:nvGraphicFramePr>
          <p:cNvPr id="54" name="Table 53"/>
          <p:cNvGraphicFramePr>
            <a:graphicFrameLocks noGrp="1"/>
          </p:cNvGraphicFramePr>
          <p:nvPr/>
        </p:nvGraphicFramePr>
        <p:xfrm>
          <a:off x="9525000" y="31165800"/>
          <a:ext cx="4800600" cy="6553205"/>
        </p:xfrm>
        <a:graphic>
          <a:graphicData uri="http://schemas.openxmlformats.org/drawingml/2006/table">
            <a:tbl>
              <a:tblPr firstRow="1" bandRow="1">
                <a:tableStyleId>{5C22544A-7EE6-4342-B048-85BDC9FD1C3A}</a:tableStyleId>
              </a:tblPr>
              <a:tblGrid>
                <a:gridCol w="809297"/>
                <a:gridCol w="2391103"/>
                <a:gridCol w="1600200"/>
              </a:tblGrid>
              <a:tr h="675215">
                <a:tc>
                  <a:txBody>
                    <a:bodyPr/>
                    <a:lstStyle/>
                    <a:p>
                      <a:pPr algn="ctr"/>
                      <a:r>
                        <a:rPr lang="en-US" dirty="0" smtClean="0"/>
                        <a:t>Leaf</a:t>
                      </a:r>
                      <a:endParaRPr lang="en-US" dirty="0"/>
                    </a:p>
                  </a:txBody>
                  <a:tcPr anchor="ctr"/>
                </a:tc>
                <a:tc>
                  <a:txBody>
                    <a:bodyPr/>
                    <a:lstStyle/>
                    <a:p>
                      <a:pPr algn="ctr"/>
                      <a:r>
                        <a:rPr lang="en-US" dirty="0" err="1" smtClean="0"/>
                        <a:t>Effector</a:t>
                      </a:r>
                      <a:endParaRPr lang="en-US" dirty="0"/>
                    </a:p>
                  </a:txBody>
                  <a:tcPr anchor="ctr"/>
                </a:tc>
                <a:tc>
                  <a:txBody>
                    <a:bodyPr/>
                    <a:lstStyle/>
                    <a:p>
                      <a:r>
                        <a:rPr lang="en-US" dirty="0" smtClean="0"/>
                        <a:t>Leaves responding</a:t>
                      </a:r>
                      <a:endParaRPr lang="en-US" dirty="0"/>
                    </a:p>
                  </a:txBody>
                  <a:tcPr/>
                </a:tc>
              </a:tr>
              <a:tr h="391866">
                <a:tc>
                  <a:txBody>
                    <a:bodyPr/>
                    <a:lstStyle/>
                    <a:p>
                      <a:pPr algn="ctr"/>
                      <a:r>
                        <a:rPr lang="en-US" dirty="0" smtClean="0"/>
                        <a:t>1</a:t>
                      </a:r>
                      <a:endParaRPr lang="en-US" dirty="0"/>
                    </a:p>
                  </a:txBody>
                  <a:tcPr/>
                </a:tc>
                <a:tc>
                  <a:txBody>
                    <a:bodyPr/>
                    <a:lstStyle/>
                    <a:p>
                      <a:pPr algn="ctr"/>
                      <a:r>
                        <a:rPr lang="en-US" dirty="0" smtClean="0"/>
                        <a:t>Pf0-1</a:t>
                      </a:r>
                      <a:endParaRPr lang="en-US" dirty="0"/>
                    </a:p>
                  </a:txBody>
                  <a:tcPr/>
                </a:tc>
                <a:tc>
                  <a:txBody>
                    <a:bodyPr/>
                    <a:lstStyle/>
                    <a:p>
                      <a:pPr algn="ctr"/>
                      <a:r>
                        <a:rPr lang="en-US" dirty="0" smtClean="0"/>
                        <a:t>5/18</a:t>
                      </a:r>
                      <a:endParaRPr lang="en-US" dirty="0"/>
                    </a:p>
                  </a:txBody>
                  <a:tcPr/>
                </a:tc>
              </a:tr>
              <a:tr h="391866">
                <a:tc>
                  <a:txBody>
                    <a:bodyPr/>
                    <a:lstStyle/>
                    <a:p>
                      <a:pPr algn="ctr"/>
                      <a:r>
                        <a:rPr lang="en-US" dirty="0" smtClean="0"/>
                        <a:t>2</a:t>
                      </a:r>
                      <a:endParaRPr lang="en-US" dirty="0"/>
                    </a:p>
                  </a:txBody>
                  <a:tcPr/>
                </a:tc>
                <a:tc>
                  <a:txBody>
                    <a:bodyPr/>
                    <a:lstStyle/>
                    <a:p>
                      <a:pPr algn="ctr"/>
                      <a:r>
                        <a:rPr lang="en-US" dirty="0" err="1" smtClean="0"/>
                        <a:t>EtHAn</a:t>
                      </a:r>
                      <a:endParaRPr lang="en-US" dirty="0"/>
                    </a:p>
                  </a:txBody>
                  <a:tcPr/>
                </a:tc>
                <a:tc>
                  <a:txBody>
                    <a:bodyPr/>
                    <a:lstStyle/>
                    <a:p>
                      <a:pPr algn="ctr"/>
                      <a:r>
                        <a:rPr lang="en-US" dirty="0" smtClean="0"/>
                        <a:t>8/18</a:t>
                      </a:r>
                      <a:endParaRPr lang="en-US" dirty="0"/>
                    </a:p>
                  </a:txBody>
                  <a:tcPr/>
                </a:tc>
              </a:tr>
              <a:tr h="391866">
                <a:tc>
                  <a:txBody>
                    <a:bodyPr/>
                    <a:lstStyle/>
                    <a:p>
                      <a:pPr algn="ctr"/>
                      <a:r>
                        <a:rPr lang="en-US" dirty="0" smtClean="0"/>
                        <a:t>3</a:t>
                      </a:r>
                      <a:endParaRPr lang="en-US" dirty="0"/>
                    </a:p>
                  </a:txBody>
                  <a:tcPr/>
                </a:tc>
                <a:tc>
                  <a:txBody>
                    <a:bodyPr/>
                    <a:lstStyle/>
                    <a:p>
                      <a:pPr algn="ctr"/>
                      <a:r>
                        <a:rPr lang="en-US" dirty="0" smtClean="0"/>
                        <a:t>ShcM1-HopM1</a:t>
                      </a:r>
                      <a:endParaRPr lang="en-US" dirty="0"/>
                    </a:p>
                  </a:txBody>
                  <a:tcPr/>
                </a:tc>
                <a:tc>
                  <a:txBody>
                    <a:bodyPr/>
                    <a:lstStyle/>
                    <a:p>
                      <a:pPr algn="ctr"/>
                      <a:r>
                        <a:rPr lang="en-US" dirty="0" smtClean="0"/>
                        <a:t>14/18</a:t>
                      </a:r>
                      <a:endParaRPr lang="en-US" dirty="0"/>
                    </a:p>
                  </a:txBody>
                  <a:tcPr/>
                </a:tc>
              </a:tr>
              <a:tr h="391866">
                <a:tc>
                  <a:txBody>
                    <a:bodyPr/>
                    <a:lstStyle/>
                    <a:p>
                      <a:pPr algn="ctr"/>
                      <a:r>
                        <a:rPr lang="en-US" dirty="0" smtClean="0"/>
                        <a:t>4</a:t>
                      </a:r>
                      <a:endParaRPr lang="en-US" dirty="0"/>
                    </a:p>
                  </a:txBody>
                  <a:tcPr/>
                </a:tc>
                <a:tc>
                  <a:txBody>
                    <a:bodyPr/>
                    <a:lstStyle/>
                    <a:p>
                      <a:pPr algn="ctr"/>
                      <a:r>
                        <a:rPr lang="en-US" dirty="0" smtClean="0"/>
                        <a:t>HopE1</a:t>
                      </a:r>
                      <a:endParaRPr lang="en-US" dirty="0"/>
                    </a:p>
                  </a:txBody>
                  <a:tcPr/>
                </a:tc>
                <a:tc>
                  <a:txBody>
                    <a:bodyPr/>
                    <a:lstStyle/>
                    <a:p>
                      <a:pPr algn="ctr"/>
                      <a:r>
                        <a:rPr lang="en-US" dirty="0" smtClean="0"/>
                        <a:t>12/18</a:t>
                      </a:r>
                      <a:endParaRPr lang="en-US" dirty="0"/>
                    </a:p>
                  </a:txBody>
                  <a:tcPr/>
                </a:tc>
              </a:tr>
              <a:tr h="391866">
                <a:tc>
                  <a:txBody>
                    <a:bodyPr/>
                    <a:lstStyle/>
                    <a:p>
                      <a:pPr algn="ctr"/>
                      <a:r>
                        <a:rPr lang="en-US" dirty="0" smtClean="0"/>
                        <a:t>5</a:t>
                      </a:r>
                      <a:endParaRPr lang="en-US" dirty="0"/>
                    </a:p>
                  </a:txBody>
                  <a:tcPr/>
                </a:tc>
                <a:tc>
                  <a:txBody>
                    <a:bodyPr/>
                    <a:lstStyle/>
                    <a:p>
                      <a:pPr algn="ctr"/>
                      <a:r>
                        <a:rPr lang="en-US" dirty="0" smtClean="0"/>
                        <a:t>HopD1</a:t>
                      </a:r>
                      <a:endParaRPr lang="en-US" dirty="0"/>
                    </a:p>
                  </a:txBody>
                  <a:tcPr/>
                </a:tc>
                <a:tc>
                  <a:txBody>
                    <a:bodyPr/>
                    <a:lstStyle/>
                    <a:p>
                      <a:pPr algn="ctr"/>
                      <a:r>
                        <a:rPr lang="en-US" dirty="0" smtClean="0"/>
                        <a:t>7/18</a:t>
                      </a:r>
                      <a:endParaRPr lang="en-US" dirty="0"/>
                    </a:p>
                  </a:txBody>
                  <a:tcPr/>
                </a:tc>
              </a:tr>
              <a:tr h="391866">
                <a:tc>
                  <a:txBody>
                    <a:bodyPr/>
                    <a:lstStyle/>
                    <a:p>
                      <a:pPr algn="ctr"/>
                      <a:r>
                        <a:rPr lang="en-US" dirty="0" smtClean="0"/>
                        <a:t>6</a:t>
                      </a:r>
                      <a:endParaRPr lang="en-US" dirty="0"/>
                    </a:p>
                  </a:txBody>
                  <a:tcPr/>
                </a:tc>
                <a:tc>
                  <a:txBody>
                    <a:bodyPr/>
                    <a:lstStyle/>
                    <a:p>
                      <a:pPr algn="ctr"/>
                      <a:r>
                        <a:rPr lang="en-US" dirty="0" smtClean="0"/>
                        <a:t>ShcF2-HopF2</a:t>
                      </a:r>
                      <a:endParaRPr lang="en-US" dirty="0"/>
                    </a:p>
                  </a:txBody>
                  <a:tcPr/>
                </a:tc>
                <a:tc>
                  <a:txBody>
                    <a:bodyPr/>
                    <a:lstStyle/>
                    <a:p>
                      <a:pPr algn="ctr"/>
                      <a:r>
                        <a:rPr lang="en-US" dirty="0" smtClean="0"/>
                        <a:t>10/18</a:t>
                      </a:r>
                      <a:endParaRPr lang="en-US" dirty="0"/>
                    </a:p>
                  </a:txBody>
                  <a:tcPr/>
                </a:tc>
              </a:tr>
              <a:tr h="391866">
                <a:tc>
                  <a:txBody>
                    <a:bodyPr/>
                    <a:lstStyle/>
                    <a:p>
                      <a:pPr algn="ctr"/>
                      <a:r>
                        <a:rPr lang="en-US" dirty="0" smtClean="0"/>
                        <a:t>7</a:t>
                      </a:r>
                      <a:endParaRPr lang="en-US" dirty="0"/>
                    </a:p>
                  </a:txBody>
                  <a:tcPr/>
                </a:tc>
                <a:tc>
                  <a:txBody>
                    <a:bodyPr/>
                    <a:lstStyle/>
                    <a:p>
                      <a:pPr algn="ctr"/>
                      <a:r>
                        <a:rPr lang="en-US" dirty="0" smtClean="0"/>
                        <a:t>HopAM1-2</a:t>
                      </a:r>
                      <a:endParaRPr lang="en-US" dirty="0"/>
                    </a:p>
                  </a:txBody>
                  <a:tcPr/>
                </a:tc>
                <a:tc>
                  <a:txBody>
                    <a:bodyPr/>
                    <a:lstStyle/>
                    <a:p>
                      <a:pPr algn="ctr"/>
                      <a:r>
                        <a:rPr lang="en-US" dirty="0" smtClean="0"/>
                        <a:t>6/18</a:t>
                      </a:r>
                      <a:endParaRPr lang="en-US" dirty="0"/>
                    </a:p>
                  </a:txBody>
                  <a:tcPr/>
                </a:tc>
              </a:tr>
              <a:tr h="391866">
                <a:tc>
                  <a:txBody>
                    <a:bodyPr/>
                    <a:lstStyle/>
                    <a:p>
                      <a:pPr algn="ctr"/>
                      <a:r>
                        <a:rPr lang="en-US" dirty="0" smtClean="0"/>
                        <a:t>8</a:t>
                      </a:r>
                      <a:endParaRPr lang="en-US" dirty="0"/>
                    </a:p>
                  </a:txBody>
                  <a:tcPr/>
                </a:tc>
                <a:tc>
                  <a:txBody>
                    <a:bodyPr/>
                    <a:lstStyle/>
                    <a:p>
                      <a:pPr algn="ctr"/>
                      <a:r>
                        <a:rPr lang="en-US" dirty="0" smtClean="0"/>
                        <a:t>HopX1</a:t>
                      </a:r>
                      <a:endParaRPr lang="en-US" dirty="0"/>
                    </a:p>
                  </a:txBody>
                  <a:tcPr/>
                </a:tc>
                <a:tc>
                  <a:txBody>
                    <a:bodyPr/>
                    <a:lstStyle/>
                    <a:p>
                      <a:pPr algn="ctr"/>
                      <a:r>
                        <a:rPr lang="en-US" dirty="0" smtClean="0"/>
                        <a:t>8/18</a:t>
                      </a:r>
                      <a:endParaRPr lang="en-US" dirty="0"/>
                    </a:p>
                  </a:txBody>
                  <a:tcPr/>
                </a:tc>
              </a:tr>
              <a:tr h="391866">
                <a:tc>
                  <a:txBody>
                    <a:bodyPr/>
                    <a:lstStyle/>
                    <a:p>
                      <a:pPr algn="ctr"/>
                      <a:r>
                        <a:rPr lang="en-US" dirty="0" smtClean="0"/>
                        <a:t>9</a:t>
                      </a:r>
                      <a:endParaRPr lang="en-US" dirty="0"/>
                    </a:p>
                  </a:txBody>
                  <a:tcPr/>
                </a:tc>
                <a:tc>
                  <a:txBody>
                    <a:bodyPr/>
                    <a:lstStyle/>
                    <a:p>
                      <a:pPr algn="ctr"/>
                      <a:r>
                        <a:rPr lang="en-US" dirty="0" smtClean="0"/>
                        <a:t>ShcF2-HopU1</a:t>
                      </a:r>
                      <a:endParaRPr lang="en-US" dirty="0"/>
                    </a:p>
                  </a:txBody>
                  <a:tcPr/>
                </a:tc>
                <a:tc>
                  <a:txBody>
                    <a:bodyPr/>
                    <a:lstStyle/>
                    <a:p>
                      <a:pPr algn="ctr"/>
                      <a:r>
                        <a:rPr lang="en-US" dirty="0" smtClean="0"/>
                        <a:t>13/18</a:t>
                      </a:r>
                      <a:endParaRPr lang="en-US" dirty="0"/>
                    </a:p>
                  </a:txBody>
                  <a:tcPr/>
                </a:tc>
              </a:tr>
              <a:tr h="391866">
                <a:tc>
                  <a:txBody>
                    <a:bodyPr/>
                    <a:lstStyle/>
                    <a:p>
                      <a:pPr algn="ctr"/>
                      <a:r>
                        <a:rPr lang="en-US" dirty="0" smtClean="0"/>
                        <a:t>10</a:t>
                      </a:r>
                      <a:endParaRPr lang="en-US" dirty="0"/>
                    </a:p>
                  </a:txBody>
                  <a:tcPr/>
                </a:tc>
                <a:tc>
                  <a:txBody>
                    <a:bodyPr/>
                    <a:lstStyle/>
                    <a:p>
                      <a:pPr algn="ctr"/>
                      <a:r>
                        <a:rPr lang="en-US" dirty="0" smtClean="0"/>
                        <a:t>HopC1</a:t>
                      </a:r>
                      <a:endParaRPr lang="en-US" dirty="0"/>
                    </a:p>
                  </a:txBody>
                  <a:tcPr/>
                </a:tc>
                <a:tc>
                  <a:txBody>
                    <a:bodyPr/>
                    <a:lstStyle/>
                    <a:p>
                      <a:pPr algn="ctr"/>
                      <a:r>
                        <a:rPr lang="en-US" dirty="0" smtClean="0"/>
                        <a:t>10/18</a:t>
                      </a:r>
                      <a:endParaRPr lang="en-US" dirty="0"/>
                    </a:p>
                  </a:txBody>
                  <a:tcPr/>
                </a:tc>
              </a:tr>
              <a:tr h="391866">
                <a:tc>
                  <a:txBody>
                    <a:bodyPr/>
                    <a:lstStyle/>
                    <a:p>
                      <a:pPr algn="ctr"/>
                      <a:r>
                        <a:rPr lang="en-US" dirty="0" smtClean="0"/>
                        <a:t>11</a:t>
                      </a:r>
                      <a:endParaRPr lang="en-US" dirty="0"/>
                    </a:p>
                  </a:txBody>
                  <a:tcPr/>
                </a:tc>
                <a:tc>
                  <a:txBody>
                    <a:bodyPr/>
                    <a:lstStyle/>
                    <a:p>
                      <a:pPr algn="ctr"/>
                      <a:r>
                        <a:rPr lang="en-US" dirty="0" smtClean="0"/>
                        <a:t>ShcF2-HopF2-HopU1</a:t>
                      </a:r>
                      <a:endParaRPr lang="en-US" dirty="0"/>
                    </a:p>
                  </a:txBody>
                  <a:tcPr/>
                </a:tc>
                <a:tc>
                  <a:txBody>
                    <a:bodyPr/>
                    <a:lstStyle/>
                    <a:p>
                      <a:pPr algn="ctr"/>
                      <a:r>
                        <a:rPr lang="en-US" dirty="0" smtClean="0"/>
                        <a:t>13/18</a:t>
                      </a:r>
                      <a:endParaRPr lang="en-US" dirty="0"/>
                    </a:p>
                  </a:txBody>
                  <a:tcPr/>
                </a:tc>
              </a:tr>
              <a:tr h="391866">
                <a:tc>
                  <a:txBody>
                    <a:bodyPr/>
                    <a:lstStyle/>
                    <a:p>
                      <a:pPr algn="ctr"/>
                      <a:r>
                        <a:rPr lang="en-US" dirty="0" smtClean="0"/>
                        <a:t>12</a:t>
                      </a:r>
                      <a:endParaRPr lang="en-US" dirty="0"/>
                    </a:p>
                  </a:txBody>
                  <a:tcPr/>
                </a:tc>
                <a:tc>
                  <a:txBody>
                    <a:bodyPr/>
                    <a:lstStyle/>
                    <a:p>
                      <a:pPr algn="ctr"/>
                      <a:r>
                        <a:rPr lang="en-US" dirty="0" smtClean="0"/>
                        <a:t>HopK1</a:t>
                      </a:r>
                      <a:endParaRPr lang="en-US" dirty="0"/>
                    </a:p>
                  </a:txBody>
                  <a:tcPr/>
                </a:tc>
                <a:tc>
                  <a:txBody>
                    <a:bodyPr/>
                    <a:lstStyle/>
                    <a:p>
                      <a:pPr algn="ctr"/>
                      <a:r>
                        <a:rPr lang="en-US" dirty="0" smtClean="0"/>
                        <a:t>12/18</a:t>
                      </a:r>
                      <a:endParaRPr lang="en-US" dirty="0"/>
                    </a:p>
                  </a:txBody>
                  <a:tcPr/>
                </a:tc>
              </a:tr>
              <a:tr h="391866">
                <a:tc>
                  <a:txBody>
                    <a:bodyPr/>
                    <a:lstStyle/>
                    <a:p>
                      <a:pPr algn="ctr"/>
                      <a:r>
                        <a:rPr lang="en-US" dirty="0" smtClean="0"/>
                        <a:t>13</a:t>
                      </a:r>
                      <a:endParaRPr lang="en-US" dirty="0"/>
                    </a:p>
                  </a:txBody>
                  <a:tcPr/>
                </a:tc>
                <a:tc>
                  <a:txBody>
                    <a:bodyPr/>
                    <a:lstStyle/>
                    <a:p>
                      <a:pPr algn="ctr"/>
                      <a:r>
                        <a:rPr lang="en-US" dirty="0" smtClean="0"/>
                        <a:t>HopP1</a:t>
                      </a:r>
                      <a:endParaRPr lang="en-US" dirty="0"/>
                    </a:p>
                  </a:txBody>
                  <a:tcPr/>
                </a:tc>
                <a:tc>
                  <a:txBody>
                    <a:bodyPr/>
                    <a:lstStyle/>
                    <a:p>
                      <a:pPr algn="ctr"/>
                      <a:r>
                        <a:rPr lang="en-US" dirty="0" smtClean="0"/>
                        <a:t>15/18</a:t>
                      </a:r>
                      <a:endParaRPr lang="en-US" dirty="0"/>
                    </a:p>
                  </a:txBody>
                  <a:tcPr/>
                </a:tc>
              </a:tr>
              <a:tr h="391866">
                <a:tc>
                  <a:txBody>
                    <a:bodyPr/>
                    <a:lstStyle/>
                    <a:p>
                      <a:pPr algn="ctr"/>
                      <a:r>
                        <a:rPr lang="en-US" dirty="0" smtClean="0"/>
                        <a:t>14</a:t>
                      </a:r>
                      <a:endParaRPr lang="en-US" dirty="0"/>
                    </a:p>
                  </a:txBody>
                  <a:tcPr/>
                </a:tc>
                <a:tc>
                  <a:txBody>
                    <a:bodyPr/>
                    <a:lstStyle/>
                    <a:p>
                      <a:pPr algn="ctr"/>
                      <a:r>
                        <a:rPr lang="en-US" dirty="0" smtClean="0"/>
                        <a:t>HopAA1-1</a:t>
                      </a:r>
                      <a:endParaRPr lang="en-US" dirty="0"/>
                    </a:p>
                  </a:txBody>
                  <a:tcPr/>
                </a:tc>
                <a:tc>
                  <a:txBody>
                    <a:bodyPr/>
                    <a:lstStyle/>
                    <a:p>
                      <a:pPr algn="ctr"/>
                      <a:r>
                        <a:rPr lang="en-US" dirty="0" smtClean="0"/>
                        <a:t>14/18</a:t>
                      </a:r>
                      <a:endParaRPr lang="en-US" dirty="0"/>
                    </a:p>
                  </a:txBody>
                  <a:tcPr/>
                </a:tc>
              </a:tr>
              <a:tr h="391866">
                <a:tc>
                  <a:txBody>
                    <a:bodyPr/>
                    <a:lstStyle/>
                    <a:p>
                      <a:pPr algn="ctr"/>
                      <a:r>
                        <a:rPr lang="en-US" dirty="0" smtClean="0"/>
                        <a:t>15</a:t>
                      </a:r>
                      <a:endParaRPr lang="en-US" dirty="0"/>
                    </a:p>
                  </a:txBody>
                  <a:tcPr/>
                </a:tc>
                <a:tc>
                  <a:txBody>
                    <a:bodyPr/>
                    <a:lstStyle/>
                    <a:p>
                      <a:pPr algn="ctr"/>
                      <a:r>
                        <a:rPr lang="en-US" dirty="0" smtClean="0"/>
                        <a:t>ShcA-HopA1</a:t>
                      </a:r>
                      <a:endParaRPr lang="en-US" dirty="0"/>
                    </a:p>
                  </a:txBody>
                  <a:tcPr/>
                </a:tc>
                <a:tc>
                  <a:txBody>
                    <a:bodyPr/>
                    <a:lstStyle/>
                    <a:p>
                      <a:pPr algn="ctr"/>
                      <a:r>
                        <a:rPr lang="en-US" dirty="0" smtClean="0"/>
                        <a:t>15/18</a:t>
                      </a:r>
                      <a:endParaRPr lang="en-US" dirty="0"/>
                    </a:p>
                  </a:txBody>
                  <a:tcPr/>
                </a:tc>
              </a:tr>
            </a:tbl>
          </a:graphicData>
        </a:graphic>
      </p:graphicFrame>
      <p:graphicFrame>
        <p:nvGraphicFramePr>
          <p:cNvPr id="56" name="Chart 55"/>
          <p:cNvGraphicFramePr/>
          <p:nvPr/>
        </p:nvGraphicFramePr>
        <p:xfrm>
          <a:off x="21259800" y="18516600"/>
          <a:ext cx="17830800" cy="5334000"/>
        </p:xfrm>
        <a:graphic>
          <a:graphicData uri="http://schemas.openxmlformats.org/drawingml/2006/chart">
            <c:chart xmlns:c="http://schemas.openxmlformats.org/drawingml/2006/chart" xmlns:r="http://schemas.openxmlformats.org/officeDocument/2006/relationships" r:id="rId12"/>
          </a:graphicData>
        </a:graphic>
      </p:graphicFrame>
      <p:sp>
        <p:nvSpPr>
          <p:cNvPr id="57" name="TextBox 56"/>
          <p:cNvSpPr txBox="1"/>
          <p:nvPr/>
        </p:nvSpPr>
        <p:spPr>
          <a:xfrm>
            <a:off x="22860000" y="20497800"/>
            <a:ext cx="381000" cy="461665"/>
          </a:xfrm>
          <a:prstGeom prst="rect">
            <a:avLst/>
          </a:prstGeom>
          <a:noFill/>
        </p:spPr>
        <p:txBody>
          <a:bodyPr wrap="square" rtlCol="0">
            <a:spAutoFit/>
          </a:bodyPr>
          <a:lstStyle/>
          <a:p>
            <a:r>
              <a:rPr lang="en-US" sz="2400" dirty="0" smtClean="0"/>
              <a:t>*</a:t>
            </a:r>
            <a:endParaRPr lang="en-US" sz="2400" dirty="0"/>
          </a:p>
        </p:txBody>
      </p:sp>
      <p:sp>
        <p:nvSpPr>
          <p:cNvPr id="58" name="TextBox 57"/>
          <p:cNvSpPr txBox="1"/>
          <p:nvPr/>
        </p:nvSpPr>
        <p:spPr>
          <a:xfrm>
            <a:off x="25146000" y="20574000"/>
            <a:ext cx="609600" cy="461665"/>
          </a:xfrm>
          <a:prstGeom prst="rect">
            <a:avLst/>
          </a:prstGeom>
          <a:noFill/>
        </p:spPr>
        <p:txBody>
          <a:bodyPr wrap="square" rtlCol="0">
            <a:spAutoFit/>
          </a:bodyPr>
          <a:lstStyle/>
          <a:p>
            <a:r>
              <a:rPr lang="en-US" sz="2400" dirty="0" smtClean="0"/>
              <a:t>**</a:t>
            </a:r>
            <a:endParaRPr lang="en-US" sz="2400" dirty="0"/>
          </a:p>
        </p:txBody>
      </p:sp>
      <p:sp>
        <p:nvSpPr>
          <p:cNvPr id="59" name="TextBox 58"/>
          <p:cNvSpPr txBox="1"/>
          <p:nvPr/>
        </p:nvSpPr>
        <p:spPr>
          <a:xfrm>
            <a:off x="23622000" y="20650200"/>
            <a:ext cx="533400" cy="457200"/>
          </a:xfrm>
          <a:prstGeom prst="rect">
            <a:avLst/>
          </a:prstGeom>
          <a:noFill/>
        </p:spPr>
        <p:txBody>
          <a:bodyPr wrap="square" rtlCol="0">
            <a:spAutoFit/>
          </a:bodyPr>
          <a:lstStyle/>
          <a:p>
            <a:r>
              <a:rPr lang="en-US" sz="2400" dirty="0" smtClean="0"/>
              <a:t>**</a:t>
            </a:r>
            <a:endParaRPr lang="en-US" sz="2400" dirty="0"/>
          </a:p>
        </p:txBody>
      </p:sp>
      <p:sp>
        <p:nvSpPr>
          <p:cNvPr id="60" name="TextBox 59"/>
          <p:cNvSpPr txBox="1"/>
          <p:nvPr/>
        </p:nvSpPr>
        <p:spPr>
          <a:xfrm>
            <a:off x="28270200" y="20955000"/>
            <a:ext cx="609600" cy="461665"/>
          </a:xfrm>
          <a:prstGeom prst="rect">
            <a:avLst/>
          </a:prstGeom>
          <a:noFill/>
        </p:spPr>
        <p:txBody>
          <a:bodyPr wrap="square" rtlCol="0">
            <a:spAutoFit/>
          </a:bodyPr>
          <a:lstStyle/>
          <a:p>
            <a:r>
              <a:rPr lang="en-US" sz="2400" dirty="0" smtClean="0"/>
              <a:t>**</a:t>
            </a:r>
            <a:endParaRPr lang="en-US" sz="2400" dirty="0"/>
          </a:p>
        </p:txBody>
      </p:sp>
      <p:sp>
        <p:nvSpPr>
          <p:cNvPr id="61" name="TextBox 60"/>
          <p:cNvSpPr txBox="1"/>
          <p:nvPr/>
        </p:nvSpPr>
        <p:spPr>
          <a:xfrm>
            <a:off x="27508200" y="21412200"/>
            <a:ext cx="609600" cy="461665"/>
          </a:xfrm>
          <a:prstGeom prst="rect">
            <a:avLst/>
          </a:prstGeom>
          <a:noFill/>
        </p:spPr>
        <p:txBody>
          <a:bodyPr wrap="square" rtlCol="0">
            <a:spAutoFit/>
          </a:bodyPr>
          <a:lstStyle/>
          <a:p>
            <a:r>
              <a:rPr lang="en-US" sz="2400" dirty="0" smtClean="0"/>
              <a:t>**</a:t>
            </a:r>
            <a:endParaRPr lang="en-US" sz="2400" dirty="0"/>
          </a:p>
        </p:txBody>
      </p:sp>
      <p:sp>
        <p:nvSpPr>
          <p:cNvPr id="62" name="TextBox 61"/>
          <p:cNvSpPr txBox="1"/>
          <p:nvPr/>
        </p:nvSpPr>
        <p:spPr>
          <a:xfrm>
            <a:off x="26670000" y="21031200"/>
            <a:ext cx="609600" cy="461665"/>
          </a:xfrm>
          <a:prstGeom prst="rect">
            <a:avLst/>
          </a:prstGeom>
          <a:noFill/>
        </p:spPr>
        <p:txBody>
          <a:bodyPr wrap="square" rtlCol="0">
            <a:spAutoFit/>
          </a:bodyPr>
          <a:lstStyle/>
          <a:p>
            <a:r>
              <a:rPr lang="en-US" sz="2400" dirty="0" smtClean="0"/>
              <a:t>**</a:t>
            </a:r>
            <a:endParaRPr lang="en-US" sz="2400" dirty="0"/>
          </a:p>
        </p:txBody>
      </p:sp>
      <p:sp>
        <p:nvSpPr>
          <p:cNvPr id="63" name="TextBox 62"/>
          <p:cNvSpPr txBox="1"/>
          <p:nvPr/>
        </p:nvSpPr>
        <p:spPr>
          <a:xfrm>
            <a:off x="31394400" y="21183600"/>
            <a:ext cx="609600" cy="461665"/>
          </a:xfrm>
          <a:prstGeom prst="rect">
            <a:avLst/>
          </a:prstGeom>
          <a:noFill/>
        </p:spPr>
        <p:txBody>
          <a:bodyPr wrap="square" rtlCol="0">
            <a:spAutoFit/>
          </a:bodyPr>
          <a:lstStyle/>
          <a:p>
            <a:r>
              <a:rPr lang="en-US" sz="2400" dirty="0" smtClean="0"/>
              <a:t>**</a:t>
            </a:r>
            <a:endParaRPr lang="en-US" sz="2400" dirty="0"/>
          </a:p>
        </p:txBody>
      </p:sp>
      <p:sp>
        <p:nvSpPr>
          <p:cNvPr id="64" name="TextBox 63"/>
          <p:cNvSpPr txBox="1"/>
          <p:nvPr/>
        </p:nvSpPr>
        <p:spPr>
          <a:xfrm>
            <a:off x="34518600" y="20193000"/>
            <a:ext cx="609600" cy="461665"/>
          </a:xfrm>
          <a:prstGeom prst="rect">
            <a:avLst/>
          </a:prstGeom>
          <a:noFill/>
        </p:spPr>
        <p:txBody>
          <a:bodyPr wrap="square" rtlCol="0">
            <a:spAutoFit/>
          </a:bodyPr>
          <a:lstStyle/>
          <a:p>
            <a:r>
              <a:rPr lang="en-US" sz="2400" dirty="0" smtClean="0"/>
              <a:t>**</a:t>
            </a:r>
            <a:endParaRPr lang="en-US" sz="2400" dirty="0"/>
          </a:p>
        </p:txBody>
      </p:sp>
      <p:sp>
        <p:nvSpPr>
          <p:cNvPr id="65" name="TextBox 64"/>
          <p:cNvSpPr txBox="1"/>
          <p:nvPr/>
        </p:nvSpPr>
        <p:spPr>
          <a:xfrm>
            <a:off x="33680400" y="19812000"/>
            <a:ext cx="609600" cy="461665"/>
          </a:xfrm>
          <a:prstGeom prst="rect">
            <a:avLst/>
          </a:prstGeom>
          <a:noFill/>
        </p:spPr>
        <p:txBody>
          <a:bodyPr wrap="square" rtlCol="0">
            <a:spAutoFit/>
          </a:bodyPr>
          <a:lstStyle/>
          <a:p>
            <a:r>
              <a:rPr lang="en-US" sz="2400" dirty="0" smtClean="0"/>
              <a:t> *</a:t>
            </a:r>
            <a:endParaRPr lang="en-US" sz="2400" dirty="0"/>
          </a:p>
        </p:txBody>
      </p:sp>
      <p:sp>
        <p:nvSpPr>
          <p:cNvPr id="66" name="TextBox 65"/>
          <p:cNvSpPr txBox="1"/>
          <p:nvPr/>
        </p:nvSpPr>
        <p:spPr>
          <a:xfrm>
            <a:off x="32918400" y="20345400"/>
            <a:ext cx="609600" cy="461665"/>
          </a:xfrm>
          <a:prstGeom prst="rect">
            <a:avLst/>
          </a:prstGeom>
          <a:noFill/>
        </p:spPr>
        <p:txBody>
          <a:bodyPr wrap="square" rtlCol="0">
            <a:spAutoFit/>
          </a:bodyPr>
          <a:lstStyle/>
          <a:p>
            <a:r>
              <a:rPr lang="en-US" sz="2400" dirty="0" smtClean="0"/>
              <a:t>**</a:t>
            </a:r>
            <a:endParaRPr lang="en-US" sz="2400" dirty="0"/>
          </a:p>
        </p:txBody>
      </p:sp>
      <p:sp>
        <p:nvSpPr>
          <p:cNvPr id="67" name="TextBox 66"/>
          <p:cNvSpPr txBox="1"/>
          <p:nvPr/>
        </p:nvSpPr>
        <p:spPr>
          <a:xfrm>
            <a:off x="35280600" y="19888200"/>
            <a:ext cx="609600" cy="461665"/>
          </a:xfrm>
          <a:prstGeom prst="rect">
            <a:avLst/>
          </a:prstGeom>
          <a:noFill/>
        </p:spPr>
        <p:txBody>
          <a:bodyPr wrap="square" rtlCol="0">
            <a:spAutoFit/>
          </a:bodyPr>
          <a:lstStyle/>
          <a:p>
            <a:r>
              <a:rPr lang="en-US" sz="2400" dirty="0" smtClean="0"/>
              <a:t>**</a:t>
            </a:r>
            <a:endParaRPr lang="en-US" sz="2400" dirty="0"/>
          </a:p>
        </p:txBody>
      </p:sp>
      <p:sp>
        <p:nvSpPr>
          <p:cNvPr id="68" name="TextBox 67"/>
          <p:cNvSpPr txBox="1"/>
          <p:nvPr/>
        </p:nvSpPr>
        <p:spPr>
          <a:xfrm>
            <a:off x="37566600" y="20040600"/>
            <a:ext cx="609600" cy="461665"/>
          </a:xfrm>
          <a:prstGeom prst="rect">
            <a:avLst/>
          </a:prstGeom>
          <a:noFill/>
        </p:spPr>
        <p:txBody>
          <a:bodyPr wrap="square" rtlCol="0">
            <a:spAutoFit/>
          </a:bodyPr>
          <a:lstStyle/>
          <a:p>
            <a:r>
              <a:rPr lang="en-US" sz="2400" dirty="0" smtClean="0"/>
              <a:t>**</a:t>
            </a:r>
            <a:endParaRPr lang="en-US" sz="2400" dirty="0"/>
          </a:p>
        </p:txBody>
      </p:sp>
      <p:sp>
        <p:nvSpPr>
          <p:cNvPr id="69" name="TextBox 68"/>
          <p:cNvSpPr txBox="1"/>
          <p:nvPr/>
        </p:nvSpPr>
        <p:spPr>
          <a:xfrm>
            <a:off x="21183600" y="23850600"/>
            <a:ext cx="18059400" cy="1569660"/>
          </a:xfrm>
          <a:prstGeom prst="rect">
            <a:avLst/>
          </a:prstGeom>
          <a:noFill/>
        </p:spPr>
        <p:txBody>
          <a:bodyPr wrap="square" rtlCol="0">
            <a:spAutoFit/>
          </a:bodyPr>
          <a:lstStyle/>
          <a:p>
            <a:pPr marL="514350" indent="-514350"/>
            <a:r>
              <a:rPr lang="en-US" sz="3200" dirty="0" smtClean="0"/>
              <a:t>c)  Of the 21 T3Es tested from </a:t>
            </a:r>
            <a:r>
              <a:rPr lang="en-US" sz="3200" i="1" dirty="0" smtClean="0"/>
              <a:t>Pto</a:t>
            </a:r>
            <a:r>
              <a:rPr lang="en-US" sz="3200" dirty="0" smtClean="0"/>
              <a:t>DC3000, 12 dampen </a:t>
            </a:r>
            <a:r>
              <a:rPr lang="en-US" sz="3200" dirty="0" err="1" smtClean="0"/>
              <a:t>callose</a:t>
            </a:r>
            <a:r>
              <a:rPr lang="en-US" sz="3200" dirty="0" smtClean="0"/>
              <a:t> deposition when compared to </a:t>
            </a:r>
            <a:r>
              <a:rPr lang="en-US" sz="3200" dirty="0" err="1" smtClean="0"/>
              <a:t>EtHAn</a:t>
            </a:r>
            <a:r>
              <a:rPr lang="en-US" sz="3200" dirty="0" smtClean="0"/>
              <a:t> empty vector control.  The significance of differences was determined using a Student’s </a:t>
            </a:r>
            <a:r>
              <a:rPr lang="en-US" sz="3200" i="1" dirty="0" smtClean="0"/>
              <a:t>t</a:t>
            </a:r>
            <a:r>
              <a:rPr lang="en-US" sz="3200" dirty="0" smtClean="0"/>
              <a:t>-test; * , </a:t>
            </a:r>
            <a:r>
              <a:rPr lang="en-US" sz="3200" i="1" dirty="0" smtClean="0"/>
              <a:t>p </a:t>
            </a:r>
            <a:r>
              <a:rPr lang="en-US" sz="3200" dirty="0" smtClean="0"/>
              <a:t>&lt; 0.05; **, </a:t>
            </a:r>
            <a:r>
              <a:rPr lang="en-US" sz="3200" i="1" dirty="0" smtClean="0"/>
              <a:t>p</a:t>
            </a:r>
            <a:r>
              <a:rPr lang="en-US" sz="3200" dirty="0" smtClean="0"/>
              <a:t> &lt; 0.01.</a:t>
            </a:r>
            <a:endParaRPr lang="en-US" sz="3200" b="1" dirty="0"/>
          </a:p>
        </p:txBody>
      </p:sp>
      <p:grpSp>
        <p:nvGrpSpPr>
          <p:cNvPr id="74" name="Group 73"/>
          <p:cNvGrpSpPr/>
          <p:nvPr/>
        </p:nvGrpSpPr>
        <p:grpSpPr>
          <a:xfrm>
            <a:off x="20574000" y="26365200"/>
            <a:ext cx="19126200" cy="4267200"/>
            <a:chOff x="20574000" y="27279600"/>
            <a:chExt cx="19126200" cy="4267200"/>
          </a:xfrm>
        </p:grpSpPr>
        <p:sp>
          <p:nvSpPr>
            <p:cNvPr id="70" name="Rounded Rectangle 69"/>
            <p:cNvSpPr/>
            <p:nvPr/>
          </p:nvSpPr>
          <p:spPr>
            <a:xfrm>
              <a:off x="20574000" y="27279600"/>
              <a:ext cx="19126200" cy="4267200"/>
            </a:xfrm>
            <a:prstGeom prst="roundRect">
              <a:avLst>
                <a:gd name="adj" fmla="val 30199"/>
              </a:avLst>
            </a:prstGeom>
            <a:solidFill>
              <a:schemeClr val="accent1">
                <a:lumMod val="75000"/>
              </a:schemeClr>
            </a:solidFill>
            <a:ln>
              <a:solidFill>
                <a:schemeClr val="accent1">
                  <a:lumMod val="75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449354" tIns="224677" rIns="449354" bIns="224677" rtlCol="0" anchor="ctr">
              <a:scene3d>
                <a:camera prst="orthographicFront"/>
                <a:lightRig rig="soft" dir="t">
                  <a:rot lat="0" lon="0" rev="10800000"/>
                </a:lightRig>
              </a:scene3d>
              <a:sp3d>
                <a:bevelT w="27940" h="12700"/>
                <a:contourClr>
                  <a:srgbClr val="DDDDDD"/>
                </a:contourClr>
              </a:sp3d>
            </a:bodyPr>
            <a:lstStyle/>
            <a:p>
              <a:pPr algn="ctr"/>
              <a:endParaRPr lang="en-US" sz="3900" spc="737" dirty="0">
                <a:ln w="11430">
                  <a:solidFill>
                    <a:schemeClr val="tx1"/>
                  </a:solidFill>
                </a:ln>
                <a:solidFill>
                  <a:schemeClr val="tx1"/>
                </a:solidFill>
                <a:latin typeface="Arial" pitchFamily="34" charset="0"/>
                <a:cs typeface="Arial" pitchFamily="34" charset="0"/>
              </a:endParaRPr>
            </a:p>
          </p:txBody>
        </p:sp>
        <p:sp>
          <p:nvSpPr>
            <p:cNvPr id="71" name="TextBox 70"/>
            <p:cNvSpPr txBox="1"/>
            <p:nvPr/>
          </p:nvSpPr>
          <p:spPr>
            <a:xfrm>
              <a:off x="21107400" y="27508200"/>
              <a:ext cx="17983200" cy="3785652"/>
            </a:xfrm>
            <a:prstGeom prst="rect">
              <a:avLst/>
            </a:prstGeom>
            <a:noFill/>
          </p:spPr>
          <p:txBody>
            <a:bodyPr wrap="square" rtlCol="0">
              <a:spAutoFit/>
            </a:bodyPr>
            <a:lstStyle/>
            <a:p>
              <a:r>
                <a:rPr lang="en-US" sz="3600" b="1" dirty="0" smtClean="0"/>
                <a:t>CONCLUSIONS</a:t>
              </a:r>
            </a:p>
            <a:p>
              <a:endParaRPr lang="en-US" sz="2400" dirty="0" smtClean="0"/>
            </a:p>
            <a:p>
              <a:pPr marL="228600" indent="-228600">
                <a:buFont typeface="Arial" pitchFamily="34" charset="0"/>
                <a:buChar char="•"/>
              </a:pPr>
              <a:r>
                <a:rPr lang="en-US" sz="3600" dirty="0" err="1" smtClean="0"/>
                <a:t>EtHAn</a:t>
              </a:r>
              <a:r>
                <a:rPr lang="en-US" sz="3600" dirty="0" smtClean="0"/>
                <a:t> functions to deliver individual T3Es into host cells.</a:t>
              </a:r>
            </a:p>
            <a:p>
              <a:pPr marL="228600" indent="-228600">
                <a:buFont typeface="Arial" pitchFamily="34" charset="0"/>
                <a:buChar char="•"/>
              </a:pPr>
              <a:r>
                <a:rPr lang="en-US" sz="3600" dirty="0" smtClean="0"/>
                <a:t>Most T3Es function to suppress PTI, as measured by dampening of the </a:t>
              </a:r>
              <a:r>
                <a:rPr lang="en-US" sz="3600" dirty="0" err="1" smtClean="0"/>
                <a:t>callose</a:t>
              </a:r>
              <a:r>
                <a:rPr lang="en-US" sz="3600" dirty="0" smtClean="0"/>
                <a:t> deposition response.</a:t>
              </a:r>
            </a:p>
            <a:p>
              <a:pPr marL="228600" indent="-228600">
                <a:buFont typeface="Arial" pitchFamily="34" charset="0"/>
                <a:buChar char="•"/>
              </a:pPr>
              <a:r>
                <a:rPr lang="en-US" sz="3600" b="1" dirty="0" smtClean="0"/>
                <a:t>Future directions:</a:t>
              </a:r>
              <a:r>
                <a:rPr lang="en-US" sz="3600" dirty="0" smtClean="0"/>
                <a:t> Use digital gene expression (DGE) to study the effects of individual </a:t>
              </a:r>
              <a:r>
                <a:rPr lang="en-US" sz="3600" dirty="0" err="1" smtClean="0"/>
                <a:t>EtHAn</a:t>
              </a:r>
              <a:r>
                <a:rPr lang="en-US" sz="3600" dirty="0" smtClean="0"/>
                <a:t>-delivered T3Es on the host </a:t>
              </a:r>
              <a:r>
                <a:rPr lang="en-US" sz="3600" dirty="0" err="1" smtClean="0"/>
                <a:t>transcriptome</a:t>
              </a:r>
              <a:r>
                <a:rPr lang="en-US" sz="3600" dirty="0" smtClean="0"/>
                <a:t>.</a:t>
              </a:r>
              <a:endParaRPr lang="en-US" sz="3600" b="1" dirty="0"/>
            </a:p>
          </p:txBody>
        </p:sp>
      </p:grpSp>
      <p:sp>
        <p:nvSpPr>
          <p:cNvPr id="72" name="Rounded Rectangle 71"/>
          <p:cNvSpPr/>
          <p:nvPr/>
        </p:nvSpPr>
        <p:spPr>
          <a:xfrm>
            <a:off x="20650200" y="35814000"/>
            <a:ext cx="18973800" cy="2209800"/>
          </a:xfrm>
          <a:prstGeom prst="roundRect">
            <a:avLst>
              <a:gd name="adj" fmla="val 39157"/>
            </a:avLst>
          </a:prstGeom>
          <a:solidFill>
            <a:schemeClr val="accent1">
              <a:lumMod val="75000"/>
            </a:schemeClr>
          </a:solidFill>
          <a:ln>
            <a:solidFill>
              <a:schemeClr val="accent1">
                <a:lumMod val="75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449354" tIns="224677" rIns="449354" bIns="224677" rtlCol="0" anchor="ctr">
            <a:scene3d>
              <a:camera prst="orthographicFront"/>
              <a:lightRig rig="soft" dir="t">
                <a:rot lat="0" lon="0" rev="10800000"/>
              </a:lightRig>
            </a:scene3d>
            <a:sp3d>
              <a:bevelT w="27940" h="12700"/>
              <a:contourClr>
                <a:srgbClr val="DDDDDD"/>
              </a:contourClr>
            </a:sp3d>
          </a:bodyPr>
          <a:lstStyle/>
          <a:p>
            <a:pPr algn="ctr"/>
            <a:endParaRPr lang="en-US" sz="3900" spc="737" dirty="0">
              <a:ln w="11430">
                <a:solidFill>
                  <a:schemeClr val="tx1"/>
                </a:solidFill>
              </a:ln>
              <a:solidFill>
                <a:schemeClr val="tx1"/>
              </a:solidFill>
              <a:latin typeface="Arial" pitchFamily="34" charset="0"/>
              <a:cs typeface="Arial" pitchFamily="34" charset="0"/>
            </a:endParaRPr>
          </a:p>
        </p:txBody>
      </p:sp>
      <p:sp>
        <p:nvSpPr>
          <p:cNvPr id="73" name="TextBox 72"/>
          <p:cNvSpPr txBox="1"/>
          <p:nvPr/>
        </p:nvSpPr>
        <p:spPr>
          <a:xfrm>
            <a:off x="21031200" y="36347400"/>
            <a:ext cx="18135600" cy="1138773"/>
          </a:xfrm>
          <a:prstGeom prst="rect">
            <a:avLst/>
          </a:prstGeom>
          <a:noFill/>
        </p:spPr>
        <p:txBody>
          <a:bodyPr wrap="square" rtlCol="0">
            <a:spAutoFit/>
          </a:bodyPr>
          <a:lstStyle/>
          <a:p>
            <a:r>
              <a:rPr lang="en-US" sz="3600" b="1" dirty="0" smtClean="0"/>
              <a:t>REFERENCES</a:t>
            </a:r>
          </a:p>
          <a:p>
            <a:r>
              <a:rPr lang="en-US" sz="3200" dirty="0" smtClean="0"/>
              <a:t>Thomas, W.J., </a:t>
            </a:r>
            <a:r>
              <a:rPr lang="en-US" sz="3200" dirty="0" err="1" smtClean="0"/>
              <a:t>Thireault</a:t>
            </a:r>
            <a:r>
              <a:rPr lang="en-US" sz="3200" dirty="0" smtClean="0"/>
              <a:t>, C.A., </a:t>
            </a:r>
            <a:r>
              <a:rPr lang="en-US" sz="3200" dirty="0" err="1" smtClean="0"/>
              <a:t>Kimbrel</a:t>
            </a:r>
            <a:r>
              <a:rPr lang="en-US" sz="3200" dirty="0" smtClean="0"/>
              <a:t>, J.A., Chang, J.H. (2009) </a:t>
            </a:r>
            <a:r>
              <a:rPr lang="en-US" sz="3200" i="1" dirty="0" smtClean="0"/>
              <a:t>Plant J</a:t>
            </a:r>
            <a:endParaRPr lang="en-US" sz="32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1">
      <a:dk1>
        <a:sysClr val="windowText" lastClr="000000"/>
      </a:dk1>
      <a:lt1>
        <a:sysClr val="window" lastClr="FFFFFF"/>
      </a:lt1>
      <a:dk2>
        <a:srgbClr val="21222B"/>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1521</TotalTime>
  <Words>734</Words>
  <Application>Microsoft Office PowerPoint</Application>
  <PresentationFormat>Custom</PresentationFormat>
  <Paragraphs>111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Apex</vt:lpstr>
      <vt:lpstr>Slide 1</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Caitlin</dc:creator>
  <cp:lastModifiedBy>CGBI</cp:lastModifiedBy>
  <cp:revision>42</cp:revision>
  <dcterms:created xsi:type="dcterms:W3CDTF">2009-09-16T20:53:37Z</dcterms:created>
  <dcterms:modified xsi:type="dcterms:W3CDTF">2009-09-29T22:20:58Z</dcterms:modified>
</cp:coreProperties>
</file>