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324" r:id="rId3"/>
    <p:sldId id="332" r:id="rId4"/>
    <p:sldId id="344" r:id="rId5"/>
    <p:sldId id="346" r:id="rId6"/>
    <p:sldId id="345" r:id="rId7"/>
    <p:sldId id="307" r:id="rId8"/>
    <p:sldId id="277" r:id="rId9"/>
    <p:sldId id="264" r:id="rId10"/>
    <p:sldId id="335" r:id="rId11"/>
    <p:sldId id="347" r:id="rId12"/>
    <p:sldId id="336" r:id="rId13"/>
    <p:sldId id="356" r:id="rId14"/>
    <p:sldId id="325" r:id="rId15"/>
    <p:sldId id="292" r:id="rId16"/>
    <p:sldId id="349" r:id="rId17"/>
    <p:sldId id="316" r:id="rId18"/>
    <p:sldId id="355" r:id="rId19"/>
    <p:sldId id="350" r:id="rId20"/>
    <p:sldId id="351" r:id="rId21"/>
    <p:sldId id="352" r:id="rId22"/>
    <p:sldId id="353" r:id="rId23"/>
    <p:sldId id="354" r:id="rId24"/>
    <p:sldId id="326" r:id="rId25"/>
  </p:sldIdLst>
  <p:sldSz cx="9144000" cy="6858000" type="screen4x3"/>
  <p:notesSz cx="7102475" cy="10231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45E5"/>
    <a:srgbClr val="FF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9" d="100"/>
          <a:sy n="69" d="100"/>
        </p:scale>
        <p:origin x="-1104" y="-138"/>
      </p:cViewPr>
      <p:guideLst>
        <p:guide orient="horz" pos="229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572"/>
          </a:xfrm>
          <a:prstGeom prst="rect">
            <a:avLst/>
          </a:prstGeom>
        </p:spPr>
        <p:txBody>
          <a:bodyPr vert="horz" lIns="94778" tIns="47389" rIns="94778" bIns="47389" rtlCol="0"/>
          <a:lstStyle>
            <a:lvl1pPr algn="l">
              <a:defRPr sz="1200"/>
            </a:lvl1pPr>
          </a:lstStyle>
          <a:p>
            <a:endParaRPr lang="en-US"/>
          </a:p>
        </p:txBody>
      </p:sp>
      <p:sp>
        <p:nvSpPr>
          <p:cNvPr id="3" name="Date Placeholder 2"/>
          <p:cNvSpPr>
            <a:spLocks noGrp="1"/>
          </p:cNvSpPr>
          <p:nvPr>
            <p:ph type="dt" idx="1"/>
          </p:nvPr>
        </p:nvSpPr>
        <p:spPr>
          <a:xfrm>
            <a:off x="4023093" y="0"/>
            <a:ext cx="3077739" cy="511572"/>
          </a:xfrm>
          <a:prstGeom prst="rect">
            <a:avLst/>
          </a:prstGeom>
        </p:spPr>
        <p:txBody>
          <a:bodyPr vert="horz" lIns="94778" tIns="47389" rIns="94778" bIns="47389" rtlCol="0"/>
          <a:lstStyle>
            <a:lvl1pPr algn="r">
              <a:defRPr sz="1200"/>
            </a:lvl1pPr>
          </a:lstStyle>
          <a:p>
            <a:fld id="{4F3D8142-AF4A-4765-9576-37E5648360ED}" type="datetimeFigureOut">
              <a:rPr lang="en-US" smtClean="0"/>
              <a:t>7/8/2014</a:t>
            </a:fld>
            <a:endParaRPr lang="en-US"/>
          </a:p>
        </p:txBody>
      </p:sp>
      <p:sp>
        <p:nvSpPr>
          <p:cNvPr id="4" name="Slide Image Placeholder 3"/>
          <p:cNvSpPr>
            <a:spLocks noGrp="1" noRot="1" noChangeAspect="1"/>
          </p:cNvSpPr>
          <p:nvPr>
            <p:ph type="sldImg" idx="2"/>
          </p:nvPr>
        </p:nvSpPr>
        <p:spPr>
          <a:xfrm>
            <a:off x="993775" y="766763"/>
            <a:ext cx="5116513" cy="3836987"/>
          </a:xfrm>
          <a:prstGeom prst="rect">
            <a:avLst/>
          </a:prstGeom>
          <a:noFill/>
          <a:ln w="12700">
            <a:solidFill>
              <a:prstClr val="black"/>
            </a:solidFill>
          </a:ln>
        </p:spPr>
        <p:txBody>
          <a:bodyPr vert="horz" lIns="94778" tIns="47389" rIns="94778" bIns="47389" rtlCol="0" anchor="ctr"/>
          <a:lstStyle/>
          <a:p>
            <a:endParaRPr lang="en-US"/>
          </a:p>
        </p:txBody>
      </p:sp>
      <p:sp>
        <p:nvSpPr>
          <p:cNvPr id="5" name="Notes Placeholder 4"/>
          <p:cNvSpPr>
            <a:spLocks noGrp="1"/>
          </p:cNvSpPr>
          <p:nvPr>
            <p:ph type="body" sz="quarter" idx="3"/>
          </p:nvPr>
        </p:nvSpPr>
        <p:spPr>
          <a:xfrm>
            <a:off x="710248" y="4859934"/>
            <a:ext cx="5681980" cy="4604147"/>
          </a:xfrm>
          <a:prstGeom prst="rect">
            <a:avLst/>
          </a:prstGeom>
        </p:spPr>
        <p:txBody>
          <a:bodyPr vert="horz" lIns="94778" tIns="47389" rIns="94778" bIns="473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8090"/>
            <a:ext cx="3077739" cy="511572"/>
          </a:xfrm>
          <a:prstGeom prst="rect">
            <a:avLst/>
          </a:prstGeom>
        </p:spPr>
        <p:txBody>
          <a:bodyPr vert="horz" lIns="94778" tIns="47389" rIns="94778" bIns="4738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9718090"/>
            <a:ext cx="3077739" cy="511572"/>
          </a:xfrm>
          <a:prstGeom prst="rect">
            <a:avLst/>
          </a:prstGeom>
        </p:spPr>
        <p:txBody>
          <a:bodyPr vert="horz" lIns="94778" tIns="47389" rIns="94778" bIns="47389" rtlCol="0" anchor="b"/>
          <a:lstStyle>
            <a:lvl1pPr algn="r">
              <a:defRPr sz="1200"/>
            </a:lvl1pPr>
          </a:lstStyle>
          <a:p>
            <a:fld id="{DC717B44-22C7-42F7-83F2-B7EAC5ECE5E9}" type="slidenum">
              <a:rPr lang="en-US" smtClean="0"/>
              <a:t>‹#›</a:t>
            </a:fld>
            <a:endParaRPr lang="en-US"/>
          </a:p>
        </p:txBody>
      </p:sp>
    </p:spTree>
    <p:extLst>
      <p:ext uri="{BB962C8B-B14F-4D97-AF65-F5344CB8AC3E}">
        <p14:creationId xmlns:p14="http://schemas.microsoft.com/office/powerpoint/2010/main" val="29868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776">
              <a:defRPr/>
            </a:pPr>
            <a:r>
              <a:rPr lang="id-ID" dirty="0" smtClean="0"/>
              <a:t>I</a:t>
            </a:r>
            <a:r>
              <a:rPr lang="id-ID" baseline="0" dirty="0" smtClean="0"/>
              <a:t> am Zulhamsyah Imran from Hiroshima University. I would like to present my paper which the entitle </a:t>
            </a:r>
            <a:r>
              <a:rPr lang="en-US" baseline="0" dirty="0" smtClean="0"/>
              <a:t>Factors Affecting on the Depletion of Anchovy Fisheries in </a:t>
            </a:r>
            <a:r>
              <a:rPr lang="en-US" baseline="0" dirty="0" err="1" smtClean="0"/>
              <a:t>Krueng</a:t>
            </a:r>
            <a:r>
              <a:rPr lang="en-US" baseline="0" dirty="0" smtClean="0"/>
              <a:t> Raya Bay, Aceh-Indonesia</a:t>
            </a:r>
            <a:endParaRPr lang="en-US" dirty="0" smtClean="0"/>
          </a:p>
        </p:txBody>
      </p:sp>
      <p:sp>
        <p:nvSpPr>
          <p:cNvPr id="4" name="Slide Number Placeholder 3"/>
          <p:cNvSpPr>
            <a:spLocks noGrp="1"/>
          </p:cNvSpPr>
          <p:nvPr>
            <p:ph type="sldNum" sz="quarter" idx="10"/>
          </p:nvPr>
        </p:nvSpPr>
        <p:spPr/>
        <p:txBody>
          <a:bodyPr/>
          <a:lstStyle/>
          <a:p>
            <a:fld id="{DC717B44-22C7-42F7-83F2-B7EAC5ECE5E9}" type="slidenum">
              <a:rPr lang="en-US" smtClean="0"/>
              <a:t>1</a:t>
            </a:fld>
            <a:endParaRPr lang="en-US"/>
          </a:p>
        </p:txBody>
      </p:sp>
    </p:spTree>
    <p:extLst>
      <p:ext uri="{BB962C8B-B14F-4D97-AF65-F5344CB8AC3E}">
        <p14:creationId xmlns:p14="http://schemas.microsoft.com/office/powerpoint/2010/main" val="174249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To</a:t>
            </a:r>
            <a:r>
              <a:rPr lang="id-ID" baseline="0" dirty="0" smtClean="0"/>
              <a:t> improved our hyphotesis, we was carried out our reserch in Krueng Raya Bay, Aceh as one of heavy affected by the tsunami</a:t>
            </a:r>
            <a:endParaRPr lang="en-US" dirty="0"/>
          </a:p>
        </p:txBody>
      </p:sp>
      <p:sp>
        <p:nvSpPr>
          <p:cNvPr id="4" name="Slide Number Placeholder 3"/>
          <p:cNvSpPr>
            <a:spLocks noGrp="1"/>
          </p:cNvSpPr>
          <p:nvPr>
            <p:ph type="sldNum" sz="quarter" idx="10"/>
          </p:nvPr>
        </p:nvSpPr>
        <p:spPr/>
        <p:txBody>
          <a:bodyPr/>
          <a:lstStyle/>
          <a:p>
            <a:fld id="{DC717B44-22C7-42F7-83F2-B7EAC5ECE5E9}" type="slidenum">
              <a:rPr lang="en-US" smtClean="0"/>
              <a:t>10</a:t>
            </a:fld>
            <a:endParaRPr lang="en-US"/>
          </a:p>
        </p:txBody>
      </p:sp>
    </p:spTree>
    <p:extLst>
      <p:ext uri="{BB962C8B-B14F-4D97-AF65-F5344CB8AC3E}">
        <p14:creationId xmlns:p14="http://schemas.microsoft.com/office/powerpoint/2010/main" val="2526220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776">
              <a:defRPr/>
            </a:pPr>
            <a:r>
              <a:rPr lang="id-ID" dirty="0" smtClean="0"/>
              <a:t>This research</a:t>
            </a:r>
            <a:r>
              <a:rPr lang="id-ID" baseline="0" dirty="0" smtClean="0"/>
              <a:t> was carriet out by using survey method during September-October 2012.  Seven</a:t>
            </a:r>
            <a:r>
              <a:rPr lang="id-ID" b="0" dirty="0" smtClean="0"/>
              <a:t> points sampling randomly in Krueng Raya Bay was</a:t>
            </a:r>
            <a:r>
              <a:rPr lang="id-ID" b="0" baseline="0" dirty="0" smtClean="0"/>
              <a:t> </a:t>
            </a:r>
            <a:r>
              <a:rPr lang="id-ID" b="0" dirty="0" smtClean="0"/>
              <a:t>selected for</a:t>
            </a:r>
            <a:r>
              <a:rPr lang="id-ID" b="0" baseline="0" dirty="0" smtClean="0"/>
              <a:t> taking sample of anchovy by using lift net boat.  Data was analyzed by using descriptive and inferential statistics, surplus production model, stock categories, and fish book identification</a:t>
            </a:r>
            <a:endParaRPr lang="en-US" b="0" dirty="0" smtClean="0"/>
          </a:p>
        </p:txBody>
      </p:sp>
      <p:sp>
        <p:nvSpPr>
          <p:cNvPr id="4" name="Slide Number Placeholder 3"/>
          <p:cNvSpPr>
            <a:spLocks noGrp="1"/>
          </p:cNvSpPr>
          <p:nvPr>
            <p:ph type="sldNum" sz="quarter" idx="10"/>
          </p:nvPr>
        </p:nvSpPr>
        <p:spPr/>
        <p:txBody>
          <a:bodyPr/>
          <a:lstStyle/>
          <a:p>
            <a:fld id="{DC717B44-22C7-42F7-83F2-B7EAC5ECE5E9}" type="slidenum">
              <a:rPr lang="en-US" smtClean="0"/>
              <a:t>11</a:t>
            </a:fld>
            <a:endParaRPr lang="en-US"/>
          </a:p>
        </p:txBody>
      </p:sp>
    </p:spTree>
    <p:extLst>
      <p:ext uri="{BB962C8B-B14F-4D97-AF65-F5344CB8AC3E}">
        <p14:creationId xmlns:p14="http://schemas.microsoft.com/office/powerpoint/2010/main" val="2131667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This table shows one of our</a:t>
            </a:r>
            <a:r>
              <a:rPr lang="id-ID" baseline="0" dirty="0" smtClean="0"/>
              <a:t> analysis how to identified stock classifiction in study area</a:t>
            </a:r>
            <a:endParaRPr lang="en-US" dirty="0"/>
          </a:p>
        </p:txBody>
      </p:sp>
      <p:sp>
        <p:nvSpPr>
          <p:cNvPr id="4" name="Slide Number Placeholder 3"/>
          <p:cNvSpPr>
            <a:spLocks noGrp="1"/>
          </p:cNvSpPr>
          <p:nvPr>
            <p:ph type="sldNum" sz="quarter" idx="10"/>
          </p:nvPr>
        </p:nvSpPr>
        <p:spPr/>
        <p:txBody>
          <a:bodyPr/>
          <a:lstStyle/>
          <a:p>
            <a:fld id="{DC717B44-22C7-42F7-83F2-B7EAC5ECE5E9}" type="slidenum">
              <a:rPr lang="en-US" smtClean="0"/>
              <a:t>12</a:t>
            </a:fld>
            <a:endParaRPr lang="en-US"/>
          </a:p>
        </p:txBody>
      </p:sp>
    </p:spTree>
    <p:extLst>
      <p:ext uri="{BB962C8B-B14F-4D97-AF65-F5344CB8AC3E}">
        <p14:creationId xmlns:p14="http://schemas.microsoft.com/office/powerpoint/2010/main" val="127448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776">
              <a:defRPr/>
            </a:pPr>
            <a:r>
              <a:rPr lang="id-ID" dirty="0" smtClean="0"/>
              <a:t>As I</a:t>
            </a:r>
            <a:r>
              <a:rPr lang="id-ID" baseline="0" dirty="0" smtClean="0"/>
              <a:t> known, there is 139 species of Anchovy which is distributed around coastal waters around the world.  We identifed that anchovy in Krueng Raya Bay is Stolephorus commersonnii as can be seen in the above of right side figure.  It was potential resources in Krueng Raya Bay because its pobabilities accurance in range 0.8-1.</a:t>
            </a:r>
            <a:endParaRPr lang="en-US" dirty="0"/>
          </a:p>
        </p:txBody>
      </p:sp>
      <p:sp>
        <p:nvSpPr>
          <p:cNvPr id="4" name="Slide Number Placeholder 3"/>
          <p:cNvSpPr>
            <a:spLocks noGrp="1"/>
          </p:cNvSpPr>
          <p:nvPr>
            <p:ph type="sldNum" sz="quarter" idx="10"/>
          </p:nvPr>
        </p:nvSpPr>
        <p:spPr/>
        <p:txBody>
          <a:bodyPr/>
          <a:lstStyle/>
          <a:p>
            <a:fld id="{DC717B44-22C7-42F7-83F2-B7EAC5ECE5E9}" type="slidenum">
              <a:rPr lang="en-US" smtClean="0"/>
              <a:t>13</a:t>
            </a:fld>
            <a:endParaRPr lang="en-US"/>
          </a:p>
        </p:txBody>
      </p:sp>
    </p:spTree>
    <p:extLst>
      <p:ext uri="{BB962C8B-B14F-4D97-AF65-F5344CB8AC3E}">
        <p14:creationId xmlns:p14="http://schemas.microsoft.com/office/powerpoint/2010/main" val="576856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In study</a:t>
            </a:r>
            <a:r>
              <a:rPr lang="id-ID" baseline="0" dirty="0" smtClean="0"/>
              <a:t> area, fishermen have used the lifnet fishing gear for withdrawal anchovy.  According to mesh size and number of ligh fishing which used by lift net boat, we say that this fishing gear can be categories to no selection size of anchony catch and over using of ligh fishing.</a:t>
            </a:r>
            <a:endParaRPr lang="en-US" dirty="0"/>
          </a:p>
        </p:txBody>
      </p:sp>
      <p:sp>
        <p:nvSpPr>
          <p:cNvPr id="4" name="Slide Number Placeholder 3"/>
          <p:cNvSpPr>
            <a:spLocks noGrp="1"/>
          </p:cNvSpPr>
          <p:nvPr>
            <p:ph type="sldNum" sz="quarter" idx="10"/>
          </p:nvPr>
        </p:nvSpPr>
        <p:spPr/>
        <p:txBody>
          <a:bodyPr/>
          <a:lstStyle/>
          <a:p>
            <a:fld id="{DC717B44-22C7-42F7-83F2-B7EAC5ECE5E9}" type="slidenum">
              <a:rPr lang="en-US" smtClean="0"/>
              <a:t>14</a:t>
            </a:fld>
            <a:endParaRPr lang="en-US"/>
          </a:p>
        </p:txBody>
      </p:sp>
    </p:spTree>
    <p:extLst>
      <p:ext uri="{BB962C8B-B14F-4D97-AF65-F5344CB8AC3E}">
        <p14:creationId xmlns:p14="http://schemas.microsoft.com/office/powerpoint/2010/main" val="1224763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Out</a:t>
            </a:r>
            <a:r>
              <a:rPr lang="id-ID" baseline="0" dirty="0" smtClean="0"/>
              <a:t> analysis found that anchovy fisheries were indicated under presure in both before and aftermath tsunami.  This figure shows that anchovy production demonstrated an declining trent in the period 2001-2010.</a:t>
            </a:r>
            <a:endParaRPr lang="en-US" dirty="0"/>
          </a:p>
        </p:txBody>
      </p:sp>
      <p:sp>
        <p:nvSpPr>
          <p:cNvPr id="4" name="Slide Number Placeholder 3"/>
          <p:cNvSpPr>
            <a:spLocks noGrp="1"/>
          </p:cNvSpPr>
          <p:nvPr>
            <p:ph type="sldNum" sz="quarter" idx="10"/>
          </p:nvPr>
        </p:nvSpPr>
        <p:spPr/>
        <p:txBody>
          <a:bodyPr/>
          <a:lstStyle/>
          <a:p>
            <a:fld id="{DC717B44-22C7-42F7-83F2-B7EAC5ECE5E9}" type="slidenum">
              <a:rPr lang="en-US" smtClean="0"/>
              <a:t>15</a:t>
            </a:fld>
            <a:endParaRPr lang="en-US"/>
          </a:p>
        </p:txBody>
      </p:sp>
    </p:spTree>
    <p:extLst>
      <p:ext uri="{BB962C8B-B14F-4D97-AF65-F5344CB8AC3E}">
        <p14:creationId xmlns:p14="http://schemas.microsoft.com/office/powerpoint/2010/main" val="1841691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776">
              <a:defRPr/>
            </a:pPr>
            <a:r>
              <a:rPr lang="id-ID" dirty="0" smtClean="0"/>
              <a:t>According to this figure</a:t>
            </a:r>
            <a:r>
              <a:rPr lang="id-ID" baseline="0" dirty="0" smtClean="0"/>
              <a:t>, we can see here that actual production had already been less than surplus production model recommendation during the period 1999-2012.  And the critical point was occured within the period 2005-2006, aftermath tsunami.</a:t>
            </a:r>
            <a:endParaRPr lang="en-US" dirty="0" smtClean="0"/>
          </a:p>
        </p:txBody>
      </p:sp>
      <p:sp>
        <p:nvSpPr>
          <p:cNvPr id="4" name="Slide Number Placeholder 3"/>
          <p:cNvSpPr>
            <a:spLocks noGrp="1"/>
          </p:cNvSpPr>
          <p:nvPr>
            <p:ph type="sldNum" sz="quarter" idx="10"/>
          </p:nvPr>
        </p:nvSpPr>
        <p:spPr/>
        <p:txBody>
          <a:bodyPr/>
          <a:lstStyle/>
          <a:p>
            <a:fld id="{DC717B44-22C7-42F7-83F2-B7EAC5ECE5E9}" type="slidenum">
              <a:rPr lang="en-US" smtClean="0"/>
              <a:t>16</a:t>
            </a:fld>
            <a:endParaRPr lang="en-US"/>
          </a:p>
        </p:txBody>
      </p:sp>
    </p:spTree>
    <p:extLst>
      <p:ext uri="{BB962C8B-B14F-4D97-AF65-F5344CB8AC3E}">
        <p14:creationId xmlns:p14="http://schemas.microsoft.com/office/powerpoint/2010/main" val="722310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This</a:t>
            </a:r>
            <a:r>
              <a:rPr lang="id-ID" baseline="0" dirty="0" smtClean="0"/>
              <a:t> figure also prove that anchovy production shows a fluctuation trend; however, the production of anchovy after tsunami in peak season was less than it production in the same season before tsunami.  Our survey revealed that anchovy production was ineficiency if comparison to a number lift net operation by fishermen. </a:t>
            </a:r>
            <a:endParaRPr lang="en-US" dirty="0"/>
          </a:p>
        </p:txBody>
      </p:sp>
      <p:sp>
        <p:nvSpPr>
          <p:cNvPr id="4" name="Slide Number Placeholder 3"/>
          <p:cNvSpPr>
            <a:spLocks noGrp="1"/>
          </p:cNvSpPr>
          <p:nvPr>
            <p:ph type="sldNum" sz="quarter" idx="10"/>
          </p:nvPr>
        </p:nvSpPr>
        <p:spPr/>
        <p:txBody>
          <a:bodyPr/>
          <a:lstStyle/>
          <a:p>
            <a:fld id="{DC717B44-22C7-42F7-83F2-B7EAC5ECE5E9}" type="slidenum">
              <a:rPr lang="en-US" smtClean="0"/>
              <a:t>17</a:t>
            </a:fld>
            <a:endParaRPr lang="en-US"/>
          </a:p>
        </p:txBody>
      </p:sp>
    </p:spTree>
    <p:extLst>
      <p:ext uri="{BB962C8B-B14F-4D97-AF65-F5344CB8AC3E}">
        <p14:creationId xmlns:p14="http://schemas.microsoft.com/office/powerpoint/2010/main" val="1311808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776">
              <a:defRPr/>
            </a:pPr>
            <a:r>
              <a:rPr lang="id-ID" dirty="0" smtClean="0"/>
              <a:t>Our examination by using surplus</a:t>
            </a:r>
            <a:r>
              <a:rPr lang="id-ID" baseline="0" dirty="0" smtClean="0"/>
              <a:t> production model shows that MSY of anchovy fisheries was overfishing state before tsunami.  According to left site figure, we can see that CPUE will decrease if the fishermen add a number of effort.  The righ site figure also shows that actual effort had already more that optimum effort.  However, the production of anchovy had already less than MSY.  We can said that effort had already ineficience and ineffective in produce of anchovy.  According to this model, I can concluded that anchovy state had already in less abundand categories before tsunami.  It must reduce a number of lift net boat to 43 units.</a:t>
            </a:r>
            <a:endParaRPr lang="en-US" dirty="0" smtClean="0"/>
          </a:p>
        </p:txBody>
      </p:sp>
      <p:sp>
        <p:nvSpPr>
          <p:cNvPr id="4" name="Slide Number Placeholder 3"/>
          <p:cNvSpPr>
            <a:spLocks noGrp="1"/>
          </p:cNvSpPr>
          <p:nvPr>
            <p:ph type="sldNum" sz="quarter" idx="10"/>
          </p:nvPr>
        </p:nvSpPr>
        <p:spPr/>
        <p:txBody>
          <a:bodyPr/>
          <a:lstStyle/>
          <a:p>
            <a:fld id="{DC717B44-22C7-42F7-83F2-B7EAC5ECE5E9}" type="slidenum">
              <a:rPr lang="en-US" smtClean="0"/>
              <a:t>19</a:t>
            </a:fld>
            <a:endParaRPr lang="en-US"/>
          </a:p>
        </p:txBody>
      </p:sp>
    </p:spTree>
    <p:extLst>
      <p:ext uri="{BB962C8B-B14F-4D97-AF65-F5344CB8AC3E}">
        <p14:creationId xmlns:p14="http://schemas.microsoft.com/office/powerpoint/2010/main" val="4195238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776">
              <a:defRPr/>
            </a:pPr>
            <a:r>
              <a:rPr lang="id-ID" dirty="0" smtClean="0"/>
              <a:t>This figure also shows </a:t>
            </a:r>
            <a:r>
              <a:rPr lang="id-ID" baseline="0" dirty="0" smtClean="0"/>
              <a:t>that MSY of anchovy fisheries was also overfishing state in after tsunami.  According to left site figure, we can see that CPUE will decrease dramatically if the fishermen add a number of effort.  The righ site figure also shows that actual effort had already more that optimum effort.  However, the production of anchovy had already less than MSY.  We can said that effort had already ineficience and ineffective in produce of anchovy.  According to this model, I can concluded that anchovy state had already in less abundand categories before tsunami.  It must reduce a number of lift net boat to 23 units.</a:t>
            </a:r>
            <a:endParaRPr lang="en-US" dirty="0" smtClean="0"/>
          </a:p>
        </p:txBody>
      </p:sp>
      <p:sp>
        <p:nvSpPr>
          <p:cNvPr id="4" name="Slide Number Placeholder 3"/>
          <p:cNvSpPr>
            <a:spLocks noGrp="1"/>
          </p:cNvSpPr>
          <p:nvPr>
            <p:ph type="sldNum" sz="quarter" idx="10"/>
          </p:nvPr>
        </p:nvSpPr>
        <p:spPr/>
        <p:txBody>
          <a:bodyPr/>
          <a:lstStyle/>
          <a:p>
            <a:fld id="{DC717B44-22C7-42F7-83F2-B7EAC5ECE5E9}" type="slidenum">
              <a:rPr lang="en-US" smtClean="0"/>
              <a:t>20</a:t>
            </a:fld>
            <a:endParaRPr lang="en-US"/>
          </a:p>
        </p:txBody>
      </p:sp>
    </p:spTree>
    <p:extLst>
      <p:ext uri="{BB962C8B-B14F-4D97-AF65-F5344CB8AC3E}">
        <p14:creationId xmlns:p14="http://schemas.microsoft.com/office/powerpoint/2010/main" val="305675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776">
              <a:defRPr/>
            </a:pPr>
            <a:r>
              <a:rPr lang="id-ID" baseline="0" dirty="0" smtClean="0"/>
              <a:t>I devided my presentation to six parts, as can be seen in this slide.  </a:t>
            </a:r>
            <a:endParaRPr lang="id-ID" dirty="0"/>
          </a:p>
          <a:p>
            <a:endParaRPr lang="en-US" dirty="0"/>
          </a:p>
        </p:txBody>
      </p:sp>
      <p:sp>
        <p:nvSpPr>
          <p:cNvPr id="4" name="Slide Number Placeholder 3"/>
          <p:cNvSpPr>
            <a:spLocks noGrp="1"/>
          </p:cNvSpPr>
          <p:nvPr>
            <p:ph type="sldNum" sz="quarter" idx="10"/>
          </p:nvPr>
        </p:nvSpPr>
        <p:spPr/>
        <p:txBody>
          <a:bodyPr/>
          <a:lstStyle/>
          <a:p>
            <a:fld id="{DC717B44-22C7-42F7-83F2-B7EAC5ECE5E9}" type="slidenum">
              <a:rPr lang="en-US" smtClean="0"/>
              <a:t>2</a:t>
            </a:fld>
            <a:endParaRPr lang="en-US"/>
          </a:p>
        </p:txBody>
      </p:sp>
    </p:spTree>
    <p:extLst>
      <p:ext uri="{BB962C8B-B14F-4D97-AF65-F5344CB8AC3E}">
        <p14:creationId xmlns:p14="http://schemas.microsoft.com/office/powerpoint/2010/main" val="2783360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776">
              <a:defRPr/>
            </a:pPr>
            <a:r>
              <a:rPr lang="id-ID" dirty="0" smtClean="0"/>
              <a:t>Other factors influence</a:t>
            </a:r>
            <a:r>
              <a:rPr lang="id-ID" baseline="0" dirty="0" smtClean="0"/>
              <a:t> on anchovy overfishing and depletion were coral reef condition.  This figure shows that the lifeform of coral reef condition was 36,86%, it be categories to moderate damage.  Tsunami direct affected on coral reef ecosytems</a:t>
            </a:r>
            <a:endParaRPr lang="en-US" dirty="0" smtClean="0"/>
          </a:p>
        </p:txBody>
      </p:sp>
      <p:sp>
        <p:nvSpPr>
          <p:cNvPr id="4" name="Slide Number Placeholder 3"/>
          <p:cNvSpPr>
            <a:spLocks noGrp="1"/>
          </p:cNvSpPr>
          <p:nvPr>
            <p:ph type="sldNum" sz="quarter" idx="10"/>
          </p:nvPr>
        </p:nvSpPr>
        <p:spPr/>
        <p:txBody>
          <a:bodyPr/>
          <a:lstStyle/>
          <a:p>
            <a:fld id="{DC717B44-22C7-42F7-83F2-B7EAC5ECE5E9}" type="slidenum">
              <a:rPr lang="en-US" smtClean="0"/>
              <a:t>21</a:t>
            </a:fld>
            <a:endParaRPr lang="en-US"/>
          </a:p>
        </p:txBody>
      </p:sp>
    </p:spTree>
    <p:extLst>
      <p:ext uri="{BB962C8B-B14F-4D97-AF65-F5344CB8AC3E}">
        <p14:creationId xmlns:p14="http://schemas.microsoft.com/office/powerpoint/2010/main" val="3849409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776">
              <a:defRPr/>
            </a:pPr>
            <a:r>
              <a:rPr lang="id-ID" dirty="0" smtClean="0"/>
              <a:t>Krueng Raya Bay had</a:t>
            </a:r>
            <a:r>
              <a:rPr lang="id-ID" baseline="0" dirty="0" smtClean="0"/>
              <a:t> 300 ha area mangrove in 1980s, decreased in before tsunami, tsunami was huge affected on this ecosystem, left it 5% in 2012 (very damage categories).  Mangrove might influence on anchovy resources depletion.  </a:t>
            </a:r>
            <a:endParaRPr lang="en-US" dirty="0" smtClean="0"/>
          </a:p>
        </p:txBody>
      </p:sp>
      <p:sp>
        <p:nvSpPr>
          <p:cNvPr id="4" name="Slide Number Placeholder 3"/>
          <p:cNvSpPr>
            <a:spLocks noGrp="1"/>
          </p:cNvSpPr>
          <p:nvPr>
            <p:ph type="sldNum" sz="quarter" idx="10"/>
          </p:nvPr>
        </p:nvSpPr>
        <p:spPr/>
        <p:txBody>
          <a:bodyPr/>
          <a:lstStyle/>
          <a:p>
            <a:fld id="{DC717B44-22C7-42F7-83F2-B7EAC5ECE5E9}" type="slidenum">
              <a:rPr lang="en-US" smtClean="0"/>
              <a:t>22</a:t>
            </a:fld>
            <a:endParaRPr lang="en-US"/>
          </a:p>
        </p:txBody>
      </p:sp>
    </p:spTree>
    <p:extLst>
      <p:ext uri="{BB962C8B-B14F-4D97-AF65-F5344CB8AC3E}">
        <p14:creationId xmlns:p14="http://schemas.microsoft.com/office/powerpoint/2010/main" val="1201828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776">
              <a:defRPr/>
            </a:pPr>
            <a:r>
              <a:rPr lang="id-ID" dirty="0" smtClean="0"/>
              <a:t>Finally</a:t>
            </a:r>
            <a:r>
              <a:rPr lang="id-ID" baseline="0" dirty="0" smtClean="0"/>
              <a:t> we can concluded that </a:t>
            </a:r>
            <a:r>
              <a:rPr lang="id-ID" dirty="0" smtClean="0"/>
              <a:t>anchovy species in Krueng Raya Bay is </a:t>
            </a:r>
            <a:r>
              <a:rPr lang="id-ID" i="1" dirty="0" smtClean="0"/>
              <a:t>Stolephorus</a:t>
            </a:r>
            <a:r>
              <a:rPr lang="id-ID" dirty="0" smtClean="0"/>
              <a:t> </a:t>
            </a:r>
            <a:r>
              <a:rPr lang="id-ID" i="1" dirty="0" smtClean="0"/>
              <a:t>commorsonii</a:t>
            </a:r>
            <a:r>
              <a:rPr lang="id-ID" dirty="0" smtClean="0"/>
              <a:t> ; Anchovy’s MSY after tsunami decline 20 time of Anchovy’s MSY before tsunami; Anchovy fisheries face the overfishing state in both before and after tsunami;</a:t>
            </a:r>
            <a:r>
              <a:rPr lang="id-ID" baseline="0" dirty="0" smtClean="0"/>
              <a:t> </a:t>
            </a:r>
            <a:r>
              <a:rPr lang="id-ID" dirty="0" smtClean="0"/>
              <a:t>Anchovy stock categories is less abundang before tsunami and become a depletion after tsunami; and Overcapacity of fishing fleet, actual effort more than optimum effort are direct affected on overfishing and depletion of anchovy resorces; meanwhile, coral reef and mangrove ecosystem degradation is indirect affected on anchovy fisheries resources; however, tsunami affect on coral reed and mangrove condition</a:t>
            </a:r>
          </a:p>
        </p:txBody>
      </p:sp>
      <p:sp>
        <p:nvSpPr>
          <p:cNvPr id="4" name="Slide Number Placeholder 3"/>
          <p:cNvSpPr>
            <a:spLocks noGrp="1"/>
          </p:cNvSpPr>
          <p:nvPr>
            <p:ph type="sldNum" sz="quarter" idx="10"/>
          </p:nvPr>
        </p:nvSpPr>
        <p:spPr/>
        <p:txBody>
          <a:bodyPr/>
          <a:lstStyle/>
          <a:p>
            <a:fld id="{DC717B44-22C7-42F7-83F2-B7EAC5ECE5E9}" type="slidenum">
              <a:rPr lang="en-US" smtClean="0"/>
              <a:t>23</a:t>
            </a:fld>
            <a:endParaRPr lang="en-US"/>
          </a:p>
        </p:txBody>
      </p:sp>
    </p:spTree>
    <p:extLst>
      <p:ext uri="{BB962C8B-B14F-4D97-AF65-F5344CB8AC3E}">
        <p14:creationId xmlns:p14="http://schemas.microsoft.com/office/powerpoint/2010/main" val="241964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Let we</a:t>
            </a:r>
            <a:r>
              <a:rPr lang="id-ID" baseline="0" dirty="0" smtClean="0"/>
              <a:t> start from the background of my research.  </a:t>
            </a:r>
            <a:r>
              <a:rPr lang="en-US" dirty="0" smtClean="0"/>
              <a:t>Overall production of capture fisheries shows a downward trend</a:t>
            </a:r>
            <a:r>
              <a:rPr lang="id-ID" dirty="0" smtClean="0"/>
              <a:t>.  This figure shows that production</a:t>
            </a:r>
            <a:r>
              <a:rPr lang="id-ID" baseline="0" dirty="0" smtClean="0"/>
              <a:t> growth was -0.61% around the world; however, was around 6% in Aceh Province. </a:t>
            </a:r>
            <a:r>
              <a:rPr lang="en-US" dirty="0" smtClean="0"/>
              <a:t>Tsunami was few influenced on capture fisheries production in Indonesia and Aceh</a:t>
            </a:r>
          </a:p>
        </p:txBody>
      </p:sp>
      <p:sp>
        <p:nvSpPr>
          <p:cNvPr id="4" name="Slide Number Placeholder 3"/>
          <p:cNvSpPr>
            <a:spLocks noGrp="1"/>
          </p:cNvSpPr>
          <p:nvPr>
            <p:ph type="sldNum" sz="quarter" idx="10"/>
          </p:nvPr>
        </p:nvSpPr>
        <p:spPr/>
        <p:txBody>
          <a:bodyPr/>
          <a:lstStyle/>
          <a:p>
            <a:fld id="{DC717B44-22C7-42F7-83F2-B7EAC5ECE5E9}" type="slidenum">
              <a:rPr lang="en-US" smtClean="0"/>
              <a:t>3</a:t>
            </a:fld>
            <a:endParaRPr lang="en-US"/>
          </a:p>
        </p:txBody>
      </p:sp>
    </p:spTree>
    <p:extLst>
      <p:ext uri="{BB962C8B-B14F-4D97-AF65-F5344CB8AC3E}">
        <p14:creationId xmlns:p14="http://schemas.microsoft.com/office/powerpoint/2010/main" val="109063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baseline="0" dirty="0" smtClean="0"/>
              <a:t>This figure points out that anchoy production around the world, Indonesia, and Aceh Province show a downward tend in the period 2005-2010.  The right side figure shows that the growth of anchovy production was -20.3% and -3.6% in both befofer and after tsunami respectively.  These figure show that anchovy fisheries indicated on under pressure circumtance</a:t>
            </a:r>
            <a:endParaRPr lang="en-US" dirty="0"/>
          </a:p>
        </p:txBody>
      </p:sp>
      <p:sp>
        <p:nvSpPr>
          <p:cNvPr id="4" name="Slide Number Placeholder 3"/>
          <p:cNvSpPr>
            <a:spLocks noGrp="1"/>
          </p:cNvSpPr>
          <p:nvPr>
            <p:ph type="sldNum" sz="quarter" idx="10"/>
          </p:nvPr>
        </p:nvSpPr>
        <p:spPr/>
        <p:txBody>
          <a:bodyPr/>
          <a:lstStyle/>
          <a:p>
            <a:fld id="{DC717B44-22C7-42F7-83F2-B7EAC5ECE5E9}" type="slidenum">
              <a:rPr lang="en-US" smtClean="0"/>
              <a:t>4</a:t>
            </a:fld>
            <a:endParaRPr lang="en-US"/>
          </a:p>
        </p:txBody>
      </p:sp>
    </p:spTree>
    <p:extLst>
      <p:ext uri="{BB962C8B-B14F-4D97-AF65-F5344CB8AC3E}">
        <p14:creationId xmlns:p14="http://schemas.microsoft.com/office/powerpoint/2010/main" val="156688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776">
              <a:defRPr/>
            </a:pPr>
            <a:r>
              <a:rPr lang="id-ID" dirty="0" smtClean="0"/>
              <a:t>I defined</a:t>
            </a:r>
            <a:r>
              <a:rPr lang="id-ID" baseline="0" dirty="0" smtClean="0"/>
              <a:t> four problems statement and three research questions as can we see in this slide.  The objectives of this research are t</a:t>
            </a:r>
            <a:r>
              <a:rPr lang="id-ID" dirty="0" smtClean="0"/>
              <a:t>o identified anchovy resources; to analyze maximum sustainable yield of achovy before and after tsunami; to examine level of degradation on anchovy fisheries; and to investigate factors affecting on the state of anchovy resources</a:t>
            </a:r>
          </a:p>
        </p:txBody>
      </p:sp>
      <p:sp>
        <p:nvSpPr>
          <p:cNvPr id="4" name="Slide Number Placeholder 3"/>
          <p:cNvSpPr>
            <a:spLocks noGrp="1"/>
          </p:cNvSpPr>
          <p:nvPr>
            <p:ph type="sldNum" sz="quarter" idx="10"/>
          </p:nvPr>
        </p:nvSpPr>
        <p:spPr/>
        <p:txBody>
          <a:bodyPr/>
          <a:lstStyle/>
          <a:p>
            <a:fld id="{DC717B44-22C7-42F7-83F2-B7EAC5ECE5E9}" type="slidenum">
              <a:rPr lang="en-US" smtClean="0"/>
              <a:t>5</a:t>
            </a:fld>
            <a:endParaRPr lang="en-US"/>
          </a:p>
        </p:txBody>
      </p:sp>
    </p:spTree>
    <p:extLst>
      <p:ext uri="{BB962C8B-B14F-4D97-AF65-F5344CB8AC3E}">
        <p14:creationId xmlns:p14="http://schemas.microsoft.com/office/powerpoint/2010/main" val="260271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This structure shows the figure of capture fisheries in Aceh Province.  Several</a:t>
            </a:r>
            <a:r>
              <a:rPr lang="id-ID" baseline="0" dirty="0" smtClean="0"/>
              <a:t> district within Fisheries Management Area 571, Malacca Strait, was indicated overfihing state, particularly in  Aceh Jaya, Pidie, Aceh Timur, Aceh Besar District, Lhokseumawe (FAO, 2007), Langsa, and Banda Aceh City.  Indonesia Science Institute (2006) reported that </a:t>
            </a:r>
            <a:r>
              <a:rPr lang="en-US" baseline="0" dirty="0" smtClean="0"/>
              <a:t>Total catch of pelagic fish, species composition</a:t>
            </a:r>
            <a:r>
              <a:rPr lang="id-ID" baseline="0" dirty="0" smtClean="0"/>
              <a:t>, </a:t>
            </a:r>
            <a:r>
              <a:rPr lang="en-US" baseline="0" dirty="0" smtClean="0"/>
              <a:t>size distribution</a:t>
            </a:r>
            <a:r>
              <a:rPr lang="id-ID" baseline="0" dirty="0" smtClean="0"/>
              <a:t> were declining state.  However, tsunami impact was n</a:t>
            </a:r>
            <a:r>
              <a:rPr lang="en-US" baseline="0" dirty="0" smtClean="0"/>
              <a:t>o major change in benthic habitats and Negative impact on reef fish</a:t>
            </a:r>
            <a:r>
              <a:rPr lang="id-ID" baseline="0" dirty="0" smtClean="0"/>
              <a:t>; f</a:t>
            </a:r>
            <a:r>
              <a:rPr lang="en-US" baseline="0" dirty="0" err="1" smtClean="0"/>
              <a:t>ew</a:t>
            </a:r>
            <a:r>
              <a:rPr lang="en-US" baseline="0" dirty="0" smtClean="0"/>
              <a:t> impact on fish resources</a:t>
            </a:r>
            <a:r>
              <a:rPr lang="id-ID" baseline="0" dirty="0" smtClean="0"/>
              <a:t>, and </a:t>
            </a:r>
            <a:r>
              <a:rPr lang="en-US" baseline="0" dirty="0" smtClean="0"/>
              <a:t> </a:t>
            </a:r>
            <a:r>
              <a:rPr lang="id-ID" baseline="0" dirty="0" smtClean="0"/>
              <a:t>high n</a:t>
            </a:r>
            <a:r>
              <a:rPr lang="en-US" baseline="0" dirty="0" err="1" smtClean="0"/>
              <a:t>egative</a:t>
            </a:r>
            <a:r>
              <a:rPr lang="en-US" baseline="0" dirty="0" smtClean="0"/>
              <a:t> impact on mangrove and coral reef ecosystem</a:t>
            </a:r>
            <a:r>
              <a:rPr lang="id-ID" baseline="0" dirty="0" smtClean="0"/>
              <a:t>.</a:t>
            </a:r>
            <a:r>
              <a:rPr lang="en-US" baseline="0" dirty="0" smtClean="0"/>
              <a:t> </a:t>
            </a:r>
            <a:r>
              <a:rPr lang="id-ID" baseline="0" dirty="0" smtClean="0"/>
              <a:t> Regarding this structure, </a:t>
            </a:r>
            <a:r>
              <a:rPr lang="en-US" baseline="0" dirty="0" smtClean="0"/>
              <a:t>Fisheries resources demonstrated on overexploited and degradation in FMA-571</a:t>
            </a:r>
          </a:p>
          <a:p>
            <a:r>
              <a:rPr lang="en-US" baseline="0" dirty="0" smtClean="0"/>
              <a:t> </a:t>
            </a:r>
          </a:p>
          <a:p>
            <a:r>
              <a:rPr lang="id-ID" baseline="0" dirty="0" smtClean="0"/>
              <a:t>  </a:t>
            </a:r>
          </a:p>
        </p:txBody>
      </p:sp>
      <p:sp>
        <p:nvSpPr>
          <p:cNvPr id="4" name="Slide Number Placeholder 3"/>
          <p:cNvSpPr>
            <a:spLocks noGrp="1"/>
          </p:cNvSpPr>
          <p:nvPr>
            <p:ph type="sldNum" sz="quarter" idx="10"/>
          </p:nvPr>
        </p:nvSpPr>
        <p:spPr/>
        <p:txBody>
          <a:bodyPr/>
          <a:lstStyle/>
          <a:p>
            <a:fld id="{DC717B44-22C7-42F7-83F2-B7EAC5ECE5E9}" type="slidenum">
              <a:rPr lang="en-US" smtClean="0"/>
              <a:t>6</a:t>
            </a:fld>
            <a:endParaRPr lang="en-US"/>
          </a:p>
        </p:txBody>
      </p:sp>
    </p:spTree>
    <p:extLst>
      <p:ext uri="{BB962C8B-B14F-4D97-AF65-F5344CB8AC3E}">
        <p14:creationId xmlns:p14="http://schemas.microsoft.com/office/powerpoint/2010/main" val="3856213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Overcapacity of fishing fleet, natural</a:t>
            </a:r>
            <a:r>
              <a:rPr lang="id-ID" baseline="0" dirty="0" smtClean="0"/>
              <a:t> disaster, increasing exploitation rate and ecosystem degradation are the potential factors which are cause fish resources overfishin, depletion, and collapse.</a:t>
            </a:r>
            <a:r>
              <a:rPr lang="id-ID" dirty="0" smtClean="0"/>
              <a:t>  FAO (2007) mentioned</a:t>
            </a:r>
            <a:r>
              <a:rPr lang="id-ID" baseline="0" dirty="0" smtClean="0"/>
              <a:t> that </a:t>
            </a:r>
            <a:r>
              <a:rPr lang="en-US" baseline="0" dirty="0" smtClean="0"/>
              <a:t>19% of fish stocks were overexploited </a:t>
            </a:r>
            <a:r>
              <a:rPr lang="id-ID" baseline="0" dirty="0" smtClean="0"/>
              <a:t>stated </a:t>
            </a:r>
            <a:r>
              <a:rPr lang="en-US" baseline="0" dirty="0" smtClean="0"/>
              <a:t>in world</a:t>
            </a:r>
            <a:r>
              <a:rPr lang="id-ID" baseline="0" dirty="0" smtClean="0"/>
              <a:t>.  The </a:t>
            </a:r>
            <a:r>
              <a:rPr lang="en-US" baseline="0" dirty="0" smtClean="0"/>
              <a:t> </a:t>
            </a:r>
            <a:r>
              <a:rPr lang="id-ID" baseline="0" dirty="0" smtClean="0"/>
              <a:t>p</a:t>
            </a:r>
            <a:r>
              <a:rPr lang="id-ID" dirty="0" smtClean="0"/>
              <a:t>eruvian anchoveta was the first collapse in the period 1971-1972 said Pauli</a:t>
            </a:r>
            <a:r>
              <a:rPr lang="id-ID" baseline="0" dirty="0" smtClean="0"/>
              <a:t> et al (2002) in Peru, because </a:t>
            </a:r>
            <a:r>
              <a:rPr lang="id-ID" dirty="0" smtClean="0"/>
              <a:t>actual catch was more than reported catch</a:t>
            </a:r>
            <a:endParaRPr lang="en-US" dirty="0"/>
          </a:p>
        </p:txBody>
      </p:sp>
      <p:sp>
        <p:nvSpPr>
          <p:cNvPr id="4" name="Slide Number Placeholder 3"/>
          <p:cNvSpPr>
            <a:spLocks noGrp="1"/>
          </p:cNvSpPr>
          <p:nvPr>
            <p:ph type="sldNum" sz="quarter" idx="10"/>
          </p:nvPr>
        </p:nvSpPr>
        <p:spPr/>
        <p:txBody>
          <a:bodyPr/>
          <a:lstStyle/>
          <a:p>
            <a:fld id="{DC717B44-22C7-42F7-83F2-B7EAC5ECE5E9}" type="slidenum">
              <a:rPr lang="en-US" smtClean="0"/>
              <a:t>7</a:t>
            </a:fld>
            <a:endParaRPr lang="en-US"/>
          </a:p>
        </p:txBody>
      </p:sp>
    </p:spTree>
    <p:extLst>
      <p:ext uri="{BB962C8B-B14F-4D97-AF65-F5344CB8AC3E}">
        <p14:creationId xmlns:p14="http://schemas.microsoft.com/office/powerpoint/2010/main" val="309247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According to several literature, we difined</a:t>
            </a:r>
            <a:r>
              <a:rPr lang="id-ID" baseline="0" dirty="0" smtClean="0"/>
              <a:t> the hipothetic that ancovy fisheries in Krueng Raya has faced under pressure circumtances.  There are relatioship among ecological, economic and social factors why anchoy fisheries in Krueng Raya Bay faced under pressure condition.  This figure shows that natural disaster and anthropogenic factors has negative contributed on degradation of coral reef and mangrove ecosystem.  At the end, the degradation of these ecosystem would be direct impacted on anchovy resources.  In the same thing, social and economic factors also affect on oveexplotation of anchovy resources.  Income and poverty of fisheries communities are the main factors that they can drive on anchovy depletion, as can we see in thi figure.</a:t>
            </a:r>
            <a:endParaRPr lang="en-US" dirty="0"/>
          </a:p>
        </p:txBody>
      </p:sp>
      <p:sp>
        <p:nvSpPr>
          <p:cNvPr id="4" name="Slide Number Placeholder 3"/>
          <p:cNvSpPr>
            <a:spLocks noGrp="1"/>
          </p:cNvSpPr>
          <p:nvPr>
            <p:ph type="sldNum" sz="quarter" idx="10"/>
          </p:nvPr>
        </p:nvSpPr>
        <p:spPr/>
        <p:txBody>
          <a:bodyPr/>
          <a:lstStyle/>
          <a:p>
            <a:fld id="{DC717B44-22C7-42F7-83F2-B7EAC5ECE5E9}" type="slidenum">
              <a:rPr lang="en-US" smtClean="0"/>
              <a:t>8</a:t>
            </a:fld>
            <a:endParaRPr lang="en-US"/>
          </a:p>
        </p:txBody>
      </p:sp>
    </p:spTree>
    <p:extLst>
      <p:ext uri="{BB962C8B-B14F-4D97-AF65-F5344CB8AC3E}">
        <p14:creationId xmlns:p14="http://schemas.microsoft.com/office/powerpoint/2010/main" val="3544865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I defined my research</a:t>
            </a:r>
            <a:r>
              <a:rPr lang="id-ID" baseline="0" dirty="0" smtClean="0"/>
              <a:t> framework according to correlation social system and economic-ecological system.  We can see here that anchovy production state before and aftermath the tsunami were influenced by overcapacity of fishing fleet, ecosystem degradation, and tsunami impact.  However; anthrophogenic factors, dectructive fishing, and lack of fisheries communities knowledge were also contributed on overfishing and depletion of anchovy resources.  So why, our research try to (1) identify anchovy species and fishing fleet characteristics, and fish stock classification; and (2) analysis anchovy trend and maximum sustainable yield </a:t>
            </a:r>
            <a:endParaRPr lang="en-US" dirty="0"/>
          </a:p>
        </p:txBody>
      </p:sp>
      <p:sp>
        <p:nvSpPr>
          <p:cNvPr id="4" name="Slide Number Placeholder 3"/>
          <p:cNvSpPr>
            <a:spLocks noGrp="1"/>
          </p:cNvSpPr>
          <p:nvPr>
            <p:ph type="sldNum" sz="quarter" idx="10"/>
          </p:nvPr>
        </p:nvSpPr>
        <p:spPr/>
        <p:txBody>
          <a:bodyPr/>
          <a:lstStyle/>
          <a:p>
            <a:fld id="{DC717B44-22C7-42F7-83F2-B7EAC5ECE5E9}" type="slidenum">
              <a:rPr lang="en-US" smtClean="0"/>
              <a:t>9</a:t>
            </a:fld>
            <a:endParaRPr lang="en-US"/>
          </a:p>
        </p:txBody>
      </p:sp>
    </p:spTree>
    <p:extLst>
      <p:ext uri="{BB962C8B-B14F-4D97-AF65-F5344CB8AC3E}">
        <p14:creationId xmlns:p14="http://schemas.microsoft.com/office/powerpoint/2010/main" val="304634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7/8/2014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4B282-4CBB-4636-A3F6-DD6456EA9C10}" type="slidenum">
              <a:rPr lang="en-US" smtClean="0"/>
              <a:t>‹#›</a:t>
            </a:fld>
            <a:endParaRPr lang="en-US"/>
          </a:p>
        </p:txBody>
      </p:sp>
    </p:spTree>
    <p:extLst>
      <p:ext uri="{BB962C8B-B14F-4D97-AF65-F5344CB8AC3E}">
        <p14:creationId xmlns:p14="http://schemas.microsoft.com/office/powerpoint/2010/main" val="338275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7/8/2014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4B282-4CBB-4636-A3F6-DD6456EA9C10}" type="slidenum">
              <a:rPr lang="en-US" smtClean="0"/>
              <a:t>‹#›</a:t>
            </a:fld>
            <a:endParaRPr lang="en-US"/>
          </a:p>
        </p:txBody>
      </p:sp>
    </p:spTree>
    <p:extLst>
      <p:ext uri="{BB962C8B-B14F-4D97-AF65-F5344CB8AC3E}">
        <p14:creationId xmlns:p14="http://schemas.microsoft.com/office/powerpoint/2010/main" val="13412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7/8/2014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4B282-4CBB-4636-A3F6-DD6456EA9C10}" type="slidenum">
              <a:rPr lang="en-US" smtClean="0"/>
              <a:t>‹#›</a:t>
            </a:fld>
            <a:endParaRPr lang="en-US"/>
          </a:p>
        </p:txBody>
      </p:sp>
    </p:spTree>
    <p:extLst>
      <p:ext uri="{BB962C8B-B14F-4D97-AF65-F5344CB8AC3E}">
        <p14:creationId xmlns:p14="http://schemas.microsoft.com/office/powerpoint/2010/main" val="25160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7/8/2014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4B282-4CBB-4636-A3F6-DD6456EA9C10}" type="slidenum">
              <a:rPr lang="en-US" smtClean="0"/>
              <a:t>‹#›</a:t>
            </a:fld>
            <a:endParaRPr lang="en-US"/>
          </a:p>
        </p:txBody>
      </p:sp>
    </p:spTree>
    <p:extLst>
      <p:ext uri="{BB962C8B-B14F-4D97-AF65-F5344CB8AC3E}">
        <p14:creationId xmlns:p14="http://schemas.microsoft.com/office/powerpoint/2010/main" val="171356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7/8/2014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4B282-4CBB-4636-A3F6-DD6456EA9C10}" type="slidenum">
              <a:rPr lang="en-US" smtClean="0"/>
              <a:t>‹#›</a:t>
            </a:fld>
            <a:endParaRPr lang="en-US"/>
          </a:p>
        </p:txBody>
      </p:sp>
    </p:spTree>
    <p:extLst>
      <p:ext uri="{BB962C8B-B14F-4D97-AF65-F5344CB8AC3E}">
        <p14:creationId xmlns:p14="http://schemas.microsoft.com/office/powerpoint/2010/main" val="139451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7/8/2014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4B282-4CBB-4636-A3F6-DD6456EA9C10}" type="slidenum">
              <a:rPr lang="en-US" smtClean="0"/>
              <a:t>‹#›</a:t>
            </a:fld>
            <a:endParaRPr lang="en-US"/>
          </a:p>
        </p:txBody>
      </p:sp>
    </p:spTree>
    <p:extLst>
      <p:ext uri="{BB962C8B-B14F-4D97-AF65-F5344CB8AC3E}">
        <p14:creationId xmlns:p14="http://schemas.microsoft.com/office/powerpoint/2010/main" val="322680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7/8/2014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24B282-4CBB-4636-A3F6-DD6456EA9C10}" type="slidenum">
              <a:rPr lang="en-US" smtClean="0"/>
              <a:t>‹#›</a:t>
            </a:fld>
            <a:endParaRPr lang="en-US"/>
          </a:p>
        </p:txBody>
      </p:sp>
    </p:spTree>
    <p:extLst>
      <p:ext uri="{BB962C8B-B14F-4D97-AF65-F5344CB8AC3E}">
        <p14:creationId xmlns:p14="http://schemas.microsoft.com/office/powerpoint/2010/main" val="415119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7/8/2014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24B282-4CBB-4636-A3F6-DD6456EA9C10}" type="slidenum">
              <a:rPr lang="en-US" smtClean="0"/>
              <a:t>‹#›</a:t>
            </a:fld>
            <a:endParaRPr lang="en-US"/>
          </a:p>
        </p:txBody>
      </p:sp>
    </p:spTree>
    <p:extLst>
      <p:ext uri="{BB962C8B-B14F-4D97-AF65-F5344CB8AC3E}">
        <p14:creationId xmlns:p14="http://schemas.microsoft.com/office/powerpoint/2010/main" val="371701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7/8/2014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24B282-4CBB-4636-A3F6-DD6456EA9C10}" type="slidenum">
              <a:rPr lang="en-US" smtClean="0"/>
              <a:t>‹#›</a:t>
            </a:fld>
            <a:endParaRPr lang="en-US"/>
          </a:p>
        </p:txBody>
      </p:sp>
    </p:spTree>
    <p:extLst>
      <p:ext uri="{BB962C8B-B14F-4D97-AF65-F5344CB8AC3E}">
        <p14:creationId xmlns:p14="http://schemas.microsoft.com/office/powerpoint/2010/main" val="1622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7/8/2014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4B282-4CBB-4636-A3F6-DD6456EA9C10}" type="slidenum">
              <a:rPr lang="en-US" smtClean="0"/>
              <a:t>‹#›</a:t>
            </a:fld>
            <a:endParaRPr lang="en-US"/>
          </a:p>
        </p:txBody>
      </p:sp>
    </p:spTree>
    <p:extLst>
      <p:ext uri="{BB962C8B-B14F-4D97-AF65-F5344CB8AC3E}">
        <p14:creationId xmlns:p14="http://schemas.microsoft.com/office/powerpoint/2010/main" val="411576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7/8/2014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4B282-4CBB-4636-A3F6-DD6456EA9C10}" type="slidenum">
              <a:rPr lang="en-US" smtClean="0"/>
              <a:t>‹#›</a:t>
            </a:fld>
            <a:endParaRPr lang="en-US"/>
          </a:p>
        </p:txBody>
      </p:sp>
    </p:spTree>
    <p:extLst>
      <p:ext uri="{BB962C8B-B14F-4D97-AF65-F5344CB8AC3E}">
        <p14:creationId xmlns:p14="http://schemas.microsoft.com/office/powerpoint/2010/main" val="9297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7/8/2014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4B282-4CBB-4636-A3F6-DD6456EA9C10}" type="slidenum">
              <a:rPr lang="en-US" smtClean="0"/>
              <a:t>‹#›</a:t>
            </a:fld>
            <a:endParaRPr lang="en-US"/>
          </a:p>
        </p:txBody>
      </p:sp>
    </p:spTree>
    <p:extLst>
      <p:ext uri="{BB962C8B-B14F-4D97-AF65-F5344CB8AC3E}">
        <p14:creationId xmlns:p14="http://schemas.microsoft.com/office/powerpoint/2010/main" val="98720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www.fishbase.org/Collaborators/CollaboratorSummary.php?ID=50" TargetMode="External"/><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www.aquamaps.org/receive.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fishbase.org/summary/566"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521" y="102777"/>
            <a:ext cx="8028927" cy="830997"/>
          </a:xfrm>
          <a:prstGeom prst="rect">
            <a:avLst/>
          </a:prstGeom>
        </p:spPr>
        <p:txBody>
          <a:bodyPr wrap="square">
            <a:spAutoFit/>
          </a:bodyPr>
          <a:lstStyle/>
          <a:p>
            <a:pPr algn="ctr"/>
            <a:r>
              <a:rPr lang="en-US" sz="2400" b="1" dirty="0"/>
              <a:t>Factors Affecting on the Depletion of Anchovy Fisheries in </a:t>
            </a:r>
            <a:r>
              <a:rPr lang="en-US" sz="2400" b="1" dirty="0" err="1"/>
              <a:t>Krueng</a:t>
            </a:r>
            <a:r>
              <a:rPr lang="en-US" sz="2400" b="1" dirty="0"/>
              <a:t> Raya Bay, Aceh-Indonesia</a:t>
            </a:r>
            <a:endParaRPr lang="en-US" sz="2400" dirty="0"/>
          </a:p>
        </p:txBody>
      </p:sp>
      <p:sp>
        <p:nvSpPr>
          <p:cNvPr id="3" name="TextBox 2"/>
          <p:cNvSpPr txBox="1"/>
          <p:nvPr/>
        </p:nvSpPr>
        <p:spPr>
          <a:xfrm>
            <a:off x="2029599" y="4697434"/>
            <a:ext cx="5162054" cy="461665"/>
          </a:xfrm>
          <a:prstGeom prst="rect">
            <a:avLst/>
          </a:prstGeom>
          <a:noFill/>
        </p:spPr>
        <p:txBody>
          <a:bodyPr wrap="none" rtlCol="0">
            <a:spAutoFit/>
          </a:bodyPr>
          <a:lstStyle/>
          <a:p>
            <a:r>
              <a:rPr lang="id-ID" sz="2400" dirty="0" smtClean="0"/>
              <a:t>Zulhamsyah Imran and Masahiro Yamao</a:t>
            </a:r>
            <a:endParaRPr lang="en-US" sz="2400" dirty="0"/>
          </a:p>
        </p:txBody>
      </p:sp>
      <p:sp>
        <p:nvSpPr>
          <p:cNvPr id="4" name="Rectangle 3"/>
          <p:cNvSpPr/>
          <p:nvPr/>
        </p:nvSpPr>
        <p:spPr>
          <a:xfrm>
            <a:off x="1349896" y="5805264"/>
            <a:ext cx="7398568" cy="400110"/>
          </a:xfrm>
          <a:prstGeom prst="rect">
            <a:avLst/>
          </a:prstGeom>
        </p:spPr>
        <p:txBody>
          <a:bodyPr wrap="square">
            <a:spAutoFit/>
          </a:bodyPr>
          <a:lstStyle/>
          <a:p>
            <a:pPr>
              <a:spcAft>
                <a:spcPts val="600"/>
              </a:spcAft>
            </a:pPr>
            <a:r>
              <a:rPr lang="id-ID" sz="2000" dirty="0" smtClean="0">
                <a:latin typeface="Arial" pitchFamily="34" charset="0"/>
                <a:cs typeface="Arial" pitchFamily="34" charset="0"/>
              </a:rPr>
              <a:t>Graduate </a:t>
            </a:r>
            <a:r>
              <a:rPr lang="id-ID" sz="2000" dirty="0">
                <a:latin typeface="Arial" pitchFamily="34" charset="0"/>
                <a:cs typeface="Arial" pitchFamily="34" charset="0"/>
              </a:rPr>
              <a:t>School of Biosphere Science, Hiroshima </a:t>
            </a:r>
            <a:r>
              <a:rPr lang="id-ID" sz="2000" dirty="0" smtClean="0">
                <a:latin typeface="Arial" pitchFamily="34" charset="0"/>
                <a:cs typeface="Arial" pitchFamily="34" charset="0"/>
              </a:rPr>
              <a:t>University</a:t>
            </a:r>
            <a:endParaRPr lang="id-ID" sz="2000" dirty="0" smtClean="0">
              <a:latin typeface="Arial" pitchFamily="34" charset="0"/>
              <a:cs typeface="Arial" pitchFamily="34" charset="0"/>
            </a:endParaRPr>
          </a:p>
        </p:txBody>
      </p:sp>
      <p:pic>
        <p:nvPicPr>
          <p:cNvPr id="5" name="Picture 2" descr="D:\a Research PhD Project\Dok Foto\Photo\IMG_116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52" r="8143" b="12815"/>
          <a:stretch/>
        </p:blipFill>
        <p:spPr bwMode="auto">
          <a:xfrm>
            <a:off x="449324" y="1054461"/>
            <a:ext cx="4662710" cy="35725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a Research PhD Project\Dok Foto\Photo\IMG_116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654" t="19972" r="4548"/>
          <a:stretch/>
        </p:blipFill>
        <p:spPr bwMode="auto">
          <a:xfrm>
            <a:off x="5135898" y="1054462"/>
            <a:ext cx="3409009" cy="357254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49324" y="980728"/>
            <a:ext cx="80955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1418" y="4685955"/>
            <a:ext cx="80955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14151" y="4336948"/>
            <a:ext cx="2956194" cy="276999"/>
          </a:xfrm>
          <a:prstGeom prst="rect">
            <a:avLst/>
          </a:prstGeom>
          <a:noFill/>
        </p:spPr>
        <p:txBody>
          <a:bodyPr wrap="none" rtlCol="0">
            <a:spAutoFit/>
          </a:bodyPr>
          <a:lstStyle/>
          <a:p>
            <a:r>
              <a:rPr lang="id-ID" sz="1200" dirty="0" smtClean="0">
                <a:solidFill>
                  <a:schemeClr val="bg1"/>
                </a:solidFill>
              </a:rPr>
              <a:t>Krueng Raya Bay from Soharto Hill, Oct 2012</a:t>
            </a:r>
            <a:endParaRPr lang="en-US" sz="1200" dirty="0">
              <a:solidFill>
                <a:schemeClr val="bg1"/>
              </a:solidFill>
            </a:endParaRPr>
          </a:p>
        </p:txBody>
      </p:sp>
      <p:sp>
        <p:nvSpPr>
          <p:cNvPr id="10" name="Date Placeholder 9"/>
          <p:cNvSpPr>
            <a:spLocks noGrp="1"/>
          </p:cNvSpPr>
          <p:nvPr>
            <p:ph type="dt" sz="half" idx="10"/>
          </p:nvPr>
        </p:nvSpPr>
        <p:spPr/>
        <p:txBody>
          <a:bodyPr/>
          <a:lstStyle/>
          <a:p>
            <a:r>
              <a:rPr lang="en-US" smtClean="0"/>
              <a:t>7/8/2014</a:t>
            </a:r>
            <a:endParaRPr lang="en-US"/>
          </a:p>
        </p:txBody>
      </p:sp>
      <p:sp>
        <p:nvSpPr>
          <p:cNvPr id="11" name="Slide Number Placeholder 10"/>
          <p:cNvSpPr>
            <a:spLocks noGrp="1"/>
          </p:cNvSpPr>
          <p:nvPr>
            <p:ph type="sldNum" sz="quarter" idx="12"/>
          </p:nvPr>
        </p:nvSpPr>
        <p:spPr/>
        <p:txBody>
          <a:bodyPr/>
          <a:lstStyle/>
          <a:p>
            <a:fld id="{7424B282-4CBB-4636-A3F6-DD6456EA9C10}" type="slidenum">
              <a:rPr lang="en-US" smtClean="0"/>
              <a:t>1</a:t>
            </a:fld>
            <a:endParaRPr lang="en-US"/>
          </a:p>
        </p:txBody>
      </p:sp>
      <p:sp>
        <p:nvSpPr>
          <p:cNvPr id="12" name="TextBox 11"/>
          <p:cNvSpPr txBox="1"/>
          <p:nvPr/>
        </p:nvSpPr>
        <p:spPr>
          <a:xfrm>
            <a:off x="426577" y="5129482"/>
            <a:ext cx="8506881" cy="307777"/>
          </a:xfrm>
          <a:prstGeom prst="rect">
            <a:avLst/>
          </a:prstGeom>
          <a:noFill/>
        </p:spPr>
        <p:txBody>
          <a:bodyPr wrap="none" rtlCol="0">
            <a:spAutoFit/>
          </a:bodyPr>
          <a:lstStyle/>
          <a:p>
            <a:pPr algn="ctr"/>
            <a:r>
              <a:rPr lang="id-ID" sz="1400" b="1" dirty="0" smtClean="0"/>
              <a:t>Present on International Conference of International Institution of Fisheries Economic and Trade, 7-11 July 2014 </a:t>
            </a:r>
            <a:endParaRPr lang="en-US" sz="1400" b="1" dirty="0"/>
          </a:p>
        </p:txBody>
      </p:sp>
      <p:pic>
        <p:nvPicPr>
          <p:cNvPr id="13" name="Picture 4" descr="https://encrypted-tbn2.google.com/images?q=tbn:ANd9GcSouYQMZS2m5rnNzdIR-G-NyGZYUllpS9I4sZ_hkprSxQi8-Rx9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714" y="5519685"/>
            <a:ext cx="555926" cy="84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95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7/8/2014</a:t>
            </a:r>
            <a:endParaRPr lang="en-US"/>
          </a:p>
        </p:txBody>
      </p:sp>
      <p:sp>
        <p:nvSpPr>
          <p:cNvPr id="3" name="Slide Number Placeholder 2"/>
          <p:cNvSpPr>
            <a:spLocks noGrp="1"/>
          </p:cNvSpPr>
          <p:nvPr>
            <p:ph type="sldNum" sz="quarter" idx="12"/>
          </p:nvPr>
        </p:nvSpPr>
        <p:spPr/>
        <p:txBody>
          <a:bodyPr/>
          <a:lstStyle/>
          <a:p>
            <a:fld id="{7424B282-4CBB-4636-A3F6-DD6456EA9C10}" type="slidenum">
              <a:rPr lang="en-US" smtClean="0"/>
              <a:t>10</a:t>
            </a:fld>
            <a:endParaRPr lang="en-US"/>
          </a:p>
        </p:txBody>
      </p:sp>
      <p:sp>
        <p:nvSpPr>
          <p:cNvPr id="80" name="TextBox 79"/>
          <p:cNvSpPr txBox="1"/>
          <p:nvPr/>
        </p:nvSpPr>
        <p:spPr>
          <a:xfrm>
            <a:off x="179512" y="70427"/>
            <a:ext cx="2627835" cy="461665"/>
          </a:xfrm>
          <a:prstGeom prst="rect">
            <a:avLst/>
          </a:prstGeom>
          <a:noFill/>
        </p:spPr>
        <p:txBody>
          <a:bodyPr wrap="none" rtlCol="0">
            <a:spAutoFit/>
          </a:bodyPr>
          <a:lstStyle/>
          <a:p>
            <a:r>
              <a:rPr lang="id-ID" sz="2400" b="1" dirty="0" smtClean="0"/>
              <a:t>Research Site </a:t>
            </a:r>
            <a:r>
              <a:rPr lang="id-ID" sz="1200" dirty="0" smtClean="0"/>
              <a:t>(FIGURE 5)</a:t>
            </a:r>
            <a:endParaRPr lang="en-US" sz="2400" dirty="0"/>
          </a:p>
        </p:txBody>
      </p:sp>
      <p:grpSp>
        <p:nvGrpSpPr>
          <p:cNvPr id="6" name="Group 5"/>
          <p:cNvGrpSpPr/>
          <p:nvPr/>
        </p:nvGrpSpPr>
        <p:grpSpPr>
          <a:xfrm>
            <a:off x="73490" y="571122"/>
            <a:ext cx="9004571" cy="6125948"/>
            <a:chOff x="73490" y="571122"/>
            <a:chExt cx="9004571" cy="6125948"/>
          </a:xfrm>
        </p:grpSpPr>
        <p:grpSp>
          <p:nvGrpSpPr>
            <p:cNvPr id="11" name="Group 10"/>
            <p:cNvGrpSpPr/>
            <p:nvPr/>
          </p:nvGrpSpPr>
          <p:grpSpPr>
            <a:xfrm>
              <a:off x="73490" y="571122"/>
              <a:ext cx="9004571" cy="6125948"/>
              <a:chOff x="31925" y="543412"/>
              <a:chExt cx="9112076" cy="6314588"/>
            </a:xfrm>
          </p:grpSpPr>
          <p:pic>
            <p:nvPicPr>
              <p:cNvPr id="12" name="Picture 11"/>
              <p:cNvPicPr>
                <a:picLocks noChangeAspect="1"/>
              </p:cNvPicPr>
              <p:nvPr/>
            </p:nvPicPr>
            <p:blipFill>
              <a:blip r:embed="rId3"/>
              <a:stretch>
                <a:fillRect/>
              </a:stretch>
            </p:blipFill>
            <p:spPr>
              <a:xfrm>
                <a:off x="31925" y="543412"/>
                <a:ext cx="9112076" cy="6314588"/>
              </a:xfrm>
              <a:prstGeom prst="rect">
                <a:avLst/>
              </a:prstGeom>
            </p:spPr>
          </p:pic>
          <p:sp>
            <p:nvSpPr>
              <p:cNvPr id="13" name="Rectangle 12"/>
              <p:cNvSpPr/>
              <p:nvPr/>
            </p:nvSpPr>
            <p:spPr>
              <a:xfrm>
                <a:off x="4555557" y="3915380"/>
                <a:ext cx="70489" cy="78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2807347" y="1700808"/>
              <a:ext cx="3348829" cy="4680520"/>
            </a:xfrm>
            <a:prstGeom prst="rect">
              <a:avLst/>
            </a:prstGeom>
            <a:noFill/>
            <a:ln w="31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55956" y="1385066"/>
              <a:ext cx="1680140" cy="307777"/>
            </a:xfrm>
            <a:prstGeom prst="rect">
              <a:avLst/>
            </a:prstGeom>
            <a:noFill/>
          </p:spPr>
          <p:txBody>
            <a:bodyPr wrap="none" rtlCol="0">
              <a:spAutoFit/>
            </a:bodyPr>
            <a:lstStyle/>
            <a:p>
              <a:r>
                <a:rPr lang="id-ID" sz="1400" dirty="0" smtClean="0"/>
                <a:t>Research Study Area</a:t>
              </a:r>
              <a:endParaRPr lang="en-US" sz="1400" dirty="0"/>
            </a:p>
          </p:txBody>
        </p:sp>
      </p:grpSp>
    </p:spTree>
    <p:extLst>
      <p:ext uri="{BB962C8B-B14F-4D97-AF65-F5344CB8AC3E}">
        <p14:creationId xmlns:p14="http://schemas.microsoft.com/office/powerpoint/2010/main" val="552453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7/8/2014</a:t>
            </a:r>
            <a:endParaRPr lang="en-US"/>
          </a:p>
        </p:txBody>
      </p:sp>
      <p:sp>
        <p:nvSpPr>
          <p:cNvPr id="3" name="Slide Number Placeholder 2"/>
          <p:cNvSpPr>
            <a:spLocks noGrp="1"/>
          </p:cNvSpPr>
          <p:nvPr>
            <p:ph type="sldNum" sz="quarter" idx="12"/>
          </p:nvPr>
        </p:nvSpPr>
        <p:spPr/>
        <p:txBody>
          <a:bodyPr/>
          <a:lstStyle/>
          <a:p>
            <a:fld id="{7424B282-4CBB-4636-A3F6-DD6456EA9C10}" type="slidenum">
              <a:rPr lang="en-US" smtClean="0"/>
              <a:t>11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37520207"/>
              </p:ext>
            </p:extLst>
          </p:nvPr>
        </p:nvGraphicFramePr>
        <p:xfrm>
          <a:off x="325053" y="885371"/>
          <a:ext cx="8536984" cy="5336904"/>
        </p:xfrm>
        <a:graphic>
          <a:graphicData uri="http://schemas.openxmlformats.org/drawingml/2006/table">
            <a:tbl>
              <a:tblPr firstRow="1" bandRow="1">
                <a:tableStyleId>{9D7B26C5-4107-4FEC-AEDC-1716B250A1EF}</a:tableStyleId>
              </a:tblPr>
              <a:tblGrid>
                <a:gridCol w="1753854"/>
                <a:gridCol w="6783130"/>
              </a:tblGrid>
              <a:tr h="556986">
                <a:tc>
                  <a:txBody>
                    <a:bodyPr/>
                    <a:lstStyle/>
                    <a:p>
                      <a:pPr algn="ctr"/>
                      <a:r>
                        <a:rPr lang="en-US" sz="2400" b="1" dirty="0" smtClean="0"/>
                        <a:t>Contents</a:t>
                      </a:r>
                      <a:endParaRPr lang="en-US" sz="2400" b="1" dirty="0"/>
                    </a:p>
                  </a:txBody>
                  <a:tcPr anchor="ctr"/>
                </a:tc>
                <a:tc>
                  <a:txBody>
                    <a:bodyPr/>
                    <a:lstStyle/>
                    <a:p>
                      <a:pPr algn="ctr"/>
                      <a:r>
                        <a:rPr lang="en-US" sz="2400" b="1" dirty="0" smtClean="0"/>
                        <a:t>Details</a:t>
                      </a:r>
                      <a:endParaRPr lang="en-US" sz="2400" b="1" dirty="0"/>
                    </a:p>
                  </a:txBody>
                  <a:tcPr anchor="ctr"/>
                </a:tc>
              </a:tr>
              <a:tr h="556986">
                <a:tc>
                  <a:txBody>
                    <a:bodyPr/>
                    <a:lstStyle/>
                    <a:p>
                      <a:pPr algn="ctr"/>
                      <a:r>
                        <a:rPr lang="en-US" dirty="0" smtClean="0"/>
                        <a:t>Study area</a:t>
                      </a:r>
                      <a:endParaRPr lang="en-US" b="0" dirty="0"/>
                    </a:p>
                  </a:txBody>
                  <a:tcPr anchor="ctr"/>
                </a:tc>
                <a:tc>
                  <a:txBody>
                    <a:bodyPr/>
                    <a:lstStyle/>
                    <a:p>
                      <a:r>
                        <a:rPr lang="id-ID" dirty="0" smtClean="0"/>
                        <a:t>Krueng Raya Bay, Aceh-Indonesia</a:t>
                      </a:r>
                      <a:r>
                        <a:rPr lang="en-US" dirty="0" smtClean="0"/>
                        <a:t>,</a:t>
                      </a:r>
                      <a:r>
                        <a:rPr lang="id-ID" dirty="0" smtClean="0"/>
                        <a:t> center of anchovy production</a:t>
                      </a:r>
                      <a:endParaRPr lang="en-US" b="0" dirty="0"/>
                    </a:p>
                  </a:txBody>
                  <a:tcPr anchor="ctr"/>
                </a:tc>
              </a:tr>
              <a:tr h="556986">
                <a:tc>
                  <a:txBody>
                    <a:bodyPr/>
                    <a:lstStyle/>
                    <a:p>
                      <a:pPr algn="ctr"/>
                      <a:r>
                        <a:rPr lang="id-ID" b="0" dirty="0" smtClean="0"/>
                        <a:t>Target object</a:t>
                      </a:r>
                      <a:endParaRPr lang="en-US" b="0" dirty="0"/>
                    </a:p>
                  </a:txBody>
                  <a:tcPr anchor="ctr"/>
                </a:tc>
                <a:tc>
                  <a:txBody>
                    <a:bodyPr/>
                    <a:lstStyle/>
                    <a:p>
                      <a:r>
                        <a:rPr lang="id-ID" sz="1800" b="0" dirty="0" smtClean="0"/>
                        <a:t>Anchovy, coral reef</a:t>
                      </a:r>
                      <a:r>
                        <a:rPr lang="id-ID" sz="1800" b="0" baseline="0" dirty="0" smtClean="0"/>
                        <a:t> and </a:t>
                      </a:r>
                      <a:r>
                        <a:rPr lang="id-ID" sz="1800" b="0" dirty="0" smtClean="0"/>
                        <a:t>mangrove ecosystems, fisheries communities (83 respondents)</a:t>
                      </a:r>
                      <a:endParaRPr lang="en-US" sz="1600" b="0" dirty="0"/>
                    </a:p>
                  </a:txBody>
                  <a:tcPr anchor="ctr"/>
                </a:tc>
              </a:tr>
              <a:tr h="556986">
                <a:tc>
                  <a:txBody>
                    <a:bodyPr/>
                    <a:lstStyle/>
                    <a:p>
                      <a:pPr algn="ctr"/>
                      <a:r>
                        <a:rPr lang="id-ID" b="0" dirty="0" smtClean="0"/>
                        <a:t>Dominant</a:t>
                      </a:r>
                      <a:r>
                        <a:rPr lang="id-ID" b="0" baseline="0" dirty="0" smtClean="0"/>
                        <a:t> Fishing Fleet</a:t>
                      </a:r>
                      <a:endParaRPr lang="en-US" b="0" dirty="0"/>
                    </a:p>
                  </a:txBody>
                  <a:tcPr anchor="ctr"/>
                </a:tc>
                <a:tc>
                  <a:txBody>
                    <a:bodyPr/>
                    <a:lstStyle/>
                    <a:p>
                      <a:r>
                        <a:rPr lang="id-ID" b="0" dirty="0" smtClean="0"/>
                        <a:t>Lift net boat:</a:t>
                      </a:r>
                      <a:r>
                        <a:rPr lang="id-ID" b="0" baseline="0" dirty="0" smtClean="0"/>
                        <a:t> 91 unit (before tsunami) and 31 unit (after tsunami)</a:t>
                      </a:r>
                      <a:endParaRPr lang="en-US" b="0" dirty="0"/>
                    </a:p>
                  </a:txBody>
                  <a:tcPr anchor="ctr"/>
                </a:tc>
              </a:tr>
              <a:tr h="556986">
                <a:tc>
                  <a:txBody>
                    <a:bodyPr/>
                    <a:lstStyle/>
                    <a:p>
                      <a:pPr algn="ctr"/>
                      <a:r>
                        <a:rPr lang="en-US" dirty="0" smtClean="0"/>
                        <a:t>Sample</a:t>
                      </a:r>
                      <a:r>
                        <a:rPr lang="id-ID" dirty="0" smtClean="0"/>
                        <a:t> &amp; Data</a:t>
                      </a:r>
                      <a:endParaRPr lang="en-US" b="0" dirty="0"/>
                    </a:p>
                  </a:txBody>
                  <a:tcPr anchor="ctr"/>
                </a:tc>
                <a:tc>
                  <a:txBody>
                    <a:bodyPr/>
                    <a:lstStyle/>
                    <a:p>
                      <a:r>
                        <a:rPr lang="id-ID" b="0" dirty="0" smtClean="0"/>
                        <a:t>8 points randomly in Krueng Raya Bay, secondary data</a:t>
                      </a:r>
                      <a:endParaRPr lang="en-US" b="0" dirty="0"/>
                    </a:p>
                  </a:txBody>
                  <a:tcPr anchor="ctr"/>
                </a:tc>
              </a:tr>
              <a:tr h="556986">
                <a:tc>
                  <a:txBody>
                    <a:bodyPr/>
                    <a:lstStyle/>
                    <a:p>
                      <a:pPr algn="ctr"/>
                      <a:r>
                        <a:rPr lang="en-US" dirty="0" smtClean="0"/>
                        <a:t>Materials</a:t>
                      </a:r>
                      <a:r>
                        <a:rPr lang="id-ID" dirty="0" smtClean="0"/>
                        <a:t> and Methode</a:t>
                      </a:r>
                      <a:endParaRPr lang="en-US" b="0" dirty="0"/>
                    </a:p>
                  </a:txBody>
                  <a:tcPr anchor="ctr"/>
                </a:tc>
                <a:tc>
                  <a:txBody>
                    <a:bodyPr/>
                    <a:lstStyle/>
                    <a:p>
                      <a:pPr marL="179388" indent="-179388">
                        <a:buFont typeface="Arial" panose="020B0604020202020204" pitchFamily="34" charset="0"/>
                        <a:buChar char="•"/>
                      </a:pPr>
                      <a:r>
                        <a:rPr lang="id-ID" b="0" dirty="0" smtClean="0">
                          <a:solidFill>
                            <a:schemeClr val="tx1"/>
                          </a:solidFill>
                        </a:rPr>
                        <a:t>Fishing vessel and lift</a:t>
                      </a:r>
                      <a:r>
                        <a:rPr lang="id-ID" b="0" baseline="0" dirty="0" smtClean="0">
                          <a:solidFill>
                            <a:schemeClr val="tx1"/>
                          </a:solidFill>
                        </a:rPr>
                        <a:t> net fishing gear, </a:t>
                      </a:r>
                      <a:r>
                        <a:rPr lang="id-ID" b="0" dirty="0" smtClean="0">
                          <a:solidFill>
                            <a:schemeClr val="tx1"/>
                          </a:solidFill>
                        </a:rPr>
                        <a:t>GPS, data sheet, ruler, camera, </a:t>
                      </a:r>
                      <a:r>
                        <a:rPr lang="en-US" b="0" dirty="0" smtClean="0">
                          <a:solidFill>
                            <a:schemeClr val="tx1"/>
                          </a:solidFill>
                        </a:rPr>
                        <a:t>structured</a:t>
                      </a:r>
                      <a:r>
                        <a:rPr lang="en-US" b="0" baseline="0" dirty="0" smtClean="0">
                          <a:solidFill>
                            <a:schemeClr val="tx1"/>
                          </a:solidFill>
                        </a:rPr>
                        <a:t> questionnaires,</a:t>
                      </a:r>
                      <a:r>
                        <a:rPr lang="id-ID" b="0" baseline="0" dirty="0" smtClean="0">
                          <a:solidFill>
                            <a:schemeClr val="tx1"/>
                          </a:solidFill>
                        </a:rPr>
                        <a:t> data sheet</a:t>
                      </a:r>
                    </a:p>
                    <a:p>
                      <a:pPr marL="179388" indent="-179388">
                        <a:buFont typeface="Arial" panose="020B0604020202020204" pitchFamily="34" charset="0"/>
                        <a:buChar char="•"/>
                      </a:pPr>
                      <a:r>
                        <a:rPr lang="id-ID" b="0" baseline="0" dirty="0" smtClean="0"/>
                        <a:t>Random sampling, interview, structure quisionares, focus gruop discussion </a:t>
                      </a:r>
                    </a:p>
                  </a:txBody>
                  <a:tcPr anchor="ctr"/>
                </a:tc>
              </a:tr>
              <a:tr h="556986">
                <a:tc>
                  <a:txBody>
                    <a:bodyPr/>
                    <a:lstStyle/>
                    <a:p>
                      <a:pPr algn="ctr"/>
                      <a:r>
                        <a:rPr lang="en-US" dirty="0" smtClean="0"/>
                        <a:t>Time periods</a:t>
                      </a:r>
                      <a:endParaRPr lang="en-US" b="0" dirty="0"/>
                    </a:p>
                  </a:txBody>
                  <a:tcPr anchor="ctr"/>
                </a:tc>
                <a:tc>
                  <a:txBody>
                    <a:bodyPr/>
                    <a:lstStyle/>
                    <a:p>
                      <a:r>
                        <a:rPr lang="id-ID" b="0" dirty="0" smtClean="0">
                          <a:solidFill>
                            <a:schemeClr val="tx1"/>
                          </a:solidFill>
                        </a:rPr>
                        <a:t>September-October</a:t>
                      </a:r>
                      <a:r>
                        <a:rPr lang="en-US" b="0" dirty="0" smtClean="0">
                          <a:solidFill>
                            <a:schemeClr val="tx1"/>
                          </a:solidFill>
                        </a:rPr>
                        <a:t> 201</a:t>
                      </a:r>
                      <a:r>
                        <a:rPr lang="id-ID" b="0" dirty="0" smtClean="0">
                          <a:solidFill>
                            <a:schemeClr val="tx1"/>
                          </a:solidFill>
                        </a:rPr>
                        <a:t>2</a:t>
                      </a:r>
                      <a:endParaRPr lang="en-US" b="0" dirty="0">
                        <a:solidFill>
                          <a:schemeClr val="tx1"/>
                        </a:solidFill>
                      </a:endParaRPr>
                    </a:p>
                  </a:txBody>
                  <a:tcPr anchor="ctr"/>
                </a:tc>
              </a:tr>
              <a:tr h="556986">
                <a:tc>
                  <a:txBody>
                    <a:bodyPr/>
                    <a:lstStyle/>
                    <a:p>
                      <a:pPr algn="ctr"/>
                      <a:r>
                        <a:rPr lang="en-US" dirty="0" smtClean="0"/>
                        <a:t>Analyzing methods</a:t>
                      </a:r>
                      <a:endParaRPr lang="en-US" b="0" dirty="0"/>
                    </a:p>
                  </a:txBody>
                  <a:tcPr anchor="ctr"/>
                </a:tc>
                <a:tc>
                  <a:txBody>
                    <a:bodyPr/>
                    <a:lstStyle/>
                    <a:p>
                      <a:r>
                        <a:rPr lang="en-US" b="0" dirty="0" smtClean="0">
                          <a:solidFill>
                            <a:schemeClr val="tx1"/>
                          </a:solidFill>
                        </a:rPr>
                        <a:t>Descriptive</a:t>
                      </a:r>
                      <a:r>
                        <a:rPr lang="id-ID" b="0" baseline="0" dirty="0" smtClean="0">
                          <a:solidFill>
                            <a:schemeClr val="tx1"/>
                          </a:solidFill>
                        </a:rPr>
                        <a:t> and i</a:t>
                      </a:r>
                      <a:r>
                        <a:rPr lang="en-US" b="0" dirty="0" smtClean="0">
                          <a:solidFill>
                            <a:schemeClr val="tx1"/>
                          </a:solidFill>
                        </a:rPr>
                        <a:t>inferential</a:t>
                      </a:r>
                      <a:r>
                        <a:rPr lang="en-US" b="0" baseline="0" dirty="0" smtClean="0">
                          <a:solidFill>
                            <a:srgbClr val="FF0000"/>
                          </a:solidFill>
                        </a:rPr>
                        <a:t> </a:t>
                      </a:r>
                      <a:r>
                        <a:rPr lang="en-US" b="0" baseline="0" dirty="0" smtClean="0"/>
                        <a:t>statistics</a:t>
                      </a:r>
                      <a:r>
                        <a:rPr lang="id-ID" b="0" baseline="0" dirty="0" smtClean="0"/>
                        <a:t>, Surplus Production Model, Stock Categories Analysis, and fish book identification</a:t>
                      </a:r>
                      <a:endParaRPr lang="en-US" b="0" dirty="0"/>
                    </a:p>
                  </a:txBody>
                  <a:tcPr anchor="ctr"/>
                </a:tc>
              </a:tr>
            </a:tbl>
          </a:graphicData>
        </a:graphic>
      </p:graphicFrame>
      <p:sp>
        <p:nvSpPr>
          <p:cNvPr id="6" name="TextBox 5"/>
          <p:cNvSpPr txBox="1"/>
          <p:nvPr/>
        </p:nvSpPr>
        <p:spPr>
          <a:xfrm>
            <a:off x="610744" y="102777"/>
            <a:ext cx="1907382" cy="461665"/>
          </a:xfrm>
          <a:prstGeom prst="rect">
            <a:avLst/>
          </a:prstGeom>
          <a:noFill/>
        </p:spPr>
        <p:txBody>
          <a:bodyPr wrap="none" rtlCol="0">
            <a:spAutoFit/>
          </a:bodyPr>
          <a:lstStyle/>
          <a:p>
            <a:r>
              <a:rPr lang="id-ID" sz="2400" b="1" dirty="0" smtClean="0"/>
              <a:t>Methodology</a:t>
            </a:r>
            <a:endParaRPr lang="en-US" sz="2400" b="1" dirty="0"/>
          </a:p>
        </p:txBody>
      </p:sp>
      <p:grpSp>
        <p:nvGrpSpPr>
          <p:cNvPr id="7" name="Group 6"/>
          <p:cNvGrpSpPr/>
          <p:nvPr/>
        </p:nvGrpSpPr>
        <p:grpSpPr>
          <a:xfrm>
            <a:off x="399448" y="463225"/>
            <a:ext cx="8541890" cy="307777"/>
            <a:chOff x="291861" y="462720"/>
            <a:chExt cx="8541890" cy="307777"/>
          </a:xfrm>
        </p:grpSpPr>
        <p:cxnSp>
          <p:nvCxnSpPr>
            <p:cNvPr id="8" name="Straight Connector 7"/>
            <p:cNvCxnSpPr>
              <a:stCxn id="9"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Tree>
    <p:extLst>
      <p:ext uri="{BB962C8B-B14F-4D97-AF65-F5344CB8AC3E}">
        <p14:creationId xmlns:p14="http://schemas.microsoft.com/office/powerpoint/2010/main" val="480184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7/8/2014</a:t>
            </a:r>
            <a:endParaRPr lang="en-US"/>
          </a:p>
        </p:txBody>
      </p:sp>
      <p:sp>
        <p:nvSpPr>
          <p:cNvPr id="3" name="Slide Number Placeholder 2"/>
          <p:cNvSpPr>
            <a:spLocks noGrp="1"/>
          </p:cNvSpPr>
          <p:nvPr>
            <p:ph type="sldNum" sz="quarter" idx="12"/>
          </p:nvPr>
        </p:nvSpPr>
        <p:spPr/>
        <p:txBody>
          <a:bodyPr/>
          <a:lstStyle/>
          <a:p>
            <a:fld id="{7424B282-4CBB-4636-A3F6-DD6456EA9C10}" type="slidenum">
              <a:rPr lang="en-US" smtClean="0"/>
              <a:t>12</a:t>
            </a:fld>
            <a:endParaRPr lang="en-US"/>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523603545"/>
                  </p:ext>
                </p:extLst>
              </p:nvPr>
            </p:nvGraphicFramePr>
            <p:xfrm>
              <a:off x="539552" y="1207785"/>
              <a:ext cx="8064896" cy="3345613"/>
            </p:xfrm>
            <a:graphic>
              <a:graphicData uri="http://schemas.openxmlformats.org/drawingml/2006/table">
                <a:tbl>
                  <a:tblPr firstRow="1" firstCol="1" bandRow="1">
                    <a:tableStyleId>{5C22544A-7EE6-4342-B048-85BDC9FD1C3A}</a:tableStyleId>
                  </a:tblPr>
                  <a:tblGrid>
                    <a:gridCol w="5040560"/>
                    <a:gridCol w="1512168"/>
                    <a:gridCol w="1512168"/>
                  </a:tblGrid>
                  <a:tr h="241458">
                    <a:tc>
                      <a:txBody>
                        <a:bodyPr/>
                        <a:lstStyle/>
                        <a:p>
                          <a:pPr algn="ctr">
                            <a:lnSpc>
                              <a:spcPct val="115000"/>
                            </a:lnSpc>
                            <a:spcAft>
                              <a:spcPts val="0"/>
                            </a:spcAft>
                          </a:pPr>
                          <a:r>
                            <a:rPr lang="id-ID" sz="1400" dirty="0">
                              <a:solidFill>
                                <a:schemeClr val="tx1"/>
                              </a:solidFill>
                              <a:effectLst/>
                            </a:rPr>
                            <a:t>Equation</a:t>
                          </a:r>
                          <a:endParaRPr lang="en-US" sz="2000" dirty="0">
                            <a:solidFill>
                              <a:schemeClr val="tx1"/>
                            </a:solidFill>
                            <a:effectLst/>
                            <a:latin typeface="Calibri"/>
                            <a:ea typeface="Calibri"/>
                            <a:cs typeface="Cordia New"/>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id-ID" sz="1400" dirty="0">
                              <a:solidFill>
                                <a:schemeClr val="tx1"/>
                              </a:solidFill>
                              <a:effectLst/>
                            </a:rPr>
                            <a:t>Stock classification</a:t>
                          </a:r>
                          <a:endParaRPr lang="en-US" sz="2000" dirty="0">
                            <a:solidFill>
                              <a:schemeClr val="tx1"/>
                            </a:solidFill>
                            <a:effectLst/>
                            <a:latin typeface="Calibri"/>
                            <a:ea typeface="Calibri"/>
                            <a:cs typeface="Cordia New"/>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id-ID" sz="1400" dirty="0">
                              <a:solidFill>
                                <a:schemeClr val="tx1"/>
                              </a:solidFill>
                              <a:effectLst/>
                            </a:rPr>
                            <a:t>Recent average catch in MSY (%)</a:t>
                          </a:r>
                          <a:endParaRPr lang="en-US" sz="2000" dirty="0">
                            <a:solidFill>
                              <a:schemeClr val="tx1"/>
                            </a:solidFill>
                            <a:effectLst/>
                            <a:latin typeface="Calibri"/>
                            <a:ea typeface="Calibri"/>
                            <a:cs typeface="Cordia New"/>
                          </a:endParaRPr>
                        </a:p>
                      </a:txBody>
                      <a:tcPr marL="68580" marR="68580" marT="0" marB="0">
                        <a:solidFill>
                          <a:schemeClr val="accent1">
                            <a:lumMod val="60000"/>
                            <a:lumOff val="40000"/>
                          </a:schemeClr>
                        </a:solidFill>
                      </a:tcPr>
                    </a:tc>
                  </a:tr>
                  <a:tr h="2854885">
                    <a:tc>
                      <a:txBody>
                        <a:bodyPr/>
                        <a:lstStyle/>
                        <a:p>
                          <a:pPr marL="84138" indent="0" algn="just">
                            <a:lnSpc>
                              <a:spcPct val="115000"/>
                            </a:lnSpc>
                            <a:spcAft>
                              <a:spcPts val="0"/>
                            </a:spcAft>
                            <a:tabLst/>
                          </a:pPr>
                          <a:r>
                            <a:rPr lang="id-ID" sz="1400" dirty="0" smtClean="0">
                              <a:solidFill>
                                <a:schemeClr val="tx1"/>
                              </a:solidFill>
                              <a:effectLst/>
                            </a:rPr>
                            <a:t>% </a:t>
                          </a:r>
                          <a:r>
                            <a:rPr lang="id-ID" sz="1400" dirty="0">
                              <a:solidFill>
                                <a:schemeClr val="tx1"/>
                              </a:solidFill>
                              <a:effectLst/>
                            </a:rPr>
                            <a:t>of recent catch in MSY</a:t>
                          </a:r>
                          <a:r>
                            <a:rPr lang="id-ID" sz="1400" baseline="-25000" dirty="0">
                              <a:solidFill>
                                <a:schemeClr val="tx1"/>
                              </a:solidFill>
                              <a:effectLst/>
                            </a:rPr>
                            <a:t>t0</a:t>
                          </a:r>
                          <a:r>
                            <a:rPr lang="id-ID" sz="1400" dirty="0">
                              <a:solidFill>
                                <a:schemeClr val="tx1"/>
                              </a:solidFill>
                              <a:effectLst/>
                            </a:rPr>
                            <a:t> = </a:t>
                          </a:r>
                          <a14:m>
                            <m:oMath xmlns:m="http://schemas.openxmlformats.org/officeDocument/2006/math">
                              <m:f>
                                <m:fPr>
                                  <m:ctrlPr>
                                    <a:rPr lang="en-US" sz="1400" i="1">
                                      <a:solidFill>
                                        <a:schemeClr val="tx1"/>
                                      </a:solidFill>
                                      <a:effectLst/>
                                      <a:latin typeface="Cambria Math"/>
                                    </a:rPr>
                                  </m:ctrlPr>
                                </m:fPr>
                                <m:num>
                                  <m:r>
                                    <a:rPr lang="id-ID" sz="1400">
                                      <a:solidFill>
                                        <a:schemeClr val="tx1"/>
                                      </a:solidFill>
                                      <a:effectLst/>
                                      <a:latin typeface="Cambria Math"/>
                                    </a:rPr>
                                    <m:t>ŷ</m:t>
                                  </m:r>
                                  <m:r>
                                    <a:rPr lang="id-ID" sz="1400">
                                      <a:solidFill>
                                        <a:schemeClr val="tx1"/>
                                      </a:solidFill>
                                      <a:effectLst/>
                                      <a:latin typeface="Cambria Math"/>
                                    </a:rPr>
                                    <m:t>𝑡</m:t>
                                  </m:r>
                                  <m:r>
                                    <a:rPr lang="id-ID" sz="1400">
                                      <a:solidFill>
                                        <a:schemeClr val="tx1"/>
                                      </a:solidFill>
                                      <a:effectLst/>
                                      <a:latin typeface="Cambria Math"/>
                                    </a:rPr>
                                    <m:t>0</m:t>
                                  </m:r>
                                </m:num>
                                <m:den>
                                  <m:r>
                                    <a:rPr lang="id-ID" sz="1400">
                                      <a:solidFill>
                                        <a:schemeClr val="tx1"/>
                                      </a:solidFill>
                                      <a:effectLst/>
                                      <a:latin typeface="Cambria Math"/>
                                    </a:rPr>
                                    <m:t>𝑀𝑆𝑌𝑡</m:t>
                                  </m:r>
                                  <m:r>
                                    <a:rPr lang="id-ID" sz="1400">
                                      <a:solidFill>
                                        <a:schemeClr val="tx1"/>
                                      </a:solidFill>
                                      <a:effectLst/>
                                      <a:latin typeface="Cambria Math"/>
                                    </a:rPr>
                                    <m:t>0</m:t>
                                  </m:r>
                                </m:den>
                              </m:f>
                            </m:oMath>
                          </a14:m>
                          <a:r>
                            <a:rPr lang="id-ID" sz="1400" dirty="0">
                              <a:solidFill>
                                <a:schemeClr val="tx1"/>
                              </a:solidFill>
                              <a:effectLst/>
                            </a:rPr>
                            <a:t> X 100%</a:t>
                          </a:r>
                          <a:endParaRPr lang="en-US" sz="2000" dirty="0">
                            <a:solidFill>
                              <a:schemeClr val="tx1"/>
                            </a:solidFill>
                            <a:effectLst/>
                          </a:endParaRPr>
                        </a:p>
                        <a:p>
                          <a:pPr marL="457200" algn="just">
                            <a:lnSpc>
                              <a:spcPct val="115000"/>
                            </a:lnSpc>
                            <a:spcAft>
                              <a:spcPts val="0"/>
                            </a:spcAft>
                            <a:tabLst>
                              <a:tab pos="190500" algn="l"/>
                            </a:tabLst>
                          </a:pPr>
                          <a:r>
                            <a:rPr lang="id-ID" sz="1400" dirty="0">
                              <a:solidFill>
                                <a:schemeClr val="tx1"/>
                              </a:solidFill>
                              <a:effectLst/>
                            </a:rPr>
                            <a:t>where:</a:t>
                          </a:r>
                          <a:endParaRPr lang="en-US" sz="2000" dirty="0">
                            <a:solidFill>
                              <a:schemeClr val="tx1"/>
                            </a:solidFill>
                            <a:effectLst/>
                          </a:endParaRPr>
                        </a:p>
                        <a:p>
                          <a:pPr marL="90170" algn="just">
                            <a:lnSpc>
                              <a:spcPct val="115000"/>
                            </a:lnSpc>
                            <a:spcAft>
                              <a:spcPts val="0"/>
                            </a:spcAft>
                          </a:pPr>
                          <a:r>
                            <a:rPr lang="id-ID" sz="1400" dirty="0">
                              <a:solidFill>
                                <a:schemeClr val="tx1"/>
                              </a:solidFill>
                              <a:effectLst/>
                            </a:rPr>
                            <a:t>ŷ</a:t>
                          </a:r>
                          <a:r>
                            <a:rPr lang="id-ID" sz="1400" baseline="-25000" dirty="0">
                              <a:solidFill>
                                <a:schemeClr val="tx1"/>
                              </a:solidFill>
                              <a:effectLst/>
                            </a:rPr>
                            <a:t>t0           </a:t>
                          </a:r>
                          <a:r>
                            <a:rPr lang="id-ID" sz="1400" dirty="0">
                              <a:solidFill>
                                <a:schemeClr val="tx1"/>
                              </a:solidFill>
                              <a:effectLst/>
                            </a:rPr>
                            <a:t>: average catch last three years before disaster;</a:t>
                          </a:r>
                          <a:endParaRPr lang="en-US" sz="2000" dirty="0">
                            <a:solidFill>
                              <a:schemeClr val="tx1"/>
                            </a:solidFill>
                            <a:effectLst/>
                          </a:endParaRPr>
                        </a:p>
                        <a:p>
                          <a:pPr marL="90170" algn="just">
                            <a:lnSpc>
                              <a:spcPct val="115000"/>
                            </a:lnSpc>
                            <a:spcAft>
                              <a:spcPts val="0"/>
                            </a:spcAft>
                          </a:pPr>
                          <a:r>
                            <a:rPr lang="id-ID" sz="1400" dirty="0">
                              <a:solidFill>
                                <a:schemeClr val="tx1"/>
                              </a:solidFill>
                              <a:effectLst/>
                            </a:rPr>
                            <a:t>MSY</a:t>
                          </a:r>
                          <a:r>
                            <a:rPr lang="id-ID" sz="1400" baseline="-25000" dirty="0">
                              <a:solidFill>
                                <a:schemeClr val="tx1"/>
                              </a:solidFill>
                              <a:effectLst/>
                            </a:rPr>
                            <a:t>t0 </a:t>
                          </a:r>
                          <a:r>
                            <a:rPr lang="id-ID" sz="1400" dirty="0">
                              <a:solidFill>
                                <a:schemeClr val="tx1"/>
                              </a:solidFill>
                              <a:effectLst/>
                            </a:rPr>
                            <a:t>: MSY during the period before disaster.</a:t>
                          </a:r>
                          <a:endParaRPr lang="en-US" sz="2000" dirty="0">
                            <a:solidFill>
                              <a:schemeClr val="tx1"/>
                            </a:solidFill>
                            <a:effectLst/>
                          </a:endParaRPr>
                        </a:p>
                        <a:p>
                          <a:pPr algn="just">
                            <a:lnSpc>
                              <a:spcPct val="115000"/>
                            </a:lnSpc>
                            <a:spcAft>
                              <a:spcPts val="0"/>
                            </a:spcAft>
                          </a:pPr>
                          <a:r>
                            <a:rPr lang="id-ID" sz="1400" dirty="0">
                              <a:solidFill>
                                <a:schemeClr val="tx1"/>
                              </a:solidFill>
                              <a:effectLst/>
                            </a:rPr>
                            <a:t> </a:t>
                          </a:r>
                          <a:endParaRPr lang="en-US" sz="2000" dirty="0">
                            <a:solidFill>
                              <a:schemeClr val="tx1"/>
                            </a:solidFill>
                            <a:effectLst/>
                          </a:endParaRPr>
                        </a:p>
                        <a:p>
                          <a:pPr marL="457200" algn="just">
                            <a:lnSpc>
                              <a:spcPct val="115000"/>
                            </a:lnSpc>
                            <a:spcAft>
                              <a:spcPts val="0"/>
                            </a:spcAft>
                            <a:tabLst>
                              <a:tab pos="190500" algn="l"/>
                            </a:tabLst>
                          </a:pPr>
                          <a:r>
                            <a:rPr lang="id-ID" sz="1400" dirty="0">
                              <a:solidFill>
                                <a:schemeClr val="tx1"/>
                              </a:solidFill>
                              <a:effectLst/>
                            </a:rPr>
                            <a:t>% of recent catch in MSY</a:t>
                          </a:r>
                          <a:r>
                            <a:rPr lang="id-ID" sz="1400" baseline="-25000" dirty="0">
                              <a:solidFill>
                                <a:schemeClr val="tx1"/>
                              </a:solidFill>
                              <a:effectLst/>
                            </a:rPr>
                            <a:t>Δt</a:t>
                          </a:r>
                          <a:r>
                            <a:rPr lang="id-ID" sz="1400" dirty="0">
                              <a:solidFill>
                                <a:schemeClr val="tx1"/>
                              </a:solidFill>
                              <a:effectLst/>
                            </a:rPr>
                            <a:t> = </a:t>
                          </a:r>
                          <a14:m>
                            <m:oMath xmlns:m="http://schemas.openxmlformats.org/officeDocument/2006/math">
                              <m:f>
                                <m:fPr>
                                  <m:ctrlPr>
                                    <a:rPr lang="en-US" sz="1400" i="1">
                                      <a:solidFill>
                                        <a:schemeClr val="tx1"/>
                                      </a:solidFill>
                                      <a:effectLst/>
                                      <a:latin typeface="Cambria Math"/>
                                    </a:rPr>
                                  </m:ctrlPr>
                                </m:fPr>
                                <m:num>
                                  <m:r>
                                    <a:rPr lang="id-ID" sz="1400">
                                      <a:solidFill>
                                        <a:schemeClr val="tx1"/>
                                      </a:solidFill>
                                      <a:effectLst/>
                                      <a:latin typeface="Cambria Math"/>
                                    </a:rPr>
                                    <m:t>ŷ</m:t>
                                  </m:r>
                                  <m:r>
                                    <a:rPr lang="id-ID" sz="1400">
                                      <a:solidFill>
                                        <a:schemeClr val="tx1"/>
                                      </a:solidFill>
                                      <a:effectLst/>
                                      <a:latin typeface="Cambria Math"/>
                                    </a:rPr>
                                    <m:t>𝑡</m:t>
                                  </m:r>
                                  <m:r>
                                    <a:rPr lang="id-ID" sz="1400">
                                      <a:solidFill>
                                        <a:schemeClr val="tx1"/>
                                      </a:solidFill>
                                      <a:effectLst/>
                                      <a:latin typeface="Cambria Math"/>
                                    </a:rPr>
                                    <m:t>1</m:t>
                                  </m:r>
                                </m:num>
                                <m:den>
                                  <m:r>
                                    <a:rPr lang="id-ID" sz="1400">
                                      <a:solidFill>
                                        <a:schemeClr val="tx1"/>
                                      </a:solidFill>
                                      <a:effectLst/>
                                      <a:latin typeface="Cambria Math"/>
                                    </a:rPr>
                                    <m:t>[</m:t>
                                  </m:r>
                                  <m:r>
                                    <a:rPr lang="id-ID" sz="1400">
                                      <a:solidFill>
                                        <a:schemeClr val="tx1"/>
                                      </a:solidFill>
                                      <a:effectLst/>
                                      <a:latin typeface="Cambria Math"/>
                                    </a:rPr>
                                    <m:t>𝑀𝑆𝑌𝑡</m:t>
                                  </m:r>
                                  <m:r>
                                    <a:rPr lang="id-ID" sz="1400">
                                      <a:solidFill>
                                        <a:schemeClr val="tx1"/>
                                      </a:solidFill>
                                      <a:effectLst/>
                                      <a:latin typeface="Cambria Math"/>
                                    </a:rPr>
                                    <m:t>0−</m:t>
                                  </m:r>
                                  <m:r>
                                    <a:rPr lang="id-ID" sz="1400">
                                      <a:solidFill>
                                        <a:schemeClr val="tx1"/>
                                      </a:solidFill>
                                      <a:effectLst/>
                                      <a:latin typeface="Cambria Math"/>
                                    </a:rPr>
                                    <m:t>𝑀𝑆𝑌𝑡</m:t>
                                  </m:r>
                                  <m:r>
                                    <a:rPr lang="id-ID" sz="1400">
                                      <a:solidFill>
                                        <a:schemeClr val="tx1"/>
                                      </a:solidFill>
                                      <a:effectLst/>
                                      <a:latin typeface="Cambria Math"/>
                                    </a:rPr>
                                    <m:t>1]</m:t>
                                  </m:r>
                                </m:den>
                              </m:f>
                            </m:oMath>
                          </a14:m>
                          <a:r>
                            <a:rPr lang="id-ID" sz="1400" dirty="0">
                              <a:solidFill>
                                <a:schemeClr val="tx1"/>
                              </a:solidFill>
                              <a:effectLst/>
                            </a:rPr>
                            <a:t> X 100%</a:t>
                          </a:r>
                          <a:endParaRPr lang="en-US" sz="2000" dirty="0">
                            <a:solidFill>
                              <a:schemeClr val="tx1"/>
                            </a:solidFill>
                            <a:effectLst/>
                          </a:endParaRPr>
                        </a:p>
                        <a:p>
                          <a:pPr marL="457200" algn="just">
                            <a:lnSpc>
                              <a:spcPct val="115000"/>
                            </a:lnSpc>
                            <a:spcAft>
                              <a:spcPts val="0"/>
                            </a:spcAft>
                            <a:tabLst>
                              <a:tab pos="190500" algn="l"/>
                            </a:tabLst>
                          </a:pPr>
                          <a:r>
                            <a:rPr lang="id-ID" sz="1400" dirty="0">
                              <a:solidFill>
                                <a:schemeClr val="tx1"/>
                              </a:solidFill>
                              <a:effectLst/>
                            </a:rPr>
                            <a:t>where:</a:t>
                          </a:r>
                          <a:endParaRPr lang="en-US" sz="2000" dirty="0">
                            <a:solidFill>
                              <a:schemeClr val="tx1"/>
                            </a:solidFill>
                            <a:effectLst/>
                          </a:endParaRPr>
                        </a:p>
                        <a:p>
                          <a:pPr marL="90170" algn="just">
                            <a:lnSpc>
                              <a:spcPct val="115000"/>
                            </a:lnSpc>
                            <a:spcAft>
                              <a:spcPts val="0"/>
                            </a:spcAft>
                          </a:pPr>
                          <a:r>
                            <a:rPr lang="id-ID" sz="1400" dirty="0">
                              <a:solidFill>
                                <a:schemeClr val="tx1"/>
                              </a:solidFill>
                              <a:effectLst/>
                            </a:rPr>
                            <a:t>ŷ</a:t>
                          </a:r>
                          <a:r>
                            <a:rPr lang="id-ID" sz="1400" baseline="-25000" dirty="0">
                              <a:solidFill>
                                <a:schemeClr val="tx1"/>
                              </a:solidFill>
                              <a:effectLst/>
                            </a:rPr>
                            <a:t>t1           </a:t>
                          </a:r>
                          <a:r>
                            <a:rPr lang="id-ID" sz="1400" dirty="0">
                              <a:solidFill>
                                <a:schemeClr val="tx1"/>
                              </a:solidFill>
                              <a:effectLst/>
                            </a:rPr>
                            <a:t>: average catch last three years during recovery process;</a:t>
                          </a:r>
                          <a:endParaRPr lang="en-US" sz="2000" dirty="0">
                            <a:solidFill>
                              <a:schemeClr val="tx1"/>
                            </a:solidFill>
                            <a:effectLst/>
                          </a:endParaRPr>
                        </a:p>
                        <a:p>
                          <a:pPr marL="90170" algn="just">
                            <a:lnSpc>
                              <a:spcPct val="115000"/>
                            </a:lnSpc>
                            <a:spcAft>
                              <a:spcPts val="0"/>
                            </a:spcAft>
                          </a:pPr>
                          <a:r>
                            <a:rPr lang="id-ID" sz="1400" dirty="0">
                              <a:solidFill>
                                <a:schemeClr val="tx1"/>
                              </a:solidFill>
                              <a:effectLst/>
                            </a:rPr>
                            <a:t>MSY</a:t>
                          </a:r>
                          <a:r>
                            <a:rPr lang="id-ID" sz="1400" baseline="-25000" dirty="0">
                              <a:solidFill>
                                <a:schemeClr val="tx1"/>
                              </a:solidFill>
                              <a:effectLst/>
                            </a:rPr>
                            <a:t>Δt </a:t>
                          </a:r>
                          <a:r>
                            <a:rPr lang="id-ID" sz="1400" dirty="0">
                              <a:solidFill>
                                <a:schemeClr val="tx1"/>
                              </a:solidFill>
                              <a:effectLst/>
                            </a:rPr>
                            <a:t>: changing MSY during before disaster and recovery;</a:t>
                          </a:r>
                          <a:endParaRPr lang="en-US" sz="2000" dirty="0">
                            <a:solidFill>
                              <a:schemeClr val="tx1"/>
                            </a:solidFill>
                            <a:effectLst/>
                          </a:endParaRPr>
                        </a:p>
                        <a:p>
                          <a:pPr marL="90170" algn="just">
                            <a:lnSpc>
                              <a:spcPct val="115000"/>
                            </a:lnSpc>
                            <a:spcAft>
                              <a:spcPts val="0"/>
                            </a:spcAft>
                          </a:pPr>
                          <a:r>
                            <a:rPr lang="id-ID" sz="1400" dirty="0">
                              <a:solidFill>
                                <a:schemeClr val="tx1"/>
                              </a:solidFill>
                              <a:effectLst/>
                            </a:rPr>
                            <a:t>MSY</a:t>
                          </a:r>
                          <a:r>
                            <a:rPr lang="id-ID" sz="1400" baseline="-25000" dirty="0">
                              <a:solidFill>
                                <a:schemeClr val="tx1"/>
                              </a:solidFill>
                              <a:effectLst/>
                            </a:rPr>
                            <a:t>t1 </a:t>
                          </a:r>
                          <a:r>
                            <a:rPr lang="id-ID" sz="1400" dirty="0">
                              <a:solidFill>
                                <a:schemeClr val="tx1"/>
                              </a:solidFill>
                              <a:effectLst/>
                            </a:rPr>
                            <a:t>: MSY during recovery process</a:t>
                          </a:r>
                          <a:r>
                            <a:rPr lang="id-ID" sz="1400" dirty="0" smtClean="0">
                              <a:solidFill>
                                <a:schemeClr val="tx1"/>
                              </a:solidFill>
                              <a:effectLst/>
                            </a:rPr>
                            <a:t>.</a:t>
                          </a:r>
                          <a:endParaRPr lang="en-US" sz="2000" dirty="0">
                            <a:solidFill>
                              <a:schemeClr val="tx1"/>
                            </a:solidFill>
                            <a:effectLst/>
                          </a:endParaRPr>
                        </a:p>
                      </a:txBody>
                      <a:tcPr marL="68580" marR="68580" marT="0" marB="0">
                        <a:solidFill>
                          <a:schemeClr val="accent1">
                            <a:lumMod val="20000"/>
                            <a:lumOff val="80000"/>
                          </a:schemeClr>
                        </a:solidFill>
                      </a:tcPr>
                    </a:tc>
                    <a:tc>
                      <a:txBody>
                        <a:bodyPr/>
                        <a:lstStyle/>
                        <a:p>
                          <a:pPr algn="just">
                            <a:lnSpc>
                              <a:spcPct val="115000"/>
                            </a:lnSpc>
                            <a:spcAft>
                              <a:spcPts val="0"/>
                            </a:spcAft>
                          </a:pPr>
                          <a:r>
                            <a:rPr lang="id-ID" sz="1400" dirty="0">
                              <a:solidFill>
                                <a:schemeClr val="tx1"/>
                              </a:solidFill>
                              <a:effectLst/>
                            </a:rPr>
                            <a:t> </a:t>
                          </a:r>
                          <a:endParaRPr lang="en-US" sz="2000" dirty="0">
                            <a:solidFill>
                              <a:schemeClr val="tx1"/>
                            </a:solidFill>
                            <a:effectLst/>
                          </a:endParaRPr>
                        </a:p>
                        <a:p>
                          <a:pPr algn="just">
                            <a:lnSpc>
                              <a:spcPct val="115000"/>
                            </a:lnSpc>
                            <a:spcAft>
                              <a:spcPts val="0"/>
                            </a:spcAft>
                          </a:pPr>
                          <a:r>
                            <a:rPr lang="id-ID" sz="1400" dirty="0">
                              <a:solidFill>
                                <a:schemeClr val="tx1"/>
                              </a:solidFill>
                              <a:effectLst/>
                            </a:rPr>
                            <a:t>Abundant</a:t>
                          </a:r>
                          <a:endParaRPr lang="en-US" sz="2000" dirty="0">
                            <a:solidFill>
                              <a:schemeClr val="tx1"/>
                            </a:solidFill>
                            <a:effectLst/>
                          </a:endParaRPr>
                        </a:p>
                        <a:p>
                          <a:pPr algn="just">
                            <a:lnSpc>
                              <a:spcPct val="115000"/>
                            </a:lnSpc>
                            <a:spcAft>
                              <a:spcPts val="0"/>
                            </a:spcAft>
                          </a:pPr>
                          <a:r>
                            <a:rPr lang="id-ID" sz="1400" dirty="0">
                              <a:solidFill>
                                <a:schemeClr val="tx1"/>
                              </a:solidFill>
                              <a:effectLst/>
                            </a:rPr>
                            <a:t> </a:t>
                          </a:r>
                          <a:endParaRPr lang="en-US" sz="2000" dirty="0">
                            <a:solidFill>
                              <a:schemeClr val="tx1"/>
                            </a:solidFill>
                            <a:effectLst/>
                          </a:endParaRPr>
                        </a:p>
                        <a:p>
                          <a:pPr algn="just">
                            <a:lnSpc>
                              <a:spcPct val="115000"/>
                            </a:lnSpc>
                            <a:spcAft>
                              <a:spcPts val="0"/>
                            </a:spcAft>
                          </a:pPr>
                          <a:r>
                            <a:rPr lang="id-ID" sz="1400" dirty="0">
                              <a:solidFill>
                                <a:schemeClr val="tx1"/>
                              </a:solidFill>
                              <a:effectLst/>
                            </a:rPr>
                            <a:t>Less Abundant</a:t>
                          </a:r>
                          <a:endParaRPr lang="en-US" sz="2000" dirty="0">
                            <a:solidFill>
                              <a:schemeClr val="tx1"/>
                            </a:solidFill>
                            <a:effectLst/>
                          </a:endParaRPr>
                        </a:p>
                        <a:p>
                          <a:pPr algn="just">
                            <a:lnSpc>
                              <a:spcPct val="115000"/>
                            </a:lnSpc>
                            <a:spcAft>
                              <a:spcPts val="0"/>
                            </a:spcAft>
                          </a:pPr>
                          <a:r>
                            <a:rPr lang="id-ID" sz="1400" dirty="0">
                              <a:solidFill>
                                <a:schemeClr val="tx1"/>
                              </a:solidFill>
                              <a:effectLst/>
                            </a:rPr>
                            <a:t> </a:t>
                          </a:r>
                          <a:endParaRPr lang="en-US" sz="2000" dirty="0">
                            <a:solidFill>
                              <a:schemeClr val="tx1"/>
                            </a:solidFill>
                            <a:effectLst/>
                          </a:endParaRPr>
                        </a:p>
                        <a:p>
                          <a:pPr algn="just">
                            <a:lnSpc>
                              <a:spcPct val="115000"/>
                            </a:lnSpc>
                            <a:spcAft>
                              <a:spcPts val="0"/>
                            </a:spcAft>
                          </a:pPr>
                          <a:r>
                            <a:rPr lang="id-ID" sz="1400" dirty="0">
                              <a:solidFill>
                                <a:schemeClr val="tx1"/>
                              </a:solidFill>
                              <a:effectLst/>
                            </a:rPr>
                            <a:t>Declining </a:t>
                          </a:r>
                          <a:endParaRPr lang="en-US" sz="2000" dirty="0">
                            <a:solidFill>
                              <a:schemeClr val="tx1"/>
                            </a:solidFill>
                            <a:effectLst/>
                          </a:endParaRPr>
                        </a:p>
                        <a:p>
                          <a:pPr algn="just">
                            <a:lnSpc>
                              <a:spcPct val="115000"/>
                            </a:lnSpc>
                            <a:spcAft>
                              <a:spcPts val="0"/>
                            </a:spcAft>
                          </a:pPr>
                          <a:r>
                            <a:rPr lang="id-ID" sz="1400" dirty="0">
                              <a:solidFill>
                                <a:schemeClr val="tx1"/>
                              </a:solidFill>
                              <a:effectLst/>
                            </a:rPr>
                            <a:t> </a:t>
                          </a:r>
                          <a:endParaRPr lang="en-US" sz="2000" dirty="0">
                            <a:solidFill>
                              <a:schemeClr val="tx1"/>
                            </a:solidFill>
                            <a:effectLst/>
                          </a:endParaRPr>
                        </a:p>
                        <a:p>
                          <a:pPr algn="just">
                            <a:lnSpc>
                              <a:spcPct val="115000"/>
                            </a:lnSpc>
                            <a:spcAft>
                              <a:spcPts val="0"/>
                            </a:spcAft>
                          </a:pPr>
                          <a:r>
                            <a:rPr lang="id-ID" sz="1400" dirty="0">
                              <a:solidFill>
                                <a:schemeClr val="tx1"/>
                              </a:solidFill>
                              <a:effectLst/>
                            </a:rPr>
                            <a:t>Depleted</a:t>
                          </a:r>
                          <a:endParaRPr lang="en-US" sz="2000" dirty="0">
                            <a:solidFill>
                              <a:schemeClr val="tx1"/>
                            </a:solidFill>
                            <a:effectLst/>
                          </a:endParaRPr>
                        </a:p>
                        <a:p>
                          <a:pPr algn="just">
                            <a:lnSpc>
                              <a:spcPct val="115000"/>
                            </a:lnSpc>
                            <a:spcAft>
                              <a:spcPts val="0"/>
                            </a:spcAft>
                          </a:pPr>
                          <a:r>
                            <a:rPr lang="id-ID" sz="1400" dirty="0">
                              <a:solidFill>
                                <a:schemeClr val="tx1"/>
                              </a:solidFill>
                              <a:effectLst/>
                            </a:rPr>
                            <a:t> </a:t>
                          </a:r>
                          <a:endParaRPr lang="en-US" sz="2000" dirty="0">
                            <a:solidFill>
                              <a:schemeClr val="tx1"/>
                            </a:solidFill>
                            <a:effectLst/>
                          </a:endParaRPr>
                        </a:p>
                        <a:p>
                          <a:pPr algn="just">
                            <a:lnSpc>
                              <a:spcPct val="115000"/>
                            </a:lnSpc>
                            <a:spcAft>
                              <a:spcPts val="0"/>
                            </a:spcAft>
                          </a:pPr>
                          <a:r>
                            <a:rPr lang="id-ID" sz="1400" dirty="0">
                              <a:solidFill>
                                <a:schemeClr val="tx1"/>
                              </a:solidFill>
                              <a:effectLst/>
                            </a:rPr>
                            <a:t>Collapsed</a:t>
                          </a:r>
                          <a:endParaRPr lang="en-US" sz="2000" dirty="0">
                            <a:solidFill>
                              <a:schemeClr val="tx1"/>
                            </a:solidFill>
                            <a:effectLst/>
                            <a:latin typeface="Calibri"/>
                            <a:ea typeface="Calibri"/>
                            <a:cs typeface="Cordia New"/>
                          </a:endParaRPr>
                        </a:p>
                      </a:txBody>
                      <a:tcPr marL="68580" marR="68580" marT="0" marB="0">
                        <a:solidFill>
                          <a:schemeClr val="tx2">
                            <a:lumMod val="20000"/>
                            <a:lumOff val="80000"/>
                          </a:schemeClr>
                        </a:solidFill>
                      </a:tcPr>
                    </a:tc>
                    <a:tc>
                      <a:txBody>
                        <a:bodyPr/>
                        <a:lstStyle/>
                        <a:p>
                          <a:pPr algn="just">
                            <a:lnSpc>
                              <a:spcPct val="115000"/>
                            </a:lnSpc>
                            <a:spcAft>
                              <a:spcPts val="0"/>
                            </a:spcAft>
                          </a:pPr>
                          <a:r>
                            <a:rPr lang="id-ID" sz="1400" dirty="0">
                              <a:solidFill>
                                <a:schemeClr val="tx1"/>
                              </a:solidFill>
                              <a:effectLst/>
                            </a:rPr>
                            <a:t> </a:t>
                          </a:r>
                          <a:endParaRPr lang="en-US" sz="2000" dirty="0">
                            <a:solidFill>
                              <a:schemeClr val="tx1"/>
                            </a:solidFill>
                            <a:effectLst/>
                          </a:endParaRPr>
                        </a:p>
                        <a:p>
                          <a:pPr algn="ctr">
                            <a:lnSpc>
                              <a:spcPct val="115000"/>
                            </a:lnSpc>
                            <a:spcAft>
                              <a:spcPts val="0"/>
                            </a:spcAft>
                          </a:pPr>
                          <a:r>
                            <a:rPr lang="id-ID" sz="1400" dirty="0">
                              <a:solidFill>
                                <a:schemeClr val="tx1"/>
                              </a:solidFill>
                              <a:effectLst/>
                            </a:rPr>
                            <a:t>&gt; 80</a:t>
                          </a:r>
                          <a:endParaRPr lang="en-US" sz="2000" dirty="0">
                            <a:solidFill>
                              <a:schemeClr val="tx1"/>
                            </a:solidFill>
                            <a:effectLst/>
                          </a:endParaRPr>
                        </a:p>
                        <a:p>
                          <a:pPr algn="ctr">
                            <a:lnSpc>
                              <a:spcPct val="115000"/>
                            </a:lnSpc>
                            <a:spcAft>
                              <a:spcPts val="0"/>
                            </a:spcAft>
                          </a:pPr>
                          <a:r>
                            <a:rPr lang="id-ID" sz="1400" dirty="0">
                              <a:solidFill>
                                <a:schemeClr val="tx1"/>
                              </a:solidFill>
                              <a:effectLst/>
                            </a:rPr>
                            <a:t> </a:t>
                          </a:r>
                          <a:endParaRPr lang="en-US" sz="2000" dirty="0">
                            <a:solidFill>
                              <a:schemeClr val="tx1"/>
                            </a:solidFill>
                            <a:effectLst/>
                          </a:endParaRPr>
                        </a:p>
                        <a:p>
                          <a:pPr algn="ctr">
                            <a:lnSpc>
                              <a:spcPct val="115000"/>
                            </a:lnSpc>
                            <a:spcAft>
                              <a:spcPts val="0"/>
                            </a:spcAft>
                          </a:pPr>
                          <a:r>
                            <a:rPr lang="id-ID" sz="1400" dirty="0">
                              <a:solidFill>
                                <a:schemeClr val="tx1"/>
                              </a:solidFill>
                              <a:effectLst/>
                            </a:rPr>
                            <a:t>50-80</a:t>
                          </a:r>
                          <a:endParaRPr lang="en-US" sz="2000" dirty="0">
                            <a:solidFill>
                              <a:schemeClr val="tx1"/>
                            </a:solidFill>
                            <a:effectLst/>
                          </a:endParaRPr>
                        </a:p>
                        <a:p>
                          <a:pPr algn="ctr">
                            <a:lnSpc>
                              <a:spcPct val="115000"/>
                            </a:lnSpc>
                            <a:spcAft>
                              <a:spcPts val="0"/>
                            </a:spcAft>
                          </a:pPr>
                          <a:r>
                            <a:rPr lang="id-ID" sz="1400" dirty="0">
                              <a:solidFill>
                                <a:schemeClr val="tx1"/>
                              </a:solidFill>
                              <a:effectLst/>
                            </a:rPr>
                            <a:t> </a:t>
                          </a:r>
                          <a:endParaRPr lang="en-US" sz="2000" dirty="0">
                            <a:solidFill>
                              <a:schemeClr val="tx1"/>
                            </a:solidFill>
                            <a:effectLst/>
                          </a:endParaRPr>
                        </a:p>
                        <a:p>
                          <a:pPr algn="ctr">
                            <a:lnSpc>
                              <a:spcPct val="115000"/>
                            </a:lnSpc>
                            <a:spcAft>
                              <a:spcPts val="0"/>
                            </a:spcAft>
                          </a:pPr>
                          <a:r>
                            <a:rPr lang="id-ID" sz="1400" dirty="0">
                              <a:solidFill>
                                <a:schemeClr val="tx1"/>
                              </a:solidFill>
                              <a:effectLst/>
                            </a:rPr>
                            <a:t>26-49</a:t>
                          </a:r>
                          <a:endParaRPr lang="en-US" sz="2000" dirty="0">
                            <a:solidFill>
                              <a:schemeClr val="tx1"/>
                            </a:solidFill>
                            <a:effectLst/>
                          </a:endParaRPr>
                        </a:p>
                        <a:p>
                          <a:pPr algn="ctr">
                            <a:lnSpc>
                              <a:spcPct val="115000"/>
                            </a:lnSpc>
                            <a:spcAft>
                              <a:spcPts val="0"/>
                            </a:spcAft>
                          </a:pPr>
                          <a:r>
                            <a:rPr lang="id-ID" sz="1400" dirty="0">
                              <a:solidFill>
                                <a:schemeClr val="tx1"/>
                              </a:solidFill>
                              <a:effectLst/>
                            </a:rPr>
                            <a:t> </a:t>
                          </a:r>
                          <a:endParaRPr lang="en-US" sz="2000" dirty="0">
                            <a:solidFill>
                              <a:schemeClr val="tx1"/>
                            </a:solidFill>
                            <a:effectLst/>
                          </a:endParaRPr>
                        </a:p>
                        <a:p>
                          <a:pPr algn="ctr">
                            <a:lnSpc>
                              <a:spcPct val="115000"/>
                            </a:lnSpc>
                            <a:spcAft>
                              <a:spcPts val="0"/>
                            </a:spcAft>
                          </a:pPr>
                          <a:r>
                            <a:rPr lang="id-ID" sz="1400" dirty="0">
                              <a:solidFill>
                                <a:schemeClr val="tx1"/>
                              </a:solidFill>
                              <a:effectLst/>
                            </a:rPr>
                            <a:t>6-25</a:t>
                          </a:r>
                          <a:endParaRPr lang="en-US" sz="2000" dirty="0">
                            <a:solidFill>
                              <a:schemeClr val="tx1"/>
                            </a:solidFill>
                            <a:effectLst/>
                          </a:endParaRPr>
                        </a:p>
                        <a:p>
                          <a:pPr algn="ctr">
                            <a:lnSpc>
                              <a:spcPct val="115000"/>
                            </a:lnSpc>
                            <a:spcAft>
                              <a:spcPts val="0"/>
                            </a:spcAft>
                          </a:pPr>
                          <a:r>
                            <a:rPr lang="id-ID" sz="1400" dirty="0">
                              <a:solidFill>
                                <a:schemeClr val="tx1"/>
                              </a:solidFill>
                              <a:effectLst/>
                            </a:rPr>
                            <a:t> </a:t>
                          </a:r>
                          <a:endParaRPr lang="en-US" sz="2000" dirty="0">
                            <a:solidFill>
                              <a:schemeClr val="tx1"/>
                            </a:solidFill>
                            <a:effectLst/>
                          </a:endParaRPr>
                        </a:p>
                        <a:p>
                          <a:pPr algn="ctr">
                            <a:lnSpc>
                              <a:spcPct val="115000"/>
                            </a:lnSpc>
                            <a:spcAft>
                              <a:spcPts val="0"/>
                            </a:spcAft>
                          </a:pPr>
                          <a:r>
                            <a:rPr lang="id-ID" sz="1400" dirty="0">
                              <a:solidFill>
                                <a:schemeClr val="tx1"/>
                              </a:solidFill>
                              <a:effectLst/>
                            </a:rPr>
                            <a:t>&lt; 5</a:t>
                          </a:r>
                          <a:endParaRPr lang="en-US" sz="2000" dirty="0">
                            <a:solidFill>
                              <a:schemeClr val="tx1"/>
                            </a:solidFill>
                            <a:effectLst/>
                          </a:endParaRPr>
                        </a:p>
                        <a:p>
                          <a:pPr algn="just">
                            <a:lnSpc>
                              <a:spcPct val="115000"/>
                            </a:lnSpc>
                            <a:spcAft>
                              <a:spcPts val="0"/>
                            </a:spcAft>
                          </a:pPr>
                          <a:r>
                            <a:rPr lang="id-ID" sz="1400" dirty="0">
                              <a:solidFill>
                                <a:schemeClr val="tx1"/>
                              </a:solidFill>
                              <a:effectLst/>
                            </a:rPr>
                            <a:t> </a:t>
                          </a:r>
                          <a:endParaRPr lang="en-US" sz="2000" dirty="0">
                            <a:solidFill>
                              <a:schemeClr val="tx1"/>
                            </a:solidFill>
                            <a:effectLst/>
                          </a:endParaRPr>
                        </a:p>
                      </a:txBody>
                      <a:tcPr marL="68580" marR="68580" marT="0" marB="0">
                        <a:solidFill>
                          <a:schemeClr val="accent1">
                            <a:lumMod val="60000"/>
                            <a:lumOff val="40000"/>
                          </a:schemeClr>
                        </a:solidFill>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523603545"/>
                  </p:ext>
                </p:extLst>
              </p:nvPr>
            </p:nvGraphicFramePr>
            <p:xfrm>
              <a:off x="539552" y="1207785"/>
              <a:ext cx="8064896" cy="3331199"/>
            </p:xfrm>
            <a:graphic>
              <a:graphicData uri="http://schemas.openxmlformats.org/drawingml/2006/table">
                <a:tbl>
                  <a:tblPr firstRow="1" firstCol="1" bandRow="1">
                    <a:tableStyleId>{5C22544A-7EE6-4342-B048-85BDC9FD1C3A}</a:tableStyleId>
                  </a:tblPr>
                  <a:tblGrid>
                    <a:gridCol w="5040560"/>
                    <a:gridCol w="1512168"/>
                    <a:gridCol w="1512168"/>
                  </a:tblGrid>
                  <a:tr h="476314">
                    <a:tc>
                      <a:txBody>
                        <a:bodyPr/>
                        <a:lstStyle/>
                        <a:p>
                          <a:pPr algn="ctr">
                            <a:lnSpc>
                              <a:spcPct val="115000"/>
                            </a:lnSpc>
                            <a:spcAft>
                              <a:spcPts val="0"/>
                            </a:spcAft>
                          </a:pPr>
                          <a:r>
                            <a:rPr lang="id-ID" sz="1400" dirty="0">
                              <a:solidFill>
                                <a:schemeClr val="tx1"/>
                              </a:solidFill>
                              <a:effectLst/>
                            </a:rPr>
                            <a:t>Equation</a:t>
                          </a:r>
                          <a:endParaRPr lang="en-US" sz="2000" dirty="0">
                            <a:solidFill>
                              <a:schemeClr val="tx1"/>
                            </a:solidFill>
                            <a:effectLst/>
                            <a:latin typeface="Calibri"/>
                            <a:ea typeface="Calibri"/>
                            <a:cs typeface="Cordia New"/>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id-ID" sz="1400" dirty="0">
                              <a:solidFill>
                                <a:schemeClr val="tx1"/>
                              </a:solidFill>
                              <a:effectLst/>
                            </a:rPr>
                            <a:t>Stock classification</a:t>
                          </a:r>
                          <a:endParaRPr lang="en-US" sz="2000" dirty="0">
                            <a:solidFill>
                              <a:schemeClr val="tx1"/>
                            </a:solidFill>
                            <a:effectLst/>
                            <a:latin typeface="Calibri"/>
                            <a:ea typeface="Calibri"/>
                            <a:cs typeface="Cordia New"/>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id-ID" sz="1400" dirty="0">
                              <a:solidFill>
                                <a:schemeClr val="tx1"/>
                              </a:solidFill>
                              <a:effectLst/>
                            </a:rPr>
                            <a:t>Recent average catch in MSY (%)</a:t>
                          </a:r>
                          <a:endParaRPr lang="en-US" sz="2000" dirty="0">
                            <a:solidFill>
                              <a:schemeClr val="tx1"/>
                            </a:solidFill>
                            <a:effectLst/>
                            <a:latin typeface="Calibri"/>
                            <a:ea typeface="Calibri"/>
                            <a:cs typeface="Cordia New"/>
                          </a:endParaRPr>
                        </a:p>
                      </a:txBody>
                      <a:tcPr marL="68580" marR="68580" marT="0" marB="0">
                        <a:solidFill>
                          <a:schemeClr val="accent1">
                            <a:lumMod val="60000"/>
                            <a:lumOff val="40000"/>
                          </a:schemeClr>
                        </a:solidFill>
                      </a:tcPr>
                    </a:tc>
                  </a:tr>
                  <a:tr h="2854885">
                    <a:tc>
                      <a:txBody>
                        <a:bodyPr/>
                        <a:lstStyle/>
                        <a:p>
                          <a:endParaRPr lang="en-US"/>
                        </a:p>
                      </a:txBody>
                      <a:tcPr marL="68580" marR="68580" marT="0" marB="0">
                        <a:blipFill rotWithShape="1">
                          <a:blip r:embed="rId3"/>
                          <a:stretch>
                            <a:fillRect l="-121" t="-17697" r="-60169"/>
                          </a:stretch>
                        </a:blipFill>
                      </a:tcPr>
                    </a:tc>
                    <a:tc>
                      <a:txBody>
                        <a:bodyPr/>
                        <a:lstStyle/>
                        <a:p>
                          <a:pPr algn="just">
                            <a:lnSpc>
                              <a:spcPct val="115000"/>
                            </a:lnSpc>
                            <a:spcAft>
                              <a:spcPts val="0"/>
                            </a:spcAft>
                          </a:pPr>
                          <a:r>
                            <a:rPr lang="id-ID" sz="1400" dirty="0">
                              <a:solidFill>
                                <a:schemeClr val="tx1"/>
                              </a:solidFill>
                              <a:effectLst/>
                            </a:rPr>
                            <a:t> </a:t>
                          </a:r>
                          <a:endParaRPr lang="en-US" sz="2000" dirty="0">
                            <a:solidFill>
                              <a:schemeClr val="tx1"/>
                            </a:solidFill>
                            <a:effectLst/>
                          </a:endParaRPr>
                        </a:p>
                        <a:p>
                          <a:pPr algn="just">
                            <a:lnSpc>
                              <a:spcPct val="115000"/>
                            </a:lnSpc>
                            <a:spcAft>
                              <a:spcPts val="0"/>
                            </a:spcAft>
                          </a:pPr>
                          <a:r>
                            <a:rPr lang="id-ID" sz="1400" dirty="0">
                              <a:solidFill>
                                <a:schemeClr val="tx1"/>
                              </a:solidFill>
                              <a:effectLst/>
                            </a:rPr>
                            <a:t>Abundant</a:t>
                          </a:r>
                          <a:endParaRPr lang="en-US" sz="2000" dirty="0">
                            <a:solidFill>
                              <a:schemeClr val="tx1"/>
                            </a:solidFill>
                            <a:effectLst/>
                          </a:endParaRPr>
                        </a:p>
                        <a:p>
                          <a:pPr algn="just">
                            <a:lnSpc>
                              <a:spcPct val="115000"/>
                            </a:lnSpc>
                            <a:spcAft>
                              <a:spcPts val="0"/>
                            </a:spcAft>
                          </a:pPr>
                          <a:r>
                            <a:rPr lang="id-ID" sz="1400" dirty="0">
                              <a:solidFill>
                                <a:schemeClr val="tx1"/>
                              </a:solidFill>
                              <a:effectLst/>
                            </a:rPr>
                            <a:t> </a:t>
                          </a:r>
                          <a:endParaRPr lang="en-US" sz="2000" dirty="0">
                            <a:solidFill>
                              <a:schemeClr val="tx1"/>
                            </a:solidFill>
                            <a:effectLst/>
                          </a:endParaRPr>
                        </a:p>
                        <a:p>
                          <a:pPr algn="just">
                            <a:lnSpc>
                              <a:spcPct val="115000"/>
                            </a:lnSpc>
                            <a:spcAft>
                              <a:spcPts val="0"/>
                            </a:spcAft>
                          </a:pPr>
                          <a:r>
                            <a:rPr lang="id-ID" sz="1400" dirty="0">
                              <a:solidFill>
                                <a:schemeClr val="tx1"/>
                              </a:solidFill>
                              <a:effectLst/>
                            </a:rPr>
                            <a:t>Less Abundant</a:t>
                          </a:r>
                          <a:endParaRPr lang="en-US" sz="2000" dirty="0">
                            <a:solidFill>
                              <a:schemeClr val="tx1"/>
                            </a:solidFill>
                            <a:effectLst/>
                          </a:endParaRPr>
                        </a:p>
                        <a:p>
                          <a:pPr algn="just">
                            <a:lnSpc>
                              <a:spcPct val="115000"/>
                            </a:lnSpc>
                            <a:spcAft>
                              <a:spcPts val="0"/>
                            </a:spcAft>
                          </a:pPr>
                          <a:r>
                            <a:rPr lang="id-ID" sz="1400" dirty="0">
                              <a:solidFill>
                                <a:schemeClr val="tx1"/>
                              </a:solidFill>
                              <a:effectLst/>
                            </a:rPr>
                            <a:t> </a:t>
                          </a:r>
                          <a:endParaRPr lang="en-US" sz="2000" dirty="0">
                            <a:solidFill>
                              <a:schemeClr val="tx1"/>
                            </a:solidFill>
                            <a:effectLst/>
                          </a:endParaRPr>
                        </a:p>
                        <a:p>
                          <a:pPr algn="just">
                            <a:lnSpc>
                              <a:spcPct val="115000"/>
                            </a:lnSpc>
                            <a:spcAft>
                              <a:spcPts val="0"/>
                            </a:spcAft>
                          </a:pPr>
                          <a:r>
                            <a:rPr lang="id-ID" sz="1400" dirty="0">
                              <a:solidFill>
                                <a:schemeClr val="tx1"/>
                              </a:solidFill>
                              <a:effectLst/>
                            </a:rPr>
                            <a:t>Declining </a:t>
                          </a:r>
                          <a:endParaRPr lang="en-US" sz="2000" dirty="0">
                            <a:solidFill>
                              <a:schemeClr val="tx1"/>
                            </a:solidFill>
                            <a:effectLst/>
                          </a:endParaRPr>
                        </a:p>
                        <a:p>
                          <a:pPr algn="just">
                            <a:lnSpc>
                              <a:spcPct val="115000"/>
                            </a:lnSpc>
                            <a:spcAft>
                              <a:spcPts val="0"/>
                            </a:spcAft>
                          </a:pPr>
                          <a:r>
                            <a:rPr lang="id-ID" sz="1400" dirty="0">
                              <a:solidFill>
                                <a:schemeClr val="tx1"/>
                              </a:solidFill>
                              <a:effectLst/>
                            </a:rPr>
                            <a:t> </a:t>
                          </a:r>
                          <a:endParaRPr lang="en-US" sz="2000" dirty="0">
                            <a:solidFill>
                              <a:schemeClr val="tx1"/>
                            </a:solidFill>
                            <a:effectLst/>
                          </a:endParaRPr>
                        </a:p>
                        <a:p>
                          <a:pPr algn="just">
                            <a:lnSpc>
                              <a:spcPct val="115000"/>
                            </a:lnSpc>
                            <a:spcAft>
                              <a:spcPts val="0"/>
                            </a:spcAft>
                          </a:pPr>
                          <a:r>
                            <a:rPr lang="id-ID" sz="1400" dirty="0">
                              <a:solidFill>
                                <a:schemeClr val="tx1"/>
                              </a:solidFill>
                              <a:effectLst/>
                            </a:rPr>
                            <a:t>Depleted</a:t>
                          </a:r>
                          <a:endParaRPr lang="en-US" sz="2000" dirty="0">
                            <a:solidFill>
                              <a:schemeClr val="tx1"/>
                            </a:solidFill>
                            <a:effectLst/>
                          </a:endParaRPr>
                        </a:p>
                        <a:p>
                          <a:pPr algn="just">
                            <a:lnSpc>
                              <a:spcPct val="115000"/>
                            </a:lnSpc>
                            <a:spcAft>
                              <a:spcPts val="0"/>
                            </a:spcAft>
                          </a:pPr>
                          <a:r>
                            <a:rPr lang="id-ID" sz="1400" dirty="0">
                              <a:solidFill>
                                <a:schemeClr val="tx1"/>
                              </a:solidFill>
                              <a:effectLst/>
                            </a:rPr>
                            <a:t> </a:t>
                          </a:r>
                          <a:endParaRPr lang="en-US" sz="2000" dirty="0">
                            <a:solidFill>
                              <a:schemeClr val="tx1"/>
                            </a:solidFill>
                            <a:effectLst/>
                          </a:endParaRPr>
                        </a:p>
                        <a:p>
                          <a:pPr algn="just">
                            <a:lnSpc>
                              <a:spcPct val="115000"/>
                            </a:lnSpc>
                            <a:spcAft>
                              <a:spcPts val="0"/>
                            </a:spcAft>
                          </a:pPr>
                          <a:r>
                            <a:rPr lang="id-ID" sz="1400" dirty="0">
                              <a:solidFill>
                                <a:schemeClr val="tx1"/>
                              </a:solidFill>
                              <a:effectLst/>
                            </a:rPr>
                            <a:t>Collapsed</a:t>
                          </a:r>
                          <a:endParaRPr lang="en-US" sz="2000" dirty="0">
                            <a:solidFill>
                              <a:schemeClr val="tx1"/>
                            </a:solidFill>
                            <a:effectLst/>
                            <a:latin typeface="Calibri"/>
                            <a:ea typeface="Calibri"/>
                            <a:cs typeface="Cordia New"/>
                          </a:endParaRPr>
                        </a:p>
                      </a:txBody>
                      <a:tcPr marL="68580" marR="68580" marT="0" marB="0">
                        <a:solidFill>
                          <a:schemeClr val="tx2">
                            <a:lumMod val="20000"/>
                            <a:lumOff val="80000"/>
                          </a:schemeClr>
                        </a:solidFill>
                      </a:tcPr>
                    </a:tc>
                    <a:tc>
                      <a:txBody>
                        <a:bodyPr/>
                        <a:lstStyle/>
                        <a:p>
                          <a:pPr algn="just">
                            <a:lnSpc>
                              <a:spcPct val="115000"/>
                            </a:lnSpc>
                            <a:spcAft>
                              <a:spcPts val="0"/>
                            </a:spcAft>
                          </a:pPr>
                          <a:r>
                            <a:rPr lang="id-ID" sz="1400" dirty="0">
                              <a:solidFill>
                                <a:schemeClr val="tx1"/>
                              </a:solidFill>
                              <a:effectLst/>
                            </a:rPr>
                            <a:t> </a:t>
                          </a:r>
                          <a:endParaRPr lang="en-US" sz="2000" dirty="0">
                            <a:solidFill>
                              <a:schemeClr val="tx1"/>
                            </a:solidFill>
                            <a:effectLst/>
                          </a:endParaRPr>
                        </a:p>
                        <a:p>
                          <a:pPr algn="ctr">
                            <a:lnSpc>
                              <a:spcPct val="115000"/>
                            </a:lnSpc>
                            <a:spcAft>
                              <a:spcPts val="0"/>
                            </a:spcAft>
                          </a:pPr>
                          <a:r>
                            <a:rPr lang="id-ID" sz="1400" dirty="0">
                              <a:solidFill>
                                <a:schemeClr val="tx1"/>
                              </a:solidFill>
                              <a:effectLst/>
                            </a:rPr>
                            <a:t>&gt; 80</a:t>
                          </a:r>
                          <a:endParaRPr lang="en-US" sz="2000" dirty="0">
                            <a:solidFill>
                              <a:schemeClr val="tx1"/>
                            </a:solidFill>
                            <a:effectLst/>
                          </a:endParaRPr>
                        </a:p>
                        <a:p>
                          <a:pPr algn="ctr">
                            <a:lnSpc>
                              <a:spcPct val="115000"/>
                            </a:lnSpc>
                            <a:spcAft>
                              <a:spcPts val="0"/>
                            </a:spcAft>
                          </a:pPr>
                          <a:r>
                            <a:rPr lang="id-ID" sz="1400" dirty="0">
                              <a:solidFill>
                                <a:schemeClr val="tx1"/>
                              </a:solidFill>
                              <a:effectLst/>
                            </a:rPr>
                            <a:t> </a:t>
                          </a:r>
                          <a:endParaRPr lang="en-US" sz="2000" dirty="0">
                            <a:solidFill>
                              <a:schemeClr val="tx1"/>
                            </a:solidFill>
                            <a:effectLst/>
                          </a:endParaRPr>
                        </a:p>
                        <a:p>
                          <a:pPr algn="ctr">
                            <a:lnSpc>
                              <a:spcPct val="115000"/>
                            </a:lnSpc>
                            <a:spcAft>
                              <a:spcPts val="0"/>
                            </a:spcAft>
                          </a:pPr>
                          <a:r>
                            <a:rPr lang="id-ID" sz="1400" dirty="0">
                              <a:solidFill>
                                <a:schemeClr val="tx1"/>
                              </a:solidFill>
                              <a:effectLst/>
                            </a:rPr>
                            <a:t>50-80</a:t>
                          </a:r>
                          <a:endParaRPr lang="en-US" sz="2000" dirty="0">
                            <a:solidFill>
                              <a:schemeClr val="tx1"/>
                            </a:solidFill>
                            <a:effectLst/>
                          </a:endParaRPr>
                        </a:p>
                        <a:p>
                          <a:pPr algn="ctr">
                            <a:lnSpc>
                              <a:spcPct val="115000"/>
                            </a:lnSpc>
                            <a:spcAft>
                              <a:spcPts val="0"/>
                            </a:spcAft>
                          </a:pPr>
                          <a:r>
                            <a:rPr lang="id-ID" sz="1400" dirty="0">
                              <a:solidFill>
                                <a:schemeClr val="tx1"/>
                              </a:solidFill>
                              <a:effectLst/>
                            </a:rPr>
                            <a:t> </a:t>
                          </a:r>
                          <a:endParaRPr lang="en-US" sz="2000" dirty="0">
                            <a:solidFill>
                              <a:schemeClr val="tx1"/>
                            </a:solidFill>
                            <a:effectLst/>
                          </a:endParaRPr>
                        </a:p>
                        <a:p>
                          <a:pPr algn="ctr">
                            <a:lnSpc>
                              <a:spcPct val="115000"/>
                            </a:lnSpc>
                            <a:spcAft>
                              <a:spcPts val="0"/>
                            </a:spcAft>
                          </a:pPr>
                          <a:r>
                            <a:rPr lang="id-ID" sz="1400" dirty="0">
                              <a:solidFill>
                                <a:schemeClr val="tx1"/>
                              </a:solidFill>
                              <a:effectLst/>
                            </a:rPr>
                            <a:t>26-49</a:t>
                          </a:r>
                          <a:endParaRPr lang="en-US" sz="2000" dirty="0">
                            <a:solidFill>
                              <a:schemeClr val="tx1"/>
                            </a:solidFill>
                            <a:effectLst/>
                          </a:endParaRPr>
                        </a:p>
                        <a:p>
                          <a:pPr algn="ctr">
                            <a:lnSpc>
                              <a:spcPct val="115000"/>
                            </a:lnSpc>
                            <a:spcAft>
                              <a:spcPts val="0"/>
                            </a:spcAft>
                          </a:pPr>
                          <a:r>
                            <a:rPr lang="id-ID" sz="1400" dirty="0">
                              <a:solidFill>
                                <a:schemeClr val="tx1"/>
                              </a:solidFill>
                              <a:effectLst/>
                            </a:rPr>
                            <a:t> </a:t>
                          </a:r>
                          <a:endParaRPr lang="en-US" sz="2000" dirty="0">
                            <a:solidFill>
                              <a:schemeClr val="tx1"/>
                            </a:solidFill>
                            <a:effectLst/>
                          </a:endParaRPr>
                        </a:p>
                        <a:p>
                          <a:pPr algn="ctr">
                            <a:lnSpc>
                              <a:spcPct val="115000"/>
                            </a:lnSpc>
                            <a:spcAft>
                              <a:spcPts val="0"/>
                            </a:spcAft>
                          </a:pPr>
                          <a:r>
                            <a:rPr lang="id-ID" sz="1400" dirty="0">
                              <a:solidFill>
                                <a:schemeClr val="tx1"/>
                              </a:solidFill>
                              <a:effectLst/>
                            </a:rPr>
                            <a:t>6-25</a:t>
                          </a:r>
                          <a:endParaRPr lang="en-US" sz="2000" dirty="0">
                            <a:solidFill>
                              <a:schemeClr val="tx1"/>
                            </a:solidFill>
                            <a:effectLst/>
                          </a:endParaRPr>
                        </a:p>
                        <a:p>
                          <a:pPr algn="ctr">
                            <a:lnSpc>
                              <a:spcPct val="115000"/>
                            </a:lnSpc>
                            <a:spcAft>
                              <a:spcPts val="0"/>
                            </a:spcAft>
                          </a:pPr>
                          <a:r>
                            <a:rPr lang="id-ID" sz="1400" dirty="0">
                              <a:solidFill>
                                <a:schemeClr val="tx1"/>
                              </a:solidFill>
                              <a:effectLst/>
                            </a:rPr>
                            <a:t> </a:t>
                          </a:r>
                          <a:endParaRPr lang="en-US" sz="2000" dirty="0">
                            <a:solidFill>
                              <a:schemeClr val="tx1"/>
                            </a:solidFill>
                            <a:effectLst/>
                          </a:endParaRPr>
                        </a:p>
                        <a:p>
                          <a:pPr algn="ctr">
                            <a:lnSpc>
                              <a:spcPct val="115000"/>
                            </a:lnSpc>
                            <a:spcAft>
                              <a:spcPts val="0"/>
                            </a:spcAft>
                          </a:pPr>
                          <a:r>
                            <a:rPr lang="id-ID" sz="1400" dirty="0">
                              <a:solidFill>
                                <a:schemeClr val="tx1"/>
                              </a:solidFill>
                              <a:effectLst/>
                            </a:rPr>
                            <a:t>&lt; 5</a:t>
                          </a:r>
                          <a:endParaRPr lang="en-US" sz="2000" dirty="0">
                            <a:solidFill>
                              <a:schemeClr val="tx1"/>
                            </a:solidFill>
                            <a:effectLst/>
                          </a:endParaRPr>
                        </a:p>
                        <a:p>
                          <a:pPr algn="just">
                            <a:lnSpc>
                              <a:spcPct val="115000"/>
                            </a:lnSpc>
                            <a:spcAft>
                              <a:spcPts val="0"/>
                            </a:spcAft>
                          </a:pPr>
                          <a:r>
                            <a:rPr lang="id-ID" sz="1400" dirty="0">
                              <a:solidFill>
                                <a:schemeClr val="tx1"/>
                              </a:solidFill>
                              <a:effectLst/>
                            </a:rPr>
                            <a:t> </a:t>
                          </a:r>
                          <a:endParaRPr lang="en-US" sz="2000" dirty="0">
                            <a:solidFill>
                              <a:schemeClr val="tx1"/>
                            </a:solidFill>
                            <a:effectLst/>
                          </a:endParaRPr>
                        </a:p>
                      </a:txBody>
                      <a:tcPr marL="68580" marR="68580" marT="0" marB="0">
                        <a:solidFill>
                          <a:schemeClr val="accent1">
                            <a:lumMod val="60000"/>
                            <a:lumOff val="40000"/>
                          </a:schemeClr>
                        </a:solidFill>
                      </a:tcPr>
                    </a:tc>
                  </a:tr>
                </a:tbl>
              </a:graphicData>
            </a:graphic>
          </p:graphicFrame>
        </mc:Fallback>
      </mc:AlternateContent>
      <p:sp>
        <p:nvSpPr>
          <p:cNvPr id="5" name="TextBox 4"/>
          <p:cNvSpPr txBox="1"/>
          <p:nvPr/>
        </p:nvSpPr>
        <p:spPr>
          <a:xfrm>
            <a:off x="539552" y="4520153"/>
            <a:ext cx="2893164" cy="276999"/>
          </a:xfrm>
          <a:prstGeom prst="rect">
            <a:avLst/>
          </a:prstGeom>
          <a:noFill/>
        </p:spPr>
        <p:txBody>
          <a:bodyPr wrap="none" rtlCol="0">
            <a:spAutoFit/>
          </a:bodyPr>
          <a:lstStyle/>
          <a:p>
            <a:r>
              <a:rPr lang="id-ID" sz="1200" dirty="0" smtClean="0"/>
              <a:t>Sources: Modifeid from Muhammad (2005)</a:t>
            </a:r>
            <a:endParaRPr lang="en-US" sz="1200" dirty="0"/>
          </a:p>
        </p:txBody>
      </p:sp>
      <p:sp>
        <p:nvSpPr>
          <p:cNvPr id="7" name="TextBox 6"/>
          <p:cNvSpPr txBox="1"/>
          <p:nvPr/>
        </p:nvSpPr>
        <p:spPr>
          <a:xfrm>
            <a:off x="638454" y="-14000"/>
            <a:ext cx="3896580" cy="461665"/>
          </a:xfrm>
          <a:prstGeom prst="rect">
            <a:avLst/>
          </a:prstGeom>
          <a:noFill/>
        </p:spPr>
        <p:txBody>
          <a:bodyPr wrap="none" rtlCol="0">
            <a:spAutoFit/>
          </a:bodyPr>
          <a:lstStyle/>
          <a:p>
            <a:r>
              <a:rPr lang="id-ID" sz="2400" b="1" dirty="0"/>
              <a:t> </a:t>
            </a:r>
            <a:r>
              <a:rPr lang="id-ID" sz="2400" b="1" dirty="0" smtClean="0"/>
              <a:t>Procedure and Analysis Data</a:t>
            </a:r>
            <a:endParaRPr lang="en-US" sz="2400" b="1" dirty="0"/>
          </a:p>
        </p:txBody>
      </p:sp>
      <p:grpSp>
        <p:nvGrpSpPr>
          <p:cNvPr id="8" name="Group 7"/>
          <p:cNvGrpSpPr/>
          <p:nvPr/>
        </p:nvGrpSpPr>
        <p:grpSpPr>
          <a:xfrm>
            <a:off x="399448" y="332593"/>
            <a:ext cx="8541890" cy="307777"/>
            <a:chOff x="291861" y="462720"/>
            <a:chExt cx="8541890" cy="307777"/>
          </a:xfrm>
        </p:grpSpPr>
        <p:cxnSp>
          <p:nvCxnSpPr>
            <p:cNvPr id="9" name="Straight Connector 8"/>
            <p:cNvCxnSpPr>
              <a:stCxn id="10"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
        <p:nvSpPr>
          <p:cNvPr id="6" name="TextBox 5"/>
          <p:cNvSpPr txBox="1"/>
          <p:nvPr/>
        </p:nvSpPr>
        <p:spPr>
          <a:xfrm>
            <a:off x="467544" y="692696"/>
            <a:ext cx="2498120" cy="369332"/>
          </a:xfrm>
          <a:prstGeom prst="rect">
            <a:avLst/>
          </a:prstGeom>
          <a:noFill/>
        </p:spPr>
        <p:txBody>
          <a:bodyPr wrap="none" rtlCol="0">
            <a:spAutoFit/>
          </a:bodyPr>
          <a:lstStyle/>
          <a:p>
            <a:r>
              <a:rPr lang="id-ID" dirty="0" smtClean="0"/>
              <a:t>Define stock clasification</a:t>
            </a:r>
            <a:endParaRPr lang="en-US" dirty="0"/>
          </a:p>
        </p:txBody>
      </p:sp>
    </p:spTree>
    <p:extLst>
      <p:ext uri="{BB962C8B-B14F-4D97-AF65-F5344CB8AC3E}">
        <p14:creationId xmlns:p14="http://schemas.microsoft.com/office/powerpoint/2010/main" val="3269450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8262" y="-37432"/>
            <a:ext cx="2938946" cy="461665"/>
          </a:xfrm>
          <a:prstGeom prst="rect">
            <a:avLst/>
          </a:prstGeom>
          <a:noFill/>
        </p:spPr>
        <p:txBody>
          <a:bodyPr wrap="none" rtlCol="0">
            <a:spAutoFit/>
          </a:bodyPr>
          <a:lstStyle/>
          <a:p>
            <a:r>
              <a:rPr lang="id-ID" sz="2400" b="1" dirty="0" smtClean="0"/>
              <a:t>Result and Discussion</a:t>
            </a:r>
            <a:endParaRPr lang="en-US" sz="2400" b="1" dirty="0"/>
          </a:p>
        </p:txBody>
      </p:sp>
      <p:grpSp>
        <p:nvGrpSpPr>
          <p:cNvPr id="4" name="Group 3"/>
          <p:cNvGrpSpPr/>
          <p:nvPr/>
        </p:nvGrpSpPr>
        <p:grpSpPr>
          <a:xfrm>
            <a:off x="359256" y="309161"/>
            <a:ext cx="8541890" cy="307777"/>
            <a:chOff x="291861" y="462720"/>
            <a:chExt cx="8541890" cy="307777"/>
          </a:xfrm>
        </p:grpSpPr>
        <p:cxnSp>
          <p:nvCxnSpPr>
            <p:cNvPr id="5" name="Straight Connector 4"/>
            <p:cNvCxnSpPr>
              <a:stCxn id="6"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grpSp>
        <p:nvGrpSpPr>
          <p:cNvPr id="29" name="Group 28"/>
          <p:cNvGrpSpPr/>
          <p:nvPr/>
        </p:nvGrpSpPr>
        <p:grpSpPr>
          <a:xfrm>
            <a:off x="200668" y="917502"/>
            <a:ext cx="5584613" cy="3605585"/>
            <a:chOff x="179512" y="2420888"/>
            <a:chExt cx="5584613" cy="3605585"/>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035" t="14572" r="24375" b="30571"/>
            <a:stretch/>
          </p:blipFill>
          <p:spPr bwMode="auto">
            <a:xfrm>
              <a:off x="235541" y="2486487"/>
              <a:ext cx="5429127" cy="3438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79512" y="2420888"/>
              <a:ext cx="5584613" cy="360558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601043" y="3573919"/>
            <a:ext cx="3636445" cy="369332"/>
          </a:xfrm>
          <a:prstGeom prst="rect">
            <a:avLst/>
          </a:prstGeom>
          <a:noFill/>
        </p:spPr>
        <p:txBody>
          <a:bodyPr wrap="none" rtlCol="0">
            <a:spAutoFit/>
          </a:bodyPr>
          <a:lstStyle/>
          <a:p>
            <a:r>
              <a:rPr lang="id-ID" i="1" dirty="0" smtClean="0">
                <a:solidFill>
                  <a:schemeClr val="tx2"/>
                </a:solidFill>
              </a:rPr>
              <a:t>Stolephorus</a:t>
            </a:r>
            <a:r>
              <a:rPr lang="id-ID" dirty="0">
                <a:solidFill>
                  <a:schemeClr val="tx2"/>
                </a:solidFill>
              </a:rPr>
              <a:t> spp </a:t>
            </a:r>
            <a:r>
              <a:rPr lang="id-ID" dirty="0" smtClean="0">
                <a:solidFill>
                  <a:schemeClr val="tx2"/>
                </a:solidFill>
              </a:rPr>
              <a:t>distribution in world</a:t>
            </a:r>
            <a:endParaRPr lang="en-US" dirty="0">
              <a:solidFill>
                <a:schemeClr val="tx2"/>
              </a:solidFill>
            </a:endParaRPr>
          </a:p>
        </p:txBody>
      </p:sp>
      <p:sp>
        <p:nvSpPr>
          <p:cNvPr id="11" name="TextBox 10"/>
          <p:cNvSpPr txBox="1"/>
          <p:nvPr/>
        </p:nvSpPr>
        <p:spPr>
          <a:xfrm>
            <a:off x="643281" y="3867584"/>
            <a:ext cx="3698577" cy="338554"/>
          </a:xfrm>
          <a:prstGeom prst="rect">
            <a:avLst/>
          </a:prstGeom>
          <a:noFill/>
        </p:spPr>
        <p:txBody>
          <a:bodyPr wrap="none" rtlCol="0">
            <a:spAutoFit/>
          </a:bodyPr>
          <a:lstStyle/>
          <a:p>
            <a:pPr algn="ctr"/>
            <a:r>
              <a:rPr lang="id-ID" sz="1600" dirty="0" smtClean="0"/>
              <a:t>(</a:t>
            </a:r>
            <a:r>
              <a:rPr lang="en-US" sz="1600" dirty="0">
                <a:hlinkClick r:id="rId4"/>
              </a:rPr>
              <a:t>http://www.aquamaps.org/receive.php</a:t>
            </a:r>
            <a:r>
              <a:rPr lang="en-US" sz="1600" dirty="0" smtClean="0">
                <a:hlinkClick r:id="rId4"/>
              </a:rPr>
              <a:t>#</a:t>
            </a:r>
            <a:r>
              <a:rPr lang="id-ID" sz="1600" dirty="0" smtClean="0"/>
              <a:t>)</a:t>
            </a:r>
            <a:endParaRPr lang="en-US" sz="1600" dirty="0"/>
          </a:p>
        </p:txBody>
      </p:sp>
      <p:sp>
        <p:nvSpPr>
          <p:cNvPr id="13" name="Rectangle 12"/>
          <p:cNvSpPr/>
          <p:nvPr/>
        </p:nvSpPr>
        <p:spPr>
          <a:xfrm>
            <a:off x="3082267" y="1947999"/>
            <a:ext cx="311731" cy="288032"/>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991751" y="565268"/>
            <a:ext cx="2940064" cy="3732541"/>
            <a:chOff x="6012160" y="2536301"/>
            <a:chExt cx="2940064" cy="3732541"/>
          </a:xfrm>
        </p:grpSpPr>
        <p:sp>
          <p:nvSpPr>
            <p:cNvPr id="14" name="Rectangle 13"/>
            <p:cNvSpPr/>
            <p:nvPr/>
          </p:nvSpPr>
          <p:spPr>
            <a:xfrm>
              <a:off x="6012160" y="2536301"/>
              <a:ext cx="2940064" cy="373254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022670" y="2564904"/>
              <a:ext cx="2911531" cy="3695405"/>
              <a:chOff x="6593981" y="2909595"/>
              <a:chExt cx="2911531" cy="3695405"/>
            </a:xfrm>
          </p:grpSpPr>
          <p:pic>
            <p:nvPicPr>
              <p:cNvPr id="1029" name="Picture 5" descr="http://bandaaceh.bpk.go.id/wp-content/uploads/2010/10/peta-ace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3981" y="2909595"/>
                <a:ext cx="2911531" cy="3695405"/>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a:xfrm>
                <a:off x="7812360" y="5805264"/>
                <a:ext cx="125590" cy="13938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090350" y="5038293"/>
                <a:ext cx="125590" cy="13938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026031" y="4906728"/>
                <a:ext cx="125590" cy="13938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660232" y="3429000"/>
                <a:ext cx="125590" cy="13938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92280" y="3053744"/>
                <a:ext cx="125590" cy="13938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900441" y="3430188"/>
                <a:ext cx="125590" cy="13938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19397" y="3183895"/>
                <a:ext cx="125590" cy="13938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623975" y="3374890"/>
                <a:ext cx="125590" cy="13938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604448" y="3428999"/>
                <a:ext cx="125590" cy="13938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0" name="Straight Connector 29"/>
          <p:cNvCxnSpPr/>
          <p:nvPr/>
        </p:nvCxnSpPr>
        <p:spPr>
          <a:xfrm>
            <a:off x="3078106" y="2236031"/>
            <a:ext cx="2949133" cy="213437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93998" y="1947999"/>
            <a:ext cx="2674806" cy="54609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5868236" y="4373297"/>
            <a:ext cx="125590" cy="13938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374970" y="584594"/>
            <a:ext cx="125590" cy="13938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017722" y="4271930"/>
            <a:ext cx="1472342" cy="338554"/>
          </a:xfrm>
          <a:prstGeom prst="rect">
            <a:avLst/>
          </a:prstGeom>
          <a:noFill/>
        </p:spPr>
        <p:txBody>
          <a:bodyPr wrap="square" rtlCol="0">
            <a:spAutoFit/>
          </a:bodyPr>
          <a:lstStyle/>
          <a:p>
            <a:r>
              <a:rPr lang="id-ID" sz="1600" dirty="0" smtClean="0"/>
              <a:t>Aceh Province</a:t>
            </a:r>
            <a:endParaRPr lang="en-US" sz="1600" dirty="0"/>
          </a:p>
        </p:txBody>
      </p:sp>
      <p:sp>
        <p:nvSpPr>
          <p:cNvPr id="2" name="Date Placeholder 1"/>
          <p:cNvSpPr>
            <a:spLocks noGrp="1"/>
          </p:cNvSpPr>
          <p:nvPr>
            <p:ph type="dt" sz="half" idx="10"/>
          </p:nvPr>
        </p:nvSpPr>
        <p:spPr>
          <a:xfrm>
            <a:off x="691050" y="6233637"/>
            <a:ext cx="2133600" cy="365125"/>
          </a:xfrm>
        </p:spPr>
        <p:txBody>
          <a:bodyPr/>
          <a:lstStyle/>
          <a:p>
            <a:r>
              <a:rPr lang="en-US" smtClean="0"/>
              <a:t>6/28/2014</a:t>
            </a:r>
            <a:endParaRPr lang="en-US" dirty="0"/>
          </a:p>
        </p:txBody>
      </p:sp>
      <p:sp>
        <p:nvSpPr>
          <p:cNvPr id="19" name="Slide Number Placeholder 18"/>
          <p:cNvSpPr>
            <a:spLocks noGrp="1"/>
          </p:cNvSpPr>
          <p:nvPr>
            <p:ph type="sldNum" sz="quarter" idx="12"/>
          </p:nvPr>
        </p:nvSpPr>
        <p:spPr/>
        <p:txBody>
          <a:bodyPr/>
          <a:lstStyle/>
          <a:p>
            <a:fld id="{7424B282-4CBB-4636-A3F6-DD6456EA9C10}" type="slidenum">
              <a:rPr lang="en-US" smtClean="0"/>
              <a:t>13</a:t>
            </a:fld>
            <a:endParaRPr lang="en-US" dirty="0"/>
          </a:p>
        </p:txBody>
      </p:sp>
      <p:sp>
        <p:nvSpPr>
          <p:cNvPr id="20" name="TextBox 19"/>
          <p:cNvSpPr txBox="1"/>
          <p:nvPr/>
        </p:nvSpPr>
        <p:spPr>
          <a:xfrm>
            <a:off x="7475876" y="4278187"/>
            <a:ext cx="1560620" cy="338554"/>
          </a:xfrm>
          <a:prstGeom prst="rect">
            <a:avLst/>
          </a:prstGeom>
          <a:noFill/>
        </p:spPr>
        <p:txBody>
          <a:bodyPr wrap="none" rtlCol="0">
            <a:spAutoFit/>
          </a:bodyPr>
          <a:lstStyle/>
          <a:p>
            <a:r>
              <a:rPr lang="id-ID" sz="1600" dirty="0" smtClean="0"/>
              <a:t>Krueng Raya Bay</a:t>
            </a:r>
            <a:endParaRPr lang="en-US" sz="1600" dirty="0"/>
          </a:p>
        </p:txBody>
      </p:sp>
      <p:sp>
        <p:nvSpPr>
          <p:cNvPr id="39" name="Oval 38"/>
          <p:cNvSpPr/>
          <p:nvPr/>
        </p:nvSpPr>
        <p:spPr>
          <a:xfrm>
            <a:off x="7389451" y="4382507"/>
            <a:ext cx="125590" cy="13938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162721" y="2542228"/>
            <a:ext cx="1019831" cy="276999"/>
          </a:xfrm>
          <a:prstGeom prst="rect">
            <a:avLst/>
          </a:prstGeom>
          <a:noFill/>
        </p:spPr>
        <p:txBody>
          <a:bodyPr wrap="none" rtlCol="0">
            <a:spAutoFit/>
          </a:bodyPr>
          <a:lstStyle/>
          <a:p>
            <a:r>
              <a:rPr lang="id-ID" sz="1200" dirty="0" smtClean="0"/>
              <a:t>Hindia Ocean</a:t>
            </a:r>
            <a:endParaRPr lang="en-US" sz="1200" dirty="0"/>
          </a:p>
        </p:txBody>
      </p:sp>
      <p:sp>
        <p:nvSpPr>
          <p:cNvPr id="42" name="TextBox 41"/>
          <p:cNvSpPr txBox="1"/>
          <p:nvPr/>
        </p:nvSpPr>
        <p:spPr>
          <a:xfrm>
            <a:off x="7118892" y="640845"/>
            <a:ext cx="1069908" cy="276999"/>
          </a:xfrm>
          <a:prstGeom prst="rect">
            <a:avLst/>
          </a:prstGeom>
          <a:noFill/>
        </p:spPr>
        <p:txBody>
          <a:bodyPr wrap="none" rtlCol="0">
            <a:spAutoFit/>
          </a:bodyPr>
          <a:lstStyle/>
          <a:p>
            <a:r>
              <a:rPr lang="id-ID" sz="1200" dirty="0" smtClean="0"/>
              <a:t>Malacca Strait</a:t>
            </a:r>
            <a:endParaRPr lang="en-US" sz="1200" dirty="0"/>
          </a:p>
        </p:txBody>
      </p:sp>
      <p:sp>
        <p:nvSpPr>
          <p:cNvPr id="43" name="TextBox 42"/>
          <p:cNvSpPr txBox="1"/>
          <p:nvPr/>
        </p:nvSpPr>
        <p:spPr>
          <a:xfrm>
            <a:off x="4932040" y="4896870"/>
            <a:ext cx="4056822" cy="1138773"/>
          </a:xfrm>
          <a:prstGeom prst="rect">
            <a:avLst/>
          </a:prstGeom>
          <a:noFill/>
          <a:ln>
            <a:solidFill>
              <a:schemeClr val="tx1"/>
            </a:solidFill>
          </a:ln>
        </p:spPr>
        <p:txBody>
          <a:bodyPr wrap="square" rtlCol="0">
            <a:spAutoFit/>
          </a:bodyPr>
          <a:lstStyle/>
          <a:p>
            <a:r>
              <a:rPr lang="id-ID" dirty="0" smtClean="0"/>
              <a:t>Anchovy is potential resources in Indonesia and Krueng Raya Bay (relative </a:t>
            </a:r>
            <a:r>
              <a:rPr lang="id-ID" dirty="0"/>
              <a:t>probabilities </a:t>
            </a:r>
            <a:r>
              <a:rPr lang="id-ID" dirty="0" smtClean="0"/>
              <a:t>accurance 0.8 </a:t>
            </a:r>
            <a:r>
              <a:rPr lang="id-ID" dirty="0"/>
              <a:t>– </a:t>
            </a:r>
            <a:r>
              <a:rPr lang="id-ID" dirty="0" smtClean="0"/>
              <a:t>1) </a:t>
            </a:r>
            <a:r>
              <a:rPr lang="id-ID" sz="1400" dirty="0" smtClean="0"/>
              <a:t>(</a:t>
            </a:r>
            <a:r>
              <a:rPr lang="en-US" sz="1400" dirty="0">
                <a:hlinkClick r:id="rId4"/>
              </a:rPr>
              <a:t>http://www.aquamaps.org/receive.php#</a:t>
            </a:r>
            <a:r>
              <a:rPr lang="id-ID" sz="1400" dirty="0" smtClean="0"/>
              <a:t>)</a:t>
            </a:r>
            <a:endParaRPr lang="en-US" sz="1400" dirty="0"/>
          </a:p>
        </p:txBody>
      </p:sp>
      <p:pic>
        <p:nvPicPr>
          <p:cNvPr id="44" name="Picture 2" descr="Image of Stolephorus commersonnii (Commers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10" y="4653136"/>
            <a:ext cx="2226861" cy="129614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D:\2012\D_Course_HU\Dok Foto\Krueng Raya\IMG_182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808" y="4597716"/>
            <a:ext cx="2012168" cy="1341445"/>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2555776" y="5935425"/>
            <a:ext cx="2327625" cy="276999"/>
          </a:xfrm>
          <a:prstGeom prst="rect">
            <a:avLst/>
          </a:prstGeom>
        </p:spPr>
        <p:txBody>
          <a:bodyPr wrap="none">
            <a:spAutoFit/>
          </a:bodyPr>
          <a:lstStyle/>
          <a:p>
            <a:r>
              <a:rPr lang="en-US" sz="1200" i="1" dirty="0" err="1" smtClean="0"/>
              <a:t>Stolephorus</a:t>
            </a:r>
            <a:r>
              <a:rPr lang="id-ID" sz="1200" i="1" dirty="0" smtClean="0"/>
              <a:t> spp (Doc. Imran 2012)</a:t>
            </a:r>
            <a:endParaRPr lang="en-US" sz="1200" dirty="0"/>
          </a:p>
        </p:txBody>
      </p:sp>
      <p:sp>
        <p:nvSpPr>
          <p:cNvPr id="47" name="Rectangle 46"/>
          <p:cNvSpPr/>
          <p:nvPr/>
        </p:nvSpPr>
        <p:spPr>
          <a:xfrm>
            <a:off x="403066" y="5877272"/>
            <a:ext cx="1864678" cy="461665"/>
          </a:xfrm>
          <a:prstGeom prst="rect">
            <a:avLst/>
          </a:prstGeom>
        </p:spPr>
        <p:txBody>
          <a:bodyPr wrap="none">
            <a:spAutoFit/>
          </a:bodyPr>
          <a:lstStyle/>
          <a:p>
            <a:pPr algn="ctr"/>
            <a:r>
              <a:rPr lang="en-US" sz="1200" i="1" dirty="0" err="1"/>
              <a:t>Stolephorus</a:t>
            </a:r>
            <a:r>
              <a:rPr lang="en-US" sz="1200" i="1" dirty="0"/>
              <a:t> </a:t>
            </a:r>
            <a:r>
              <a:rPr lang="en-US" sz="1200" i="1" dirty="0" err="1"/>
              <a:t>commersonnii</a:t>
            </a:r>
            <a:r>
              <a:rPr lang="en-US" sz="1200" i="1" dirty="0"/>
              <a:t> </a:t>
            </a:r>
            <a:endParaRPr lang="id-ID" sz="1200" i="1" dirty="0" smtClean="0"/>
          </a:p>
          <a:p>
            <a:pPr algn="ctr"/>
            <a:r>
              <a:rPr lang="id-ID" sz="1200" i="1" dirty="0" smtClean="0"/>
              <a:t>(</a:t>
            </a:r>
            <a:r>
              <a:rPr lang="en-US" sz="1200" u="sng" dirty="0">
                <a:hlinkClick r:id="rId8"/>
              </a:rPr>
              <a:t>Randall, J.E</a:t>
            </a:r>
            <a:r>
              <a:rPr lang="en-US" sz="1200" u="sng" dirty="0" smtClean="0">
                <a:hlinkClick r:id="rId8"/>
              </a:rPr>
              <a:t>.</a:t>
            </a:r>
            <a:r>
              <a:rPr lang="id-ID" sz="1200" u="sng" dirty="0" smtClean="0"/>
              <a:t> 1995)</a:t>
            </a:r>
            <a:endParaRPr lang="en-US" sz="1200" dirty="0"/>
          </a:p>
        </p:txBody>
      </p:sp>
      <p:sp>
        <p:nvSpPr>
          <p:cNvPr id="32" name="TextBox 31"/>
          <p:cNvSpPr txBox="1"/>
          <p:nvPr/>
        </p:nvSpPr>
        <p:spPr>
          <a:xfrm>
            <a:off x="528987" y="479405"/>
            <a:ext cx="3832716" cy="369332"/>
          </a:xfrm>
          <a:prstGeom prst="rect">
            <a:avLst/>
          </a:prstGeom>
          <a:noFill/>
        </p:spPr>
        <p:txBody>
          <a:bodyPr wrap="none" rtlCol="0">
            <a:spAutoFit/>
          </a:bodyPr>
          <a:lstStyle/>
          <a:p>
            <a:r>
              <a:rPr lang="id-ID" dirty="0" smtClean="0"/>
              <a:t>Anchovy identification and distribution</a:t>
            </a:r>
            <a:endParaRPr lang="en-US" dirty="0"/>
          </a:p>
        </p:txBody>
      </p:sp>
      <p:sp>
        <p:nvSpPr>
          <p:cNvPr id="33" name="TextBox 32"/>
          <p:cNvSpPr txBox="1"/>
          <p:nvPr/>
        </p:nvSpPr>
        <p:spPr>
          <a:xfrm>
            <a:off x="8083804" y="4557981"/>
            <a:ext cx="936104" cy="369332"/>
          </a:xfrm>
          <a:prstGeom prst="rect">
            <a:avLst/>
          </a:prstGeom>
          <a:noFill/>
        </p:spPr>
        <p:txBody>
          <a:bodyPr wrap="square" rtlCol="0">
            <a:spAutoFit/>
          </a:bodyPr>
          <a:lstStyle/>
          <a:p>
            <a:r>
              <a:rPr lang="id-ID" dirty="0" smtClean="0"/>
              <a:t>Finding</a:t>
            </a:r>
            <a:endParaRPr lang="en-US" dirty="0"/>
          </a:p>
        </p:txBody>
      </p:sp>
    </p:spTree>
    <p:extLst>
      <p:ext uri="{BB962C8B-B14F-4D97-AF65-F5344CB8AC3E}">
        <p14:creationId xmlns:p14="http://schemas.microsoft.com/office/powerpoint/2010/main" val="2694279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extBox 344"/>
          <p:cNvSpPr txBox="1"/>
          <p:nvPr/>
        </p:nvSpPr>
        <p:spPr>
          <a:xfrm>
            <a:off x="598262" y="-37432"/>
            <a:ext cx="2938946" cy="461665"/>
          </a:xfrm>
          <a:prstGeom prst="rect">
            <a:avLst/>
          </a:prstGeom>
          <a:noFill/>
        </p:spPr>
        <p:txBody>
          <a:bodyPr wrap="none" rtlCol="0">
            <a:spAutoFit/>
          </a:bodyPr>
          <a:lstStyle/>
          <a:p>
            <a:r>
              <a:rPr lang="id-ID" sz="2400" b="1" dirty="0" smtClean="0"/>
              <a:t>Result and Discussion</a:t>
            </a:r>
            <a:endParaRPr lang="en-US" sz="2400" b="1" dirty="0"/>
          </a:p>
        </p:txBody>
      </p:sp>
      <p:grpSp>
        <p:nvGrpSpPr>
          <p:cNvPr id="346" name="Group 345"/>
          <p:cNvGrpSpPr/>
          <p:nvPr/>
        </p:nvGrpSpPr>
        <p:grpSpPr>
          <a:xfrm>
            <a:off x="359256" y="309161"/>
            <a:ext cx="8541890" cy="307777"/>
            <a:chOff x="291861" y="462720"/>
            <a:chExt cx="8541890" cy="307777"/>
          </a:xfrm>
        </p:grpSpPr>
        <p:cxnSp>
          <p:nvCxnSpPr>
            <p:cNvPr id="347" name="Straight Connector 346"/>
            <p:cNvCxnSpPr>
              <a:stCxn id="348"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8" name="Oval 347"/>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extBox 348"/>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
        <p:nvSpPr>
          <p:cNvPr id="350" name="TextBox 349"/>
          <p:cNvSpPr txBox="1"/>
          <p:nvPr/>
        </p:nvSpPr>
        <p:spPr>
          <a:xfrm>
            <a:off x="636755" y="476672"/>
            <a:ext cx="4170885" cy="369332"/>
          </a:xfrm>
          <a:prstGeom prst="rect">
            <a:avLst/>
          </a:prstGeom>
          <a:noFill/>
        </p:spPr>
        <p:txBody>
          <a:bodyPr wrap="none" rtlCol="0">
            <a:spAutoFit/>
          </a:bodyPr>
          <a:lstStyle/>
          <a:p>
            <a:r>
              <a:rPr lang="id-ID" dirty="0" smtClean="0"/>
              <a:t>Lift Net Fishing Gear Specification </a:t>
            </a:r>
            <a:r>
              <a:rPr lang="id-ID" sz="1200" dirty="0" smtClean="0"/>
              <a:t>(FIGURE 7)</a:t>
            </a:r>
            <a:endParaRPr lang="en-US" dirty="0"/>
          </a:p>
        </p:txBody>
      </p:sp>
      <p:grpSp>
        <p:nvGrpSpPr>
          <p:cNvPr id="376" name="Group 375"/>
          <p:cNvGrpSpPr/>
          <p:nvPr/>
        </p:nvGrpSpPr>
        <p:grpSpPr>
          <a:xfrm>
            <a:off x="211042" y="815692"/>
            <a:ext cx="8856984" cy="2664296"/>
            <a:chOff x="211042" y="1268760"/>
            <a:chExt cx="8856984" cy="2664296"/>
          </a:xfrm>
        </p:grpSpPr>
        <p:grpSp>
          <p:nvGrpSpPr>
            <p:cNvPr id="373" name="Group 372"/>
            <p:cNvGrpSpPr/>
            <p:nvPr/>
          </p:nvGrpSpPr>
          <p:grpSpPr>
            <a:xfrm>
              <a:off x="328949" y="1417938"/>
              <a:ext cx="4243051" cy="2443110"/>
              <a:chOff x="416556" y="1008899"/>
              <a:chExt cx="4243051" cy="2443110"/>
            </a:xfrm>
          </p:grpSpPr>
          <p:sp>
            <p:nvSpPr>
              <p:cNvPr id="103" name="Freeform 102"/>
              <p:cNvSpPr/>
              <p:nvPr/>
            </p:nvSpPr>
            <p:spPr>
              <a:xfrm>
                <a:off x="539552" y="2132856"/>
                <a:ext cx="4120055" cy="149206"/>
              </a:xfrm>
              <a:custGeom>
                <a:avLst/>
                <a:gdLst>
                  <a:gd name="connsiteX0" fmla="*/ 0 w 3878317"/>
                  <a:gd name="connsiteY0" fmla="*/ 44102 h 149206"/>
                  <a:gd name="connsiteX1" fmla="*/ 178676 w 3878317"/>
                  <a:gd name="connsiteY1" fmla="*/ 2061 h 149206"/>
                  <a:gd name="connsiteX2" fmla="*/ 325821 w 3878317"/>
                  <a:gd name="connsiteY2" fmla="*/ 12571 h 149206"/>
                  <a:gd name="connsiteX3" fmla="*/ 409903 w 3878317"/>
                  <a:gd name="connsiteY3" fmla="*/ 65123 h 149206"/>
                  <a:gd name="connsiteX4" fmla="*/ 536027 w 3878317"/>
                  <a:gd name="connsiteY4" fmla="*/ 86144 h 149206"/>
                  <a:gd name="connsiteX5" fmla="*/ 651641 w 3878317"/>
                  <a:gd name="connsiteY5" fmla="*/ 65123 h 149206"/>
                  <a:gd name="connsiteX6" fmla="*/ 735724 w 3878317"/>
                  <a:gd name="connsiteY6" fmla="*/ 65123 h 149206"/>
                  <a:gd name="connsiteX7" fmla="*/ 851338 w 3878317"/>
                  <a:gd name="connsiteY7" fmla="*/ 96654 h 149206"/>
                  <a:gd name="connsiteX8" fmla="*/ 1072055 w 3878317"/>
                  <a:gd name="connsiteY8" fmla="*/ 138695 h 149206"/>
                  <a:gd name="connsiteX9" fmla="*/ 1166648 w 3878317"/>
                  <a:gd name="connsiteY9" fmla="*/ 117675 h 149206"/>
                  <a:gd name="connsiteX10" fmla="*/ 1387365 w 3878317"/>
                  <a:gd name="connsiteY10" fmla="*/ 117675 h 149206"/>
                  <a:gd name="connsiteX11" fmla="*/ 1597572 w 3878317"/>
                  <a:gd name="connsiteY11" fmla="*/ 107164 h 149206"/>
                  <a:gd name="connsiteX12" fmla="*/ 1713186 w 3878317"/>
                  <a:gd name="connsiteY12" fmla="*/ 138695 h 149206"/>
                  <a:gd name="connsiteX13" fmla="*/ 1891862 w 3878317"/>
                  <a:gd name="connsiteY13" fmla="*/ 117675 h 149206"/>
                  <a:gd name="connsiteX14" fmla="*/ 2007476 w 3878317"/>
                  <a:gd name="connsiteY14" fmla="*/ 107164 h 149206"/>
                  <a:gd name="connsiteX15" fmla="*/ 2123089 w 3878317"/>
                  <a:gd name="connsiteY15" fmla="*/ 149206 h 149206"/>
                  <a:gd name="connsiteX16" fmla="*/ 2354317 w 3878317"/>
                  <a:gd name="connsiteY16" fmla="*/ 107164 h 149206"/>
                  <a:gd name="connsiteX17" fmla="*/ 2417379 w 3878317"/>
                  <a:gd name="connsiteY17" fmla="*/ 86144 h 149206"/>
                  <a:gd name="connsiteX18" fmla="*/ 2554014 w 3878317"/>
                  <a:gd name="connsiteY18" fmla="*/ 75633 h 149206"/>
                  <a:gd name="connsiteX19" fmla="*/ 2627586 w 3878317"/>
                  <a:gd name="connsiteY19" fmla="*/ 96654 h 149206"/>
                  <a:gd name="connsiteX20" fmla="*/ 2753710 w 3878317"/>
                  <a:gd name="connsiteY20" fmla="*/ 128185 h 149206"/>
                  <a:gd name="connsiteX21" fmla="*/ 2795752 w 3878317"/>
                  <a:gd name="connsiteY21" fmla="*/ 128185 h 149206"/>
                  <a:gd name="connsiteX22" fmla="*/ 2921876 w 3878317"/>
                  <a:gd name="connsiteY22" fmla="*/ 54613 h 149206"/>
                  <a:gd name="connsiteX23" fmla="*/ 3005958 w 3878317"/>
                  <a:gd name="connsiteY23" fmla="*/ 54613 h 149206"/>
                  <a:gd name="connsiteX24" fmla="*/ 3132083 w 3878317"/>
                  <a:gd name="connsiteY24" fmla="*/ 86144 h 149206"/>
                  <a:gd name="connsiteX25" fmla="*/ 3258207 w 3878317"/>
                  <a:gd name="connsiteY25" fmla="*/ 96654 h 149206"/>
                  <a:gd name="connsiteX26" fmla="*/ 3426372 w 3878317"/>
                  <a:gd name="connsiteY26" fmla="*/ 75633 h 149206"/>
                  <a:gd name="connsiteX27" fmla="*/ 3426372 w 3878317"/>
                  <a:gd name="connsiteY27" fmla="*/ 75633 h 149206"/>
                  <a:gd name="connsiteX28" fmla="*/ 3584027 w 3878317"/>
                  <a:gd name="connsiteY28" fmla="*/ 54613 h 149206"/>
                  <a:gd name="connsiteX29" fmla="*/ 3636579 w 3878317"/>
                  <a:gd name="connsiteY29" fmla="*/ 65123 h 149206"/>
                  <a:gd name="connsiteX30" fmla="*/ 3678621 w 3878317"/>
                  <a:gd name="connsiteY30" fmla="*/ 86144 h 149206"/>
                  <a:gd name="connsiteX31" fmla="*/ 3773214 w 3878317"/>
                  <a:gd name="connsiteY31" fmla="*/ 96654 h 149206"/>
                  <a:gd name="connsiteX32" fmla="*/ 3878317 w 3878317"/>
                  <a:gd name="connsiteY32" fmla="*/ 96654 h 14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78317" h="149206">
                    <a:moveTo>
                      <a:pt x="0" y="44102"/>
                    </a:moveTo>
                    <a:cubicBezTo>
                      <a:pt x="62186" y="25709"/>
                      <a:pt x="124373" y="7316"/>
                      <a:pt x="178676" y="2061"/>
                    </a:cubicBezTo>
                    <a:cubicBezTo>
                      <a:pt x="232979" y="-3194"/>
                      <a:pt x="287283" y="2061"/>
                      <a:pt x="325821" y="12571"/>
                    </a:cubicBezTo>
                    <a:cubicBezTo>
                      <a:pt x="364359" y="23081"/>
                      <a:pt x="374869" y="52861"/>
                      <a:pt x="409903" y="65123"/>
                    </a:cubicBezTo>
                    <a:cubicBezTo>
                      <a:pt x="444937" y="77385"/>
                      <a:pt x="495737" y="86144"/>
                      <a:pt x="536027" y="86144"/>
                    </a:cubicBezTo>
                    <a:cubicBezTo>
                      <a:pt x="576317" y="86144"/>
                      <a:pt x="618358" y="68627"/>
                      <a:pt x="651641" y="65123"/>
                    </a:cubicBezTo>
                    <a:cubicBezTo>
                      <a:pt x="684924" y="61619"/>
                      <a:pt x="702441" y="59868"/>
                      <a:pt x="735724" y="65123"/>
                    </a:cubicBezTo>
                    <a:cubicBezTo>
                      <a:pt x="769007" y="70378"/>
                      <a:pt x="795283" y="84392"/>
                      <a:pt x="851338" y="96654"/>
                    </a:cubicBezTo>
                    <a:cubicBezTo>
                      <a:pt x="907393" y="108916"/>
                      <a:pt x="1019503" y="135191"/>
                      <a:pt x="1072055" y="138695"/>
                    </a:cubicBezTo>
                    <a:cubicBezTo>
                      <a:pt x="1124607" y="142199"/>
                      <a:pt x="1114096" y="121178"/>
                      <a:pt x="1166648" y="117675"/>
                    </a:cubicBezTo>
                    <a:cubicBezTo>
                      <a:pt x="1219200" y="114172"/>
                      <a:pt x="1315544" y="119427"/>
                      <a:pt x="1387365" y="117675"/>
                    </a:cubicBezTo>
                    <a:cubicBezTo>
                      <a:pt x="1459186" y="115923"/>
                      <a:pt x="1543269" y="103661"/>
                      <a:pt x="1597572" y="107164"/>
                    </a:cubicBezTo>
                    <a:cubicBezTo>
                      <a:pt x="1651875" y="110667"/>
                      <a:pt x="1664138" y="136943"/>
                      <a:pt x="1713186" y="138695"/>
                    </a:cubicBezTo>
                    <a:cubicBezTo>
                      <a:pt x="1762234" y="140447"/>
                      <a:pt x="1842814" y="122930"/>
                      <a:pt x="1891862" y="117675"/>
                    </a:cubicBezTo>
                    <a:cubicBezTo>
                      <a:pt x="1940910" y="112420"/>
                      <a:pt x="1968938" y="101909"/>
                      <a:pt x="2007476" y="107164"/>
                    </a:cubicBezTo>
                    <a:cubicBezTo>
                      <a:pt x="2046014" y="112419"/>
                      <a:pt x="2065282" y="149206"/>
                      <a:pt x="2123089" y="149206"/>
                    </a:cubicBezTo>
                    <a:cubicBezTo>
                      <a:pt x="2180896" y="149206"/>
                      <a:pt x="2305269" y="117674"/>
                      <a:pt x="2354317" y="107164"/>
                    </a:cubicBezTo>
                    <a:cubicBezTo>
                      <a:pt x="2403365" y="96654"/>
                      <a:pt x="2384096" y="91399"/>
                      <a:pt x="2417379" y="86144"/>
                    </a:cubicBezTo>
                    <a:cubicBezTo>
                      <a:pt x="2450662" y="80889"/>
                      <a:pt x="2518980" y="73881"/>
                      <a:pt x="2554014" y="75633"/>
                    </a:cubicBezTo>
                    <a:cubicBezTo>
                      <a:pt x="2589048" y="77385"/>
                      <a:pt x="2594303" y="87895"/>
                      <a:pt x="2627586" y="96654"/>
                    </a:cubicBezTo>
                    <a:cubicBezTo>
                      <a:pt x="2660869" y="105413"/>
                      <a:pt x="2725682" y="122930"/>
                      <a:pt x="2753710" y="128185"/>
                    </a:cubicBezTo>
                    <a:cubicBezTo>
                      <a:pt x="2781738" y="133440"/>
                      <a:pt x="2767724" y="140447"/>
                      <a:pt x="2795752" y="128185"/>
                    </a:cubicBezTo>
                    <a:cubicBezTo>
                      <a:pt x="2823780" y="115923"/>
                      <a:pt x="2886842" y="66875"/>
                      <a:pt x="2921876" y="54613"/>
                    </a:cubicBezTo>
                    <a:cubicBezTo>
                      <a:pt x="2956910" y="42351"/>
                      <a:pt x="2970924" y="49358"/>
                      <a:pt x="3005958" y="54613"/>
                    </a:cubicBezTo>
                    <a:cubicBezTo>
                      <a:pt x="3040992" y="59868"/>
                      <a:pt x="3090042" y="79137"/>
                      <a:pt x="3132083" y="86144"/>
                    </a:cubicBezTo>
                    <a:cubicBezTo>
                      <a:pt x="3174124" y="93151"/>
                      <a:pt x="3209159" y="98406"/>
                      <a:pt x="3258207" y="96654"/>
                    </a:cubicBezTo>
                    <a:cubicBezTo>
                      <a:pt x="3307255" y="94902"/>
                      <a:pt x="3426372" y="75633"/>
                      <a:pt x="3426372" y="75633"/>
                    </a:cubicBezTo>
                    <a:lnTo>
                      <a:pt x="3426372" y="75633"/>
                    </a:lnTo>
                    <a:cubicBezTo>
                      <a:pt x="3452648" y="72130"/>
                      <a:pt x="3548993" y="56365"/>
                      <a:pt x="3584027" y="54613"/>
                    </a:cubicBezTo>
                    <a:cubicBezTo>
                      <a:pt x="3619061" y="52861"/>
                      <a:pt x="3620813" y="59868"/>
                      <a:pt x="3636579" y="65123"/>
                    </a:cubicBezTo>
                    <a:cubicBezTo>
                      <a:pt x="3652345" y="70378"/>
                      <a:pt x="3655848" y="80889"/>
                      <a:pt x="3678621" y="86144"/>
                    </a:cubicBezTo>
                    <a:cubicBezTo>
                      <a:pt x="3701394" y="91399"/>
                      <a:pt x="3739931" y="94902"/>
                      <a:pt x="3773214" y="96654"/>
                    </a:cubicBezTo>
                    <a:cubicBezTo>
                      <a:pt x="3806497" y="98406"/>
                      <a:pt x="3878317" y="96654"/>
                      <a:pt x="3878317" y="96654"/>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1386640" y="2018381"/>
                <a:ext cx="3113352" cy="618531"/>
                <a:chOff x="755576" y="2810469"/>
                <a:chExt cx="3113352" cy="618531"/>
              </a:xfrm>
            </p:grpSpPr>
            <p:cxnSp>
              <p:nvCxnSpPr>
                <p:cNvPr id="82" name="Straight Connector 81"/>
                <p:cNvCxnSpPr/>
                <p:nvPr/>
              </p:nvCxnSpPr>
              <p:spPr>
                <a:xfrm>
                  <a:off x="755576" y="2810469"/>
                  <a:ext cx="31028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55576" y="2810469"/>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51920" y="2810469"/>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66086" y="3429000"/>
                  <a:ext cx="310284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573146" y="1008899"/>
                <a:ext cx="3638814" cy="1556005"/>
                <a:chOff x="1046011" y="1102065"/>
                <a:chExt cx="3638814" cy="1556005"/>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1244"/>
                <a:stretch/>
              </p:blipFill>
              <p:spPr bwMode="auto">
                <a:xfrm>
                  <a:off x="1461350" y="1243380"/>
                  <a:ext cx="2869933" cy="1414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3776237" y="1102065"/>
                  <a:ext cx="907799" cy="646864"/>
                  <a:chOff x="6156176" y="836712"/>
                  <a:chExt cx="1440160" cy="1053226"/>
                </a:xfrm>
              </p:grpSpPr>
              <p:cxnSp>
                <p:nvCxnSpPr>
                  <p:cNvPr id="35" name="Straight Connector 34"/>
                  <p:cNvCxnSpPr/>
                  <p:nvPr/>
                </p:nvCxnSpPr>
                <p:spPr>
                  <a:xfrm flipV="1">
                    <a:off x="6156176" y="836712"/>
                    <a:ext cx="1440160"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156176" y="881826"/>
                    <a:ext cx="1440160"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596336" y="836712"/>
                    <a:ext cx="0" cy="4511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1052840" y="1129773"/>
                  <a:ext cx="870885" cy="627414"/>
                  <a:chOff x="1835696" y="881826"/>
                  <a:chExt cx="1381599" cy="1021559"/>
                </a:xfrm>
              </p:grpSpPr>
              <p:cxnSp>
                <p:nvCxnSpPr>
                  <p:cNvPr id="32" name="Straight Connector 31"/>
                  <p:cNvCxnSpPr/>
                  <p:nvPr/>
                </p:nvCxnSpPr>
                <p:spPr>
                  <a:xfrm flipH="1" flipV="1">
                    <a:off x="1835696" y="881826"/>
                    <a:ext cx="1368152" cy="962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849143" y="940387"/>
                    <a:ext cx="1368152" cy="962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849143" y="881826"/>
                    <a:ext cx="0" cy="5856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Freeform 21"/>
                <p:cNvSpPr/>
                <p:nvPr/>
              </p:nvSpPr>
              <p:spPr>
                <a:xfrm>
                  <a:off x="1046011" y="1160234"/>
                  <a:ext cx="864582" cy="586377"/>
                </a:xfrm>
                <a:custGeom>
                  <a:avLst/>
                  <a:gdLst>
                    <a:gd name="connsiteX0" fmla="*/ 0 w 1371600"/>
                    <a:gd name="connsiteY0" fmla="*/ 0 h 954741"/>
                    <a:gd name="connsiteX1" fmla="*/ 363071 w 1371600"/>
                    <a:gd name="connsiteY1" fmla="*/ 322730 h 954741"/>
                    <a:gd name="connsiteX2" fmla="*/ 672353 w 1371600"/>
                    <a:gd name="connsiteY2" fmla="*/ 457200 h 954741"/>
                    <a:gd name="connsiteX3" fmla="*/ 954741 w 1371600"/>
                    <a:gd name="connsiteY3" fmla="*/ 766483 h 954741"/>
                    <a:gd name="connsiteX4" fmla="*/ 1371600 w 1371600"/>
                    <a:gd name="connsiteY4" fmla="*/ 954741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954741">
                      <a:moveTo>
                        <a:pt x="0" y="0"/>
                      </a:moveTo>
                      <a:cubicBezTo>
                        <a:pt x="125506" y="123265"/>
                        <a:pt x="251012" y="246530"/>
                        <a:pt x="363071" y="322730"/>
                      </a:cubicBezTo>
                      <a:cubicBezTo>
                        <a:pt x="475130" y="398930"/>
                        <a:pt x="573741" y="383241"/>
                        <a:pt x="672353" y="457200"/>
                      </a:cubicBezTo>
                      <a:cubicBezTo>
                        <a:pt x="770965" y="531159"/>
                        <a:pt x="838200" y="683559"/>
                        <a:pt x="954741" y="766483"/>
                      </a:cubicBezTo>
                      <a:cubicBezTo>
                        <a:pt x="1071282" y="849407"/>
                        <a:pt x="1221441" y="902074"/>
                        <a:pt x="1371600" y="95474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811766" y="1108485"/>
                  <a:ext cx="873059" cy="635929"/>
                </a:xfrm>
                <a:custGeom>
                  <a:avLst/>
                  <a:gdLst>
                    <a:gd name="connsiteX0" fmla="*/ 0 w 1385047"/>
                    <a:gd name="connsiteY0" fmla="*/ 1035423 h 1035423"/>
                    <a:gd name="connsiteX1" fmla="*/ 510988 w 1385047"/>
                    <a:gd name="connsiteY1" fmla="*/ 766482 h 1035423"/>
                    <a:gd name="connsiteX2" fmla="*/ 739588 w 1385047"/>
                    <a:gd name="connsiteY2" fmla="*/ 510988 h 1035423"/>
                    <a:gd name="connsiteX3" fmla="*/ 1223683 w 1385047"/>
                    <a:gd name="connsiteY3" fmla="*/ 282388 h 1035423"/>
                    <a:gd name="connsiteX4" fmla="*/ 1385047 w 1385047"/>
                    <a:gd name="connsiteY4" fmla="*/ 0 h 1035423"/>
                    <a:gd name="connsiteX5" fmla="*/ 1385047 w 1385047"/>
                    <a:gd name="connsiteY5" fmla="*/ 0 h 10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047" h="1035423">
                      <a:moveTo>
                        <a:pt x="0" y="1035423"/>
                      </a:moveTo>
                      <a:cubicBezTo>
                        <a:pt x="193861" y="944655"/>
                        <a:pt x="387723" y="853888"/>
                        <a:pt x="510988" y="766482"/>
                      </a:cubicBezTo>
                      <a:cubicBezTo>
                        <a:pt x="634253" y="679076"/>
                        <a:pt x="620806" y="591670"/>
                        <a:pt x="739588" y="510988"/>
                      </a:cubicBezTo>
                      <a:cubicBezTo>
                        <a:pt x="858370" y="430306"/>
                        <a:pt x="1116107" y="367553"/>
                        <a:pt x="1223683" y="282388"/>
                      </a:cubicBezTo>
                      <a:cubicBezTo>
                        <a:pt x="1331259" y="197223"/>
                        <a:pt x="1385047" y="0"/>
                        <a:pt x="1385047" y="0"/>
                      </a:cubicBezTo>
                      <a:lnTo>
                        <a:pt x="1385047"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072055" y="1124607"/>
                  <a:ext cx="852789" cy="183966"/>
                </a:xfrm>
                <a:custGeom>
                  <a:avLst/>
                  <a:gdLst>
                    <a:gd name="connsiteX0" fmla="*/ 0 w 852789"/>
                    <a:gd name="connsiteY0" fmla="*/ 0 h 183966"/>
                    <a:gd name="connsiteX1" fmla="*/ 515007 w 852789"/>
                    <a:gd name="connsiteY1" fmla="*/ 94593 h 183966"/>
                    <a:gd name="connsiteX2" fmla="*/ 819807 w 852789"/>
                    <a:gd name="connsiteY2" fmla="*/ 178676 h 183966"/>
                    <a:gd name="connsiteX3" fmla="*/ 830317 w 852789"/>
                    <a:gd name="connsiteY3" fmla="*/ 168165 h 183966"/>
                  </a:gdLst>
                  <a:ahLst/>
                  <a:cxnLst>
                    <a:cxn ang="0">
                      <a:pos x="connsiteX0" y="connsiteY0"/>
                    </a:cxn>
                    <a:cxn ang="0">
                      <a:pos x="connsiteX1" y="connsiteY1"/>
                    </a:cxn>
                    <a:cxn ang="0">
                      <a:pos x="connsiteX2" y="connsiteY2"/>
                    </a:cxn>
                    <a:cxn ang="0">
                      <a:pos x="connsiteX3" y="connsiteY3"/>
                    </a:cxn>
                  </a:cxnLst>
                  <a:rect l="l" t="t" r="r" b="b"/>
                  <a:pathLst>
                    <a:path w="852789" h="183966">
                      <a:moveTo>
                        <a:pt x="0" y="0"/>
                      </a:moveTo>
                      <a:cubicBezTo>
                        <a:pt x="189186" y="32407"/>
                        <a:pt x="378373" y="64814"/>
                        <a:pt x="515007" y="94593"/>
                      </a:cubicBezTo>
                      <a:cubicBezTo>
                        <a:pt x="651641" y="124372"/>
                        <a:pt x="767255" y="166414"/>
                        <a:pt x="819807" y="178676"/>
                      </a:cubicBezTo>
                      <a:cubicBezTo>
                        <a:pt x="872359" y="190938"/>
                        <a:pt x="851338" y="179551"/>
                        <a:pt x="830317" y="168165"/>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772613" y="1103586"/>
                  <a:ext cx="893980" cy="224486"/>
                </a:xfrm>
                <a:custGeom>
                  <a:avLst/>
                  <a:gdLst>
                    <a:gd name="connsiteX0" fmla="*/ 893980 w 893980"/>
                    <a:gd name="connsiteY0" fmla="*/ 0 h 224486"/>
                    <a:gd name="connsiteX1" fmla="*/ 399994 w 893980"/>
                    <a:gd name="connsiteY1" fmla="*/ 105104 h 224486"/>
                    <a:gd name="connsiteX2" fmla="*/ 32132 w 893980"/>
                    <a:gd name="connsiteY2" fmla="*/ 210207 h 224486"/>
                    <a:gd name="connsiteX3" fmla="*/ 42642 w 893980"/>
                    <a:gd name="connsiteY3" fmla="*/ 220717 h 224486"/>
                  </a:gdLst>
                  <a:ahLst/>
                  <a:cxnLst>
                    <a:cxn ang="0">
                      <a:pos x="connsiteX0" y="connsiteY0"/>
                    </a:cxn>
                    <a:cxn ang="0">
                      <a:pos x="connsiteX1" y="connsiteY1"/>
                    </a:cxn>
                    <a:cxn ang="0">
                      <a:pos x="connsiteX2" y="connsiteY2"/>
                    </a:cxn>
                    <a:cxn ang="0">
                      <a:pos x="connsiteX3" y="connsiteY3"/>
                    </a:cxn>
                  </a:cxnLst>
                  <a:rect l="l" t="t" r="r" b="b"/>
                  <a:pathLst>
                    <a:path w="893980" h="224486">
                      <a:moveTo>
                        <a:pt x="893980" y="0"/>
                      </a:moveTo>
                      <a:cubicBezTo>
                        <a:pt x="718807" y="35035"/>
                        <a:pt x="543635" y="70070"/>
                        <a:pt x="399994" y="105104"/>
                      </a:cubicBezTo>
                      <a:cubicBezTo>
                        <a:pt x="256353" y="140138"/>
                        <a:pt x="91691" y="190938"/>
                        <a:pt x="32132" y="210207"/>
                      </a:cubicBezTo>
                      <a:cubicBezTo>
                        <a:pt x="-27427" y="229476"/>
                        <a:pt x="7607" y="225096"/>
                        <a:pt x="42642" y="22071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55576" y="2810469"/>
                <a:ext cx="3113352" cy="618531"/>
                <a:chOff x="755576" y="2810469"/>
                <a:chExt cx="3113352" cy="618531"/>
              </a:xfrm>
            </p:grpSpPr>
            <p:cxnSp>
              <p:nvCxnSpPr>
                <p:cNvPr id="74" name="Straight Connector 73"/>
                <p:cNvCxnSpPr/>
                <p:nvPr/>
              </p:nvCxnSpPr>
              <p:spPr>
                <a:xfrm>
                  <a:off x="755576" y="2810469"/>
                  <a:ext cx="31028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55576" y="2810469"/>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51920" y="2810469"/>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66086" y="3429000"/>
                  <a:ext cx="310284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9" name="Freeform 78"/>
              <p:cNvSpPr/>
              <p:nvPr/>
            </p:nvSpPr>
            <p:spPr>
              <a:xfrm>
                <a:off x="3805764" y="1040524"/>
                <a:ext cx="458336" cy="1838499"/>
              </a:xfrm>
              <a:custGeom>
                <a:avLst/>
                <a:gdLst>
                  <a:gd name="connsiteX0" fmla="*/ 398374 w 458336"/>
                  <a:gd name="connsiteY0" fmla="*/ 0 h 1838499"/>
                  <a:gd name="connsiteX1" fmla="*/ 429905 w 458336"/>
                  <a:gd name="connsiteY1" fmla="*/ 1061545 h 1838499"/>
                  <a:gd name="connsiteX2" fmla="*/ 41022 w 458336"/>
                  <a:gd name="connsiteY2" fmla="*/ 1776248 h 1838499"/>
                  <a:gd name="connsiteX3" fmla="*/ 30512 w 458336"/>
                  <a:gd name="connsiteY3" fmla="*/ 1755228 h 1838499"/>
                </a:gdLst>
                <a:ahLst/>
                <a:cxnLst>
                  <a:cxn ang="0">
                    <a:pos x="connsiteX0" y="connsiteY0"/>
                  </a:cxn>
                  <a:cxn ang="0">
                    <a:pos x="connsiteX1" y="connsiteY1"/>
                  </a:cxn>
                  <a:cxn ang="0">
                    <a:pos x="connsiteX2" y="connsiteY2"/>
                  </a:cxn>
                  <a:cxn ang="0">
                    <a:pos x="connsiteX3" y="connsiteY3"/>
                  </a:cxn>
                </a:cxnLst>
                <a:rect l="l" t="t" r="r" b="b"/>
                <a:pathLst>
                  <a:path w="458336" h="1838499">
                    <a:moveTo>
                      <a:pt x="398374" y="0"/>
                    </a:moveTo>
                    <a:cubicBezTo>
                      <a:pt x="443919" y="382752"/>
                      <a:pt x="489464" y="765504"/>
                      <a:pt x="429905" y="1061545"/>
                    </a:cubicBezTo>
                    <a:cubicBezTo>
                      <a:pt x="370346" y="1357586"/>
                      <a:pt x="107587" y="1660634"/>
                      <a:pt x="41022" y="1776248"/>
                    </a:cubicBezTo>
                    <a:cubicBezTo>
                      <a:pt x="-25543" y="1891862"/>
                      <a:pt x="2484" y="1823545"/>
                      <a:pt x="30512" y="175522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p:nvPr/>
            </p:nvCxnSpPr>
            <p:spPr>
              <a:xfrm flipV="1">
                <a:off x="766086" y="2443514"/>
                <a:ext cx="310277" cy="366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9" idx="2"/>
              </p:cNvCxnSpPr>
              <p:nvPr/>
            </p:nvCxnSpPr>
            <p:spPr>
              <a:xfrm flipV="1">
                <a:off x="3846786" y="2018381"/>
                <a:ext cx="636198" cy="7983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3846786" y="2625453"/>
                <a:ext cx="653206" cy="80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766086" y="2608846"/>
                <a:ext cx="620554" cy="8291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386640" y="2443514"/>
                <a:ext cx="0" cy="183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3563888" y="2018381"/>
                <a:ext cx="919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Freeform 98"/>
              <p:cNvSpPr/>
              <p:nvPr/>
            </p:nvSpPr>
            <p:spPr>
              <a:xfrm>
                <a:off x="435810" y="1061545"/>
                <a:ext cx="341956" cy="1776248"/>
              </a:xfrm>
              <a:custGeom>
                <a:avLst/>
                <a:gdLst>
                  <a:gd name="connsiteX0" fmla="*/ 163280 w 341956"/>
                  <a:gd name="connsiteY0" fmla="*/ 0 h 1776248"/>
                  <a:gd name="connsiteX1" fmla="*/ 5624 w 341956"/>
                  <a:gd name="connsiteY1" fmla="*/ 861848 h 1776248"/>
                  <a:gd name="connsiteX2" fmla="*/ 341956 w 341956"/>
                  <a:gd name="connsiteY2" fmla="*/ 1776248 h 1776248"/>
                </a:gdLst>
                <a:ahLst/>
                <a:cxnLst>
                  <a:cxn ang="0">
                    <a:pos x="connsiteX0" y="connsiteY0"/>
                  </a:cxn>
                  <a:cxn ang="0">
                    <a:pos x="connsiteX1" y="connsiteY1"/>
                  </a:cxn>
                  <a:cxn ang="0">
                    <a:pos x="connsiteX2" y="connsiteY2"/>
                  </a:cxn>
                </a:cxnLst>
                <a:rect l="l" t="t" r="r" b="b"/>
                <a:pathLst>
                  <a:path w="341956" h="1776248">
                    <a:moveTo>
                      <a:pt x="163280" y="0"/>
                    </a:moveTo>
                    <a:cubicBezTo>
                      <a:pt x="69562" y="282903"/>
                      <a:pt x="-24155" y="565807"/>
                      <a:pt x="5624" y="861848"/>
                    </a:cubicBezTo>
                    <a:cubicBezTo>
                      <a:pt x="35403" y="1157889"/>
                      <a:pt x="188679" y="1467068"/>
                      <a:pt x="341956" y="1776248"/>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a:off x="451945" y="2341746"/>
                <a:ext cx="4120055" cy="149206"/>
              </a:xfrm>
              <a:custGeom>
                <a:avLst/>
                <a:gdLst>
                  <a:gd name="connsiteX0" fmla="*/ 0 w 3878317"/>
                  <a:gd name="connsiteY0" fmla="*/ 44102 h 149206"/>
                  <a:gd name="connsiteX1" fmla="*/ 178676 w 3878317"/>
                  <a:gd name="connsiteY1" fmla="*/ 2061 h 149206"/>
                  <a:gd name="connsiteX2" fmla="*/ 325821 w 3878317"/>
                  <a:gd name="connsiteY2" fmla="*/ 12571 h 149206"/>
                  <a:gd name="connsiteX3" fmla="*/ 409903 w 3878317"/>
                  <a:gd name="connsiteY3" fmla="*/ 65123 h 149206"/>
                  <a:gd name="connsiteX4" fmla="*/ 536027 w 3878317"/>
                  <a:gd name="connsiteY4" fmla="*/ 86144 h 149206"/>
                  <a:gd name="connsiteX5" fmla="*/ 651641 w 3878317"/>
                  <a:gd name="connsiteY5" fmla="*/ 65123 h 149206"/>
                  <a:gd name="connsiteX6" fmla="*/ 735724 w 3878317"/>
                  <a:gd name="connsiteY6" fmla="*/ 65123 h 149206"/>
                  <a:gd name="connsiteX7" fmla="*/ 851338 w 3878317"/>
                  <a:gd name="connsiteY7" fmla="*/ 96654 h 149206"/>
                  <a:gd name="connsiteX8" fmla="*/ 1072055 w 3878317"/>
                  <a:gd name="connsiteY8" fmla="*/ 138695 h 149206"/>
                  <a:gd name="connsiteX9" fmla="*/ 1166648 w 3878317"/>
                  <a:gd name="connsiteY9" fmla="*/ 117675 h 149206"/>
                  <a:gd name="connsiteX10" fmla="*/ 1387365 w 3878317"/>
                  <a:gd name="connsiteY10" fmla="*/ 117675 h 149206"/>
                  <a:gd name="connsiteX11" fmla="*/ 1597572 w 3878317"/>
                  <a:gd name="connsiteY11" fmla="*/ 107164 h 149206"/>
                  <a:gd name="connsiteX12" fmla="*/ 1713186 w 3878317"/>
                  <a:gd name="connsiteY12" fmla="*/ 138695 h 149206"/>
                  <a:gd name="connsiteX13" fmla="*/ 1891862 w 3878317"/>
                  <a:gd name="connsiteY13" fmla="*/ 117675 h 149206"/>
                  <a:gd name="connsiteX14" fmla="*/ 2007476 w 3878317"/>
                  <a:gd name="connsiteY14" fmla="*/ 107164 h 149206"/>
                  <a:gd name="connsiteX15" fmla="*/ 2123089 w 3878317"/>
                  <a:gd name="connsiteY15" fmla="*/ 149206 h 149206"/>
                  <a:gd name="connsiteX16" fmla="*/ 2354317 w 3878317"/>
                  <a:gd name="connsiteY16" fmla="*/ 107164 h 149206"/>
                  <a:gd name="connsiteX17" fmla="*/ 2417379 w 3878317"/>
                  <a:gd name="connsiteY17" fmla="*/ 86144 h 149206"/>
                  <a:gd name="connsiteX18" fmla="*/ 2554014 w 3878317"/>
                  <a:gd name="connsiteY18" fmla="*/ 75633 h 149206"/>
                  <a:gd name="connsiteX19" fmla="*/ 2627586 w 3878317"/>
                  <a:gd name="connsiteY19" fmla="*/ 96654 h 149206"/>
                  <a:gd name="connsiteX20" fmla="*/ 2753710 w 3878317"/>
                  <a:gd name="connsiteY20" fmla="*/ 128185 h 149206"/>
                  <a:gd name="connsiteX21" fmla="*/ 2795752 w 3878317"/>
                  <a:gd name="connsiteY21" fmla="*/ 128185 h 149206"/>
                  <a:gd name="connsiteX22" fmla="*/ 2921876 w 3878317"/>
                  <a:gd name="connsiteY22" fmla="*/ 54613 h 149206"/>
                  <a:gd name="connsiteX23" fmla="*/ 3005958 w 3878317"/>
                  <a:gd name="connsiteY23" fmla="*/ 54613 h 149206"/>
                  <a:gd name="connsiteX24" fmla="*/ 3132083 w 3878317"/>
                  <a:gd name="connsiteY24" fmla="*/ 86144 h 149206"/>
                  <a:gd name="connsiteX25" fmla="*/ 3258207 w 3878317"/>
                  <a:gd name="connsiteY25" fmla="*/ 96654 h 149206"/>
                  <a:gd name="connsiteX26" fmla="*/ 3426372 w 3878317"/>
                  <a:gd name="connsiteY26" fmla="*/ 75633 h 149206"/>
                  <a:gd name="connsiteX27" fmla="*/ 3426372 w 3878317"/>
                  <a:gd name="connsiteY27" fmla="*/ 75633 h 149206"/>
                  <a:gd name="connsiteX28" fmla="*/ 3584027 w 3878317"/>
                  <a:gd name="connsiteY28" fmla="*/ 54613 h 149206"/>
                  <a:gd name="connsiteX29" fmla="*/ 3636579 w 3878317"/>
                  <a:gd name="connsiteY29" fmla="*/ 65123 h 149206"/>
                  <a:gd name="connsiteX30" fmla="*/ 3678621 w 3878317"/>
                  <a:gd name="connsiteY30" fmla="*/ 86144 h 149206"/>
                  <a:gd name="connsiteX31" fmla="*/ 3773214 w 3878317"/>
                  <a:gd name="connsiteY31" fmla="*/ 96654 h 149206"/>
                  <a:gd name="connsiteX32" fmla="*/ 3878317 w 3878317"/>
                  <a:gd name="connsiteY32" fmla="*/ 96654 h 14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78317" h="149206">
                    <a:moveTo>
                      <a:pt x="0" y="44102"/>
                    </a:moveTo>
                    <a:cubicBezTo>
                      <a:pt x="62186" y="25709"/>
                      <a:pt x="124373" y="7316"/>
                      <a:pt x="178676" y="2061"/>
                    </a:cubicBezTo>
                    <a:cubicBezTo>
                      <a:pt x="232979" y="-3194"/>
                      <a:pt x="287283" y="2061"/>
                      <a:pt x="325821" y="12571"/>
                    </a:cubicBezTo>
                    <a:cubicBezTo>
                      <a:pt x="364359" y="23081"/>
                      <a:pt x="374869" y="52861"/>
                      <a:pt x="409903" y="65123"/>
                    </a:cubicBezTo>
                    <a:cubicBezTo>
                      <a:pt x="444937" y="77385"/>
                      <a:pt x="495737" y="86144"/>
                      <a:pt x="536027" y="86144"/>
                    </a:cubicBezTo>
                    <a:cubicBezTo>
                      <a:pt x="576317" y="86144"/>
                      <a:pt x="618358" y="68627"/>
                      <a:pt x="651641" y="65123"/>
                    </a:cubicBezTo>
                    <a:cubicBezTo>
                      <a:pt x="684924" y="61619"/>
                      <a:pt x="702441" y="59868"/>
                      <a:pt x="735724" y="65123"/>
                    </a:cubicBezTo>
                    <a:cubicBezTo>
                      <a:pt x="769007" y="70378"/>
                      <a:pt x="795283" y="84392"/>
                      <a:pt x="851338" y="96654"/>
                    </a:cubicBezTo>
                    <a:cubicBezTo>
                      <a:pt x="907393" y="108916"/>
                      <a:pt x="1019503" y="135191"/>
                      <a:pt x="1072055" y="138695"/>
                    </a:cubicBezTo>
                    <a:cubicBezTo>
                      <a:pt x="1124607" y="142199"/>
                      <a:pt x="1114096" y="121178"/>
                      <a:pt x="1166648" y="117675"/>
                    </a:cubicBezTo>
                    <a:cubicBezTo>
                      <a:pt x="1219200" y="114172"/>
                      <a:pt x="1315544" y="119427"/>
                      <a:pt x="1387365" y="117675"/>
                    </a:cubicBezTo>
                    <a:cubicBezTo>
                      <a:pt x="1459186" y="115923"/>
                      <a:pt x="1543269" y="103661"/>
                      <a:pt x="1597572" y="107164"/>
                    </a:cubicBezTo>
                    <a:cubicBezTo>
                      <a:pt x="1651875" y="110667"/>
                      <a:pt x="1664138" y="136943"/>
                      <a:pt x="1713186" y="138695"/>
                    </a:cubicBezTo>
                    <a:cubicBezTo>
                      <a:pt x="1762234" y="140447"/>
                      <a:pt x="1842814" y="122930"/>
                      <a:pt x="1891862" y="117675"/>
                    </a:cubicBezTo>
                    <a:cubicBezTo>
                      <a:pt x="1940910" y="112420"/>
                      <a:pt x="1968938" y="101909"/>
                      <a:pt x="2007476" y="107164"/>
                    </a:cubicBezTo>
                    <a:cubicBezTo>
                      <a:pt x="2046014" y="112419"/>
                      <a:pt x="2065282" y="149206"/>
                      <a:pt x="2123089" y="149206"/>
                    </a:cubicBezTo>
                    <a:cubicBezTo>
                      <a:pt x="2180896" y="149206"/>
                      <a:pt x="2305269" y="117674"/>
                      <a:pt x="2354317" y="107164"/>
                    </a:cubicBezTo>
                    <a:cubicBezTo>
                      <a:pt x="2403365" y="96654"/>
                      <a:pt x="2384096" y="91399"/>
                      <a:pt x="2417379" y="86144"/>
                    </a:cubicBezTo>
                    <a:cubicBezTo>
                      <a:pt x="2450662" y="80889"/>
                      <a:pt x="2518980" y="73881"/>
                      <a:pt x="2554014" y="75633"/>
                    </a:cubicBezTo>
                    <a:cubicBezTo>
                      <a:pt x="2589048" y="77385"/>
                      <a:pt x="2594303" y="87895"/>
                      <a:pt x="2627586" y="96654"/>
                    </a:cubicBezTo>
                    <a:cubicBezTo>
                      <a:pt x="2660869" y="105413"/>
                      <a:pt x="2725682" y="122930"/>
                      <a:pt x="2753710" y="128185"/>
                    </a:cubicBezTo>
                    <a:cubicBezTo>
                      <a:pt x="2781738" y="133440"/>
                      <a:pt x="2767724" y="140447"/>
                      <a:pt x="2795752" y="128185"/>
                    </a:cubicBezTo>
                    <a:cubicBezTo>
                      <a:pt x="2823780" y="115923"/>
                      <a:pt x="2886842" y="66875"/>
                      <a:pt x="2921876" y="54613"/>
                    </a:cubicBezTo>
                    <a:cubicBezTo>
                      <a:pt x="2956910" y="42351"/>
                      <a:pt x="2970924" y="49358"/>
                      <a:pt x="3005958" y="54613"/>
                    </a:cubicBezTo>
                    <a:cubicBezTo>
                      <a:pt x="3040992" y="59868"/>
                      <a:pt x="3090042" y="79137"/>
                      <a:pt x="3132083" y="86144"/>
                    </a:cubicBezTo>
                    <a:cubicBezTo>
                      <a:pt x="3174124" y="93151"/>
                      <a:pt x="3209159" y="98406"/>
                      <a:pt x="3258207" y="96654"/>
                    </a:cubicBezTo>
                    <a:cubicBezTo>
                      <a:pt x="3307255" y="94902"/>
                      <a:pt x="3426372" y="75633"/>
                      <a:pt x="3426372" y="75633"/>
                    </a:cubicBezTo>
                    <a:lnTo>
                      <a:pt x="3426372" y="75633"/>
                    </a:lnTo>
                    <a:cubicBezTo>
                      <a:pt x="3452648" y="72130"/>
                      <a:pt x="3548993" y="56365"/>
                      <a:pt x="3584027" y="54613"/>
                    </a:cubicBezTo>
                    <a:cubicBezTo>
                      <a:pt x="3619061" y="52861"/>
                      <a:pt x="3620813" y="59868"/>
                      <a:pt x="3636579" y="65123"/>
                    </a:cubicBezTo>
                    <a:cubicBezTo>
                      <a:pt x="3652345" y="70378"/>
                      <a:pt x="3655848" y="80889"/>
                      <a:pt x="3678621" y="86144"/>
                    </a:cubicBezTo>
                    <a:cubicBezTo>
                      <a:pt x="3701394" y="91399"/>
                      <a:pt x="3739931" y="94902"/>
                      <a:pt x="3773214" y="96654"/>
                    </a:cubicBezTo>
                    <a:cubicBezTo>
                      <a:pt x="3806497" y="98406"/>
                      <a:pt x="3878317" y="96654"/>
                      <a:pt x="3878317" y="96654"/>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416556" y="2559714"/>
                <a:ext cx="4120055" cy="149206"/>
              </a:xfrm>
              <a:custGeom>
                <a:avLst/>
                <a:gdLst>
                  <a:gd name="connsiteX0" fmla="*/ 0 w 3878317"/>
                  <a:gd name="connsiteY0" fmla="*/ 44102 h 149206"/>
                  <a:gd name="connsiteX1" fmla="*/ 178676 w 3878317"/>
                  <a:gd name="connsiteY1" fmla="*/ 2061 h 149206"/>
                  <a:gd name="connsiteX2" fmla="*/ 325821 w 3878317"/>
                  <a:gd name="connsiteY2" fmla="*/ 12571 h 149206"/>
                  <a:gd name="connsiteX3" fmla="*/ 409903 w 3878317"/>
                  <a:gd name="connsiteY3" fmla="*/ 65123 h 149206"/>
                  <a:gd name="connsiteX4" fmla="*/ 536027 w 3878317"/>
                  <a:gd name="connsiteY4" fmla="*/ 86144 h 149206"/>
                  <a:gd name="connsiteX5" fmla="*/ 651641 w 3878317"/>
                  <a:gd name="connsiteY5" fmla="*/ 65123 h 149206"/>
                  <a:gd name="connsiteX6" fmla="*/ 735724 w 3878317"/>
                  <a:gd name="connsiteY6" fmla="*/ 65123 h 149206"/>
                  <a:gd name="connsiteX7" fmla="*/ 851338 w 3878317"/>
                  <a:gd name="connsiteY7" fmla="*/ 96654 h 149206"/>
                  <a:gd name="connsiteX8" fmla="*/ 1072055 w 3878317"/>
                  <a:gd name="connsiteY8" fmla="*/ 138695 h 149206"/>
                  <a:gd name="connsiteX9" fmla="*/ 1166648 w 3878317"/>
                  <a:gd name="connsiteY9" fmla="*/ 117675 h 149206"/>
                  <a:gd name="connsiteX10" fmla="*/ 1387365 w 3878317"/>
                  <a:gd name="connsiteY10" fmla="*/ 117675 h 149206"/>
                  <a:gd name="connsiteX11" fmla="*/ 1597572 w 3878317"/>
                  <a:gd name="connsiteY11" fmla="*/ 107164 h 149206"/>
                  <a:gd name="connsiteX12" fmla="*/ 1713186 w 3878317"/>
                  <a:gd name="connsiteY12" fmla="*/ 138695 h 149206"/>
                  <a:gd name="connsiteX13" fmla="*/ 1891862 w 3878317"/>
                  <a:gd name="connsiteY13" fmla="*/ 117675 h 149206"/>
                  <a:gd name="connsiteX14" fmla="*/ 2007476 w 3878317"/>
                  <a:gd name="connsiteY14" fmla="*/ 107164 h 149206"/>
                  <a:gd name="connsiteX15" fmla="*/ 2123089 w 3878317"/>
                  <a:gd name="connsiteY15" fmla="*/ 149206 h 149206"/>
                  <a:gd name="connsiteX16" fmla="*/ 2354317 w 3878317"/>
                  <a:gd name="connsiteY16" fmla="*/ 107164 h 149206"/>
                  <a:gd name="connsiteX17" fmla="*/ 2417379 w 3878317"/>
                  <a:gd name="connsiteY17" fmla="*/ 86144 h 149206"/>
                  <a:gd name="connsiteX18" fmla="*/ 2554014 w 3878317"/>
                  <a:gd name="connsiteY18" fmla="*/ 75633 h 149206"/>
                  <a:gd name="connsiteX19" fmla="*/ 2627586 w 3878317"/>
                  <a:gd name="connsiteY19" fmla="*/ 96654 h 149206"/>
                  <a:gd name="connsiteX20" fmla="*/ 2753710 w 3878317"/>
                  <a:gd name="connsiteY20" fmla="*/ 128185 h 149206"/>
                  <a:gd name="connsiteX21" fmla="*/ 2795752 w 3878317"/>
                  <a:gd name="connsiteY21" fmla="*/ 128185 h 149206"/>
                  <a:gd name="connsiteX22" fmla="*/ 2921876 w 3878317"/>
                  <a:gd name="connsiteY22" fmla="*/ 54613 h 149206"/>
                  <a:gd name="connsiteX23" fmla="*/ 3005958 w 3878317"/>
                  <a:gd name="connsiteY23" fmla="*/ 54613 h 149206"/>
                  <a:gd name="connsiteX24" fmla="*/ 3132083 w 3878317"/>
                  <a:gd name="connsiteY24" fmla="*/ 86144 h 149206"/>
                  <a:gd name="connsiteX25" fmla="*/ 3258207 w 3878317"/>
                  <a:gd name="connsiteY25" fmla="*/ 96654 h 149206"/>
                  <a:gd name="connsiteX26" fmla="*/ 3426372 w 3878317"/>
                  <a:gd name="connsiteY26" fmla="*/ 75633 h 149206"/>
                  <a:gd name="connsiteX27" fmla="*/ 3426372 w 3878317"/>
                  <a:gd name="connsiteY27" fmla="*/ 75633 h 149206"/>
                  <a:gd name="connsiteX28" fmla="*/ 3584027 w 3878317"/>
                  <a:gd name="connsiteY28" fmla="*/ 54613 h 149206"/>
                  <a:gd name="connsiteX29" fmla="*/ 3636579 w 3878317"/>
                  <a:gd name="connsiteY29" fmla="*/ 65123 h 149206"/>
                  <a:gd name="connsiteX30" fmla="*/ 3678621 w 3878317"/>
                  <a:gd name="connsiteY30" fmla="*/ 86144 h 149206"/>
                  <a:gd name="connsiteX31" fmla="*/ 3773214 w 3878317"/>
                  <a:gd name="connsiteY31" fmla="*/ 96654 h 149206"/>
                  <a:gd name="connsiteX32" fmla="*/ 3878317 w 3878317"/>
                  <a:gd name="connsiteY32" fmla="*/ 96654 h 14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78317" h="149206">
                    <a:moveTo>
                      <a:pt x="0" y="44102"/>
                    </a:moveTo>
                    <a:cubicBezTo>
                      <a:pt x="62186" y="25709"/>
                      <a:pt x="124373" y="7316"/>
                      <a:pt x="178676" y="2061"/>
                    </a:cubicBezTo>
                    <a:cubicBezTo>
                      <a:pt x="232979" y="-3194"/>
                      <a:pt x="287283" y="2061"/>
                      <a:pt x="325821" y="12571"/>
                    </a:cubicBezTo>
                    <a:cubicBezTo>
                      <a:pt x="364359" y="23081"/>
                      <a:pt x="374869" y="52861"/>
                      <a:pt x="409903" y="65123"/>
                    </a:cubicBezTo>
                    <a:cubicBezTo>
                      <a:pt x="444937" y="77385"/>
                      <a:pt x="495737" y="86144"/>
                      <a:pt x="536027" y="86144"/>
                    </a:cubicBezTo>
                    <a:cubicBezTo>
                      <a:pt x="576317" y="86144"/>
                      <a:pt x="618358" y="68627"/>
                      <a:pt x="651641" y="65123"/>
                    </a:cubicBezTo>
                    <a:cubicBezTo>
                      <a:pt x="684924" y="61619"/>
                      <a:pt x="702441" y="59868"/>
                      <a:pt x="735724" y="65123"/>
                    </a:cubicBezTo>
                    <a:cubicBezTo>
                      <a:pt x="769007" y="70378"/>
                      <a:pt x="795283" y="84392"/>
                      <a:pt x="851338" y="96654"/>
                    </a:cubicBezTo>
                    <a:cubicBezTo>
                      <a:pt x="907393" y="108916"/>
                      <a:pt x="1019503" y="135191"/>
                      <a:pt x="1072055" y="138695"/>
                    </a:cubicBezTo>
                    <a:cubicBezTo>
                      <a:pt x="1124607" y="142199"/>
                      <a:pt x="1114096" y="121178"/>
                      <a:pt x="1166648" y="117675"/>
                    </a:cubicBezTo>
                    <a:cubicBezTo>
                      <a:pt x="1219200" y="114172"/>
                      <a:pt x="1315544" y="119427"/>
                      <a:pt x="1387365" y="117675"/>
                    </a:cubicBezTo>
                    <a:cubicBezTo>
                      <a:pt x="1459186" y="115923"/>
                      <a:pt x="1543269" y="103661"/>
                      <a:pt x="1597572" y="107164"/>
                    </a:cubicBezTo>
                    <a:cubicBezTo>
                      <a:pt x="1651875" y="110667"/>
                      <a:pt x="1664138" y="136943"/>
                      <a:pt x="1713186" y="138695"/>
                    </a:cubicBezTo>
                    <a:cubicBezTo>
                      <a:pt x="1762234" y="140447"/>
                      <a:pt x="1842814" y="122930"/>
                      <a:pt x="1891862" y="117675"/>
                    </a:cubicBezTo>
                    <a:cubicBezTo>
                      <a:pt x="1940910" y="112420"/>
                      <a:pt x="1968938" y="101909"/>
                      <a:pt x="2007476" y="107164"/>
                    </a:cubicBezTo>
                    <a:cubicBezTo>
                      <a:pt x="2046014" y="112419"/>
                      <a:pt x="2065282" y="149206"/>
                      <a:pt x="2123089" y="149206"/>
                    </a:cubicBezTo>
                    <a:cubicBezTo>
                      <a:pt x="2180896" y="149206"/>
                      <a:pt x="2305269" y="117674"/>
                      <a:pt x="2354317" y="107164"/>
                    </a:cubicBezTo>
                    <a:cubicBezTo>
                      <a:pt x="2403365" y="96654"/>
                      <a:pt x="2384096" y="91399"/>
                      <a:pt x="2417379" y="86144"/>
                    </a:cubicBezTo>
                    <a:cubicBezTo>
                      <a:pt x="2450662" y="80889"/>
                      <a:pt x="2518980" y="73881"/>
                      <a:pt x="2554014" y="75633"/>
                    </a:cubicBezTo>
                    <a:cubicBezTo>
                      <a:pt x="2589048" y="77385"/>
                      <a:pt x="2594303" y="87895"/>
                      <a:pt x="2627586" y="96654"/>
                    </a:cubicBezTo>
                    <a:cubicBezTo>
                      <a:pt x="2660869" y="105413"/>
                      <a:pt x="2725682" y="122930"/>
                      <a:pt x="2753710" y="128185"/>
                    </a:cubicBezTo>
                    <a:cubicBezTo>
                      <a:pt x="2781738" y="133440"/>
                      <a:pt x="2767724" y="140447"/>
                      <a:pt x="2795752" y="128185"/>
                    </a:cubicBezTo>
                    <a:cubicBezTo>
                      <a:pt x="2823780" y="115923"/>
                      <a:pt x="2886842" y="66875"/>
                      <a:pt x="2921876" y="54613"/>
                    </a:cubicBezTo>
                    <a:cubicBezTo>
                      <a:pt x="2956910" y="42351"/>
                      <a:pt x="2970924" y="49358"/>
                      <a:pt x="3005958" y="54613"/>
                    </a:cubicBezTo>
                    <a:cubicBezTo>
                      <a:pt x="3040992" y="59868"/>
                      <a:pt x="3090042" y="79137"/>
                      <a:pt x="3132083" y="86144"/>
                    </a:cubicBezTo>
                    <a:cubicBezTo>
                      <a:pt x="3174124" y="93151"/>
                      <a:pt x="3209159" y="98406"/>
                      <a:pt x="3258207" y="96654"/>
                    </a:cubicBezTo>
                    <a:cubicBezTo>
                      <a:pt x="3307255" y="94902"/>
                      <a:pt x="3426372" y="75633"/>
                      <a:pt x="3426372" y="75633"/>
                    </a:cubicBezTo>
                    <a:lnTo>
                      <a:pt x="3426372" y="75633"/>
                    </a:lnTo>
                    <a:cubicBezTo>
                      <a:pt x="3452648" y="72130"/>
                      <a:pt x="3548993" y="56365"/>
                      <a:pt x="3584027" y="54613"/>
                    </a:cubicBezTo>
                    <a:cubicBezTo>
                      <a:pt x="3619061" y="52861"/>
                      <a:pt x="3620813" y="59868"/>
                      <a:pt x="3636579" y="65123"/>
                    </a:cubicBezTo>
                    <a:cubicBezTo>
                      <a:pt x="3652345" y="70378"/>
                      <a:pt x="3655848" y="80889"/>
                      <a:pt x="3678621" y="86144"/>
                    </a:cubicBezTo>
                    <a:cubicBezTo>
                      <a:pt x="3701394" y="91399"/>
                      <a:pt x="3739931" y="94902"/>
                      <a:pt x="3773214" y="96654"/>
                    </a:cubicBezTo>
                    <a:cubicBezTo>
                      <a:pt x="3806497" y="98406"/>
                      <a:pt x="3878317" y="96654"/>
                      <a:pt x="3878317" y="96654"/>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flipV="1">
                <a:off x="3851920" y="2553445"/>
                <a:ext cx="653206" cy="80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846786" y="2492896"/>
                <a:ext cx="653206" cy="80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851920" y="2419939"/>
                <a:ext cx="653206" cy="80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3851920" y="2347931"/>
                <a:ext cx="653206" cy="80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3851920" y="2275923"/>
                <a:ext cx="653206" cy="80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851920" y="2214425"/>
                <a:ext cx="653206" cy="80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851920" y="2142417"/>
                <a:ext cx="653206" cy="80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851920" y="2079357"/>
                <a:ext cx="653206" cy="80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96054" y="2821406"/>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55426" y="2820979"/>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907976" y="2800386"/>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961090" y="280194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013640" y="280194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052556" y="281245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105106" y="2821406"/>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145584" y="281245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198134" y="2821406"/>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57506" y="2820979"/>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310056" y="2800386"/>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363170" y="280194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415720" y="280194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454636" y="281245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507186" y="2821406"/>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547664" y="281245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600214" y="283347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659586" y="2833051"/>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712136" y="281245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765250" y="2814020"/>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817800" y="2814020"/>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856716" y="2824530"/>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909266" y="283347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949744" y="2824530"/>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002294" y="283347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061666" y="2833051"/>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2114216" y="281245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167330" y="2814020"/>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219880" y="2814020"/>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258796" y="2824530"/>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2311346" y="283347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351824" y="2824530"/>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2371282" y="2605382"/>
                <a:ext cx="620554" cy="8291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2401250" y="2817942"/>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2460622" y="2817515"/>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2513172" y="2796922"/>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566286" y="2798484"/>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2618836" y="2798484"/>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2657752" y="2808994"/>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2710302" y="2817942"/>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2750780" y="2808994"/>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803330" y="2817942"/>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862702" y="2817515"/>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915252" y="2796922"/>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968366" y="2798484"/>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020916" y="2798484"/>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3059832" y="2808994"/>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3112382" y="2817942"/>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3152860" y="2808994"/>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3205410" y="2830014"/>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3264782" y="2829587"/>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317332" y="2808994"/>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3370446" y="2810556"/>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3422996" y="2810556"/>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3461912" y="2821066"/>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3514462" y="2830014"/>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3542868" y="282296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3602240" y="2822541"/>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3654790" y="280194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3707904" y="2803510"/>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3760454" y="2803510"/>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3799370" y="2814020"/>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3851920" y="2822968"/>
                <a:ext cx="0" cy="618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55576" y="2852936"/>
                <a:ext cx="31028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764524" y="2908111"/>
                <a:ext cx="31028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64524" y="2969609"/>
                <a:ext cx="31028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66086" y="3039491"/>
                <a:ext cx="31028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766086" y="3113126"/>
                <a:ext cx="31028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75034" y="3168301"/>
                <a:ext cx="31028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75034" y="3229799"/>
                <a:ext cx="31028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76596" y="3299681"/>
                <a:ext cx="31028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66086" y="3350669"/>
                <a:ext cx="31028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75034" y="3405844"/>
                <a:ext cx="310284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3883976" y="2730413"/>
                <a:ext cx="17694" cy="656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3929875" y="2668014"/>
                <a:ext cx="17694" cy="656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3959843" y="2605855"/>
                <a:ext cx="17694" cy="656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4005742" y="2543456"/>
                <a:ext cx="17694" cy="656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4355976" y="2154471"/>
                <a:ext cx="17694" cy="656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4401875" y="2092072"/>
                <a:ext cx="17694" cy="656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4431843" y="2029913"/>
                <a:ext cx="17694" cy="656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4477742" y="1967514"/>
                <a:ext cx="17694" cy="656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4203012" y="2370801"/>
                <a:ext cx="17694" cy="656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4248911" y="2308402"/>
                <a:ext cx="17694" cy="656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4278879" y="2246243"/>
                <a:ext cx="17694" cy="656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4324778" y="2183844"/>
                <a:ext cx="17694" cy="656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4051480" y="2535837"/>
                <a:ext cx="17694" cy="656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4097379" y="2473438"/>
                <a:ext cx="17694" cy="656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4127347" y="2411279"/>
                <a:ext cx="17694" cy="656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4173246" y="2348880"/>
                <a:ext cx="17694" cy="6564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3553378" y="2060848"/>
                <a:ext cx="919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H="1">
                <a:off x="3491880" y="2101326"/>
                <a:ext cx="919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3491880" y="2149761"/>
                <a:ext cx="919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a:off x="3491880" y="2204864"/>
                <a:ext cx="919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H="1">
                <a:off x="3482932" y="2245342"/>
                <a:ext cx="919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a:off x="3470860" y="2287382"/>
                <a:ext cx="919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3419872" y="2338370"/>
                <a:ext cx="919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3419872" y="2369900"/>
                <a:ext cx="919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H="1">
                <a:off x="3419872" y="2399868"/>
                <a:ext cx="919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H="1">
                <a:off x="3398852" y="2429836"/>
                <a:ext cx="919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834406" y="2620838"/>
                <a:ext cx="620554" cy="8291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V="1">
                <a:off x="886956" y="2615892"/>
                <a:ext cx="620554" cy="8291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V="1">
                <a:off x="957078" y="2610328"/>
                <a:ext cx="620554" cy="8291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74" name="Group 373"/>
            <p:cNvGrpSpPr/>
            <p:nvPr/>
          </p:nvGrpSpPr>
          <p:grpSpPr>
            <a:xfrm>
              <a:off x="4477635" y="1412776"/>
              <a:ext cx="4486853" cy="2234405"/>
              <a:chOff x="4561490" y="1412776"/>
              <a:chExt cx="4486853" cy="2234405"/>
            </a:xfrm>
          </p:grpSpPr>
          <p:pic>
            <p:nvPicPr>
              <p:cNvPr id="3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8756"/>
              <a:stretch/>
            </p:blipFill>
            <p:spPr bwMode="auto">
              <a:xfrm>
                <a:off x="5417148" y="1412776"/>
                <a:ext cx="2869933" cy="148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8" name="Group 47"/>
              <p:cNvGrpSpPr/>
              <p:nvPr/>
            </p:nvGrpSpPr>
            <p:grpSpPr>
              <a:xfrm>
                <a:off x="4574700" y="1440628"/>
                <a:ext cx="870885" cy="627414"/>
                <a:chOff x="1835696" y="881826"/>
                <a:chExt cx="1381599" cy="1021559"/>
              </a:xfrm>
            </p:grpSpPr>
            <p:cxnSp>
              <p:nvCxnSpPr>
                <p:cNvPr id="49" name="Straight Connector 48"/>
                <p:cNvCxnSpPr/>
                <p:nvPr/>
              </p:nvCxnSpPr>
              <p:spPr>
                <a:xfrm flipH="1" flipV="1">
                  <a:off x="1835696" y="881826"/>
                  <a:ext cx="1368152" cy="962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849143" y="940387"/>
                  <a:ext cx="1368152" cy="962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49143" y="881826"/>
                  <a:ext cx="0" cy="5856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8140544" y="1421179"/>
                <a:ext cx="907799" cy="646864"/>
                <a:chOff x="6156176" y="836712"/>
                <a:chExt cx="1440160" cy="1053226"/>
              </a:xfrm>
            </p:grpSpPr>
            <p:cxnSp>
              <p:nvCxnSpPr>
                <p:cNvPr id="53" name="Straight Connector 52"/>
                <p:cNvCxnSpPr/>
                <p:nvPr/>
              </p:nvCxnSpPr>
              <p:spPr>
                <a:xfrm flipV="1">
                  <a:off x="6156176" y="836712"/>
                  <a:ext cx="1440160"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156176" y="881826"/>
                  <a:ext cx="1440160"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596336" y="836712"/>
                  <a:ext cx="0" cy="4511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4" name="Freeform 63"/>
              <p:cNvSpPr/>
              <p:nvPr/>
            </p:nvSpPr>
            <p:spPr>
              <a:xfrm>
                <a:off x="4572000" y="1481922"/>
                <a:ext cx="864582" cy="586377"/>
              </a:xfrm>
              <a:custGeom>
                <a:avLst/>
                <a:gdLst>
                  <a:gd name="connsiteX0" fmla="*/ 0 w 1371600"/>
                  <a:gd name="connsiteY0" fmla="*/ 0 h 954741"/>
                  <a:gd name="connsiteX1" fmla="*/ 363071 w 1371600"/>
                  <a:gd name="connsiteY1" fmla="*/ 322730 h 954741"/>
                  <a:gd name="connsiteX2" fmla="*/ 672353 w 1371600"/>
                  <a:gd name="connsiteY2" fmla="*/ 457200 h 954741"/>
                  <a:gd name="connsiteX3" fmla="*/ 954741 w 1371600"/>
                  <a:gd name="connsiteY3" fmla="*/ 766483 h 954741"/>
                  <a:gd name="connsiteX4" fmla="*/ 1371600 w 1371600"/>
                  <a:gd name="connsiteY4" fmla="*/ 954741 h 95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954741">
                    <a:moveTo>
                      <a:pt x="0" y="0"/>
                    </a:moveTo>
                    <a:cubicBezTo>
                      <a:pt x="125506" y="123265"/>
                      <a:pt x="251012" y="246530"/>
                      <a:pt x="363071" y="322730"/>
                    </a:cubicBezTo>
                    <a:cubicBezTo>
                      <a:pt x="475130" y="398930"/>
                      <a:pt x="573741" y="383241"/>
                      <a:pt x="672353" y="457200"/>
                    </a:cubicBezTo>
                    <a:cubicBezTo>
                      <a:pt x="770965" y="531159"/>
                      <a:pt x="838200" y="683559"/>
                      <a:pt x="954741" y="766483"/>
                    </a:cubicBezTo>
                    <a:cubicBezTo>
                      <a:pt x="1071282" y="849407"/>
                      <a:pt x="1221441" y="902074"/>
                      <a:pt x="1371600" y="954741"/>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8158332" y="1423855"/>
                <a:ext cx="873059" cy="635929"/>
              </a:xfrm>
              <a:custGeom>
                <a:avLst/>
                <a:gdLst>
                  <a:gd name="connsiteX0" fmla="*/ 0 w 1385047"/>
                  <a:gd name="connsiteY0" fmla="*/ 1035423 h 1035423"/>
                  <a:gd name="connsiteX1" fmla="*/ 510988 w 1385047"/>
                  <a:gd name="connsiteY1" fmla="*/ 766482 h 1035423"/>
                  <a:gd name="connsiteX2" fmla="*/ 739588 w 1385047"/>
                  <a:gd name="connsiteY2" fmla="*/ 510988 h 1035423"/>
                  <a:gd name="connsiteX3" fmla="*/ 1223683 w 1385047"/>
                  <a:gd name="connsiteY3" fmla="*/ 282388 h 1035423"/>
                  <a:gd name="connsiteX4" fmla="*/ 1385047 w 1385047"/>
                  <a:gd name="connsiteY4" fmla="*/ 0 h 1035423"/>
                  <a:gd name="connsiteX5" fmla="*/ 1385047 w 1385047"/>
                  <a:gd name="connsiteY5" fmla="*/ 0 h 10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047" h="1035423">
                    <a:moveTo>
                      <a:pt x="0" y="1035423"/>
                    </a:moveTo>
                    <a:cubicBezTo>
                      <a:pt x="193861" y="944655"/>
                      <a:pt x="387723" y="853888"/>
                      <a:pt x="510988" y="766482"/>
                    </a:cubicBezTo>
                    <a:cubicBezTo>
                      <a:pt x="634253" y="679076"/>
                      <a:pt x="620806" y="591670"/>
                      <a:pt x="739588" y="510988"/>
                    </a:cubicBezTo>
                    <a:cubicBezTo>
                      <a:pt x="858370" y="430306"/>
                      <a:pt x="1116107" y="367553"/>
                      <a:pt x="1223683" y="282388"/>
                    </a:cubicBezTo>
                    <a:cubicBezTo>
                      <a:pt x="1331259" y="197223"/>
                      <a:pt x="1385047" y="0"/>
                      <a:pt x="1385047" y="0"/>
                    </a:cubicBezTo>
                    <a:lnTo>
                      <a:pt x="1385047"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630418" y="1453117"/>
                <a:ext cx="852789" cy="183966"/>
              </a:xfrm>
              <a:custGeom>
                <a:avLst/>
                <a:gdLst>
                  <a:gd name="connsiteX0" fmla="*/ 0 w 852789"/>
                  <a:gd name="connsiteY0" fmla="*/ 0 h 183966"/>
                  <a:gd name="connsiteX1" fmla="*/ 515007 w 852789"/>
                  <a:gd name="connsiteY1" fmla="*/ 94593 h 183966"/>
                  <a:gd name="connsiteX2" fmla="*/ 819807 w 852789"/>
                  <a:gd name="connsiteY2" fmla="*/ 178676 h 183966"/>
                  <a:gd name="connsiteX3" fmla="*/ 830317 w 852789"/>
                  <a:gd name="connsiteY3" fmla="*/ 168165 h 183966"/>
                </a:gdLst>
                <a:ahLst/>
                <a:cxnLst>
                  <a:cxn ang="0">
                    <a:pos x="connsiteX0" y="connsiteY0"/>
                  </a:cxn>
                  <a:cxn ang="0">
                    <a:pos x="connsiteX1" y="connsiteY1"/>
                  </a:cxn>
                  <a:cxn ang="0">
                    <a:pos x="connsiteX2" y="connsiteY2"/>
                  </a:cxn>
                  <a:cxn ang="0">
                    <a:pos x="connsiteX3" y="connsiteY3"/>
                  </a:cxn>
                </a:cxnLst>
                <a:rect l="l" t="t" r="r" b="b"/>
                <a:pathLst>
                  <a:path w="852789" h="183966">
                    <a:moveTo>
                      <a:pt x="0" y="0"/>
                    </a:moveTo>
                    <a:cubicBezTo>
                      <a:pt x="189186" y="32407"/>
                      <a:pt x="378373" y="64814"/>
                      <a:pt x="515007" y="94593"/>
                    </a:cubicBezTo>
                    <a:cubicBezTo>
                      <a:pt x="651641" y="124372"/>
                      <a:pt x="767255" y="166414"/>
                      <a:pt x="819807" y="178676"/>
                    </a:cubicBezTo>
                    <a:cubicBezTo>
                      <a:pt x="872359" y="190938"/>
                      <a:pt x="851338" y="179551"/>
                      <a:pt x="830317" y="168165"/>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8137874" y="1433659"/>
                <a:ext cx="893980" cy="224486"/>
              </a:xfrm>
              <a:custGeom>
                <a:avLst/>
                <a:gdLst>
                  <a:gd name="connsiteX0" fmla="*/ 893980 w 893980"/>
                  <a:gd name="connsiteY0" fmla="*/ 0 h 224486"/>
                  <a:gd name="connsiteX1" fmla="*/ 399994 w 893980"/>
                  <a:gd name="connsiteY1" fmla="*/ 105104 h 224486"/>
                  <a:gd name="connsiteX2" fmla="*/ 32132 w 893980"/>
                  <a:gd name="connsiteY2" fmla="*/ 210207 h 224486"/>
                  <a:gd name="connsiteX3" fmla="*/ 42642 w 893980"/>
                  <a:gd name="connsiteY3" fmla="*/ 220717 h 224486"/>
                </a:gdLst>
                <a:ahLst/>
                <a:cxnLst>
                  <a:cxn ang="0">
                    <a:pos x="connsiteX0" y="connsiteY0"/>
                  </a:cxn>
                  <a:cxn ang="0">
                    <a:pos x="connsiteX1" y="connsiteY1"/>
                  </a:cxn>
                  <a:cxn ang="0">
                    <a:pos x="connsiteX2" y="connsiteY2"/>
                  </a:cxn>
                  <a:cxn ang="0">
                    <a:pos x="connsiteX3" y="connsiteY3"/>
                  </a:cxn>
                </a:cxnLst>
                <a:rect l="l" t="t" r="r" b="b"/>
                <a:pathLst>
                  <a:path w="893980" h="224486">
                    <a:moveTo>
                      <a:pt x="893980" y="0"/>
                    </a:moveTo>
                    <a:cubicBezTo>
                      <a:pt x="718807" y="35035"/>
                      <a:pt x="543635" y="70070"/>
                      <a:pt x="399994" y="105104"/>
                    </a:cubicBezTo>
                    <a:cubicBezTo>
                      <a:pt x="256353" y="140138"/>
                      <a:pt x="91691" y="190938"/>
                      <a:pt x="32132" y="210207"/>
                    </a:cubicBezTo>
                    <a:cubicBezTo>
                      <a:pt x="-27427" y="229476"/>
                      <a:pt x="7607" y="225096"/>
                      <a:pt x="42642" y="220717"/>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p:nvPr/>
            </p:nvCxnSpPr>
            <p:spPr>
              <a:xfrm>
                <a:off x="4860032" y="3005305"/>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8748464" y="298644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4860032" y="3636671"/>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4860032" y="2996952"/>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V="1">
                <a:off x="4860032" y="2473438"/>
                <a:ext cx="557116" cy="5318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flipH="1" flipV="1">
                <a:off x="8158332" y="2399868"/>
                <a:ext cx="590132" cy="605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V="1">
                <a:off x="4860032" y="2796922"/>
                <a:ext cx="792088" cy="8481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flipV="1">
                <a:off x="7956376" y="2796922"/>
                <a:ext cx="792088" cy="8292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6084168" y="2605855"/>
                <a:ext cx="1512168" cy="21137"/>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4860032" y="3037430"/>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4860032" y="3089980"/>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4860032" y="3140968"/>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860032" y="3181446"/>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4860032" y="3233996"/>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4868980" y="3274474"/>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4868980" y="3314952"/>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4868980" y="3367502"/>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4868980" y="3418490"/>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4868980" y="3458968"/>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4868980" y="3511518"/>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4860032" y="3573016"/>
                <a:ext cx="38884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4911020" y="300746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4959882"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5001922"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5057162" y="3005305"/>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5108150" y="300746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5157012"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5199052"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5250040" y="3005305"/>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5301028" y="300746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5349890"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5391930"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5447170" y="3005305"/>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5498158" y="300746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5547020"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5589060"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5652120" y="3005305"/>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5703108" y="300746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5751970"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5794010"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5849250" y="3005305"/>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5900238" y="300746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5949100"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5991140"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6042128" y="3005305"/>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6093116" y="300746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6141978"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6184018"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6239258" y="3005305"/>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6290246" y="300746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6339108"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6381148"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6433698" y="3005305"/>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6484686" y="300746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6533548"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6575588"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6630828" y="3005305"/>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6681816" y="300746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6730678"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6772718"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6823706" y="3005305"/>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6874694" y="300746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6923556"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6965596"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7020836" y="3005305"/>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7071824" y="300746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7120686"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7162726"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7225786" y="3005305"/>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7276774" y="300746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7325636"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7367676"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7422916" y="3005305"/>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7473904" y="300746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7522766"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7564806"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7615794" y="3005305"/>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7666782" y="300746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7715644"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7757684"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7812924" y="3005305"/>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7863912" y="300746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7912774"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7954814" y="2996952"/>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7998416" y="3003743"/>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8049404" y="3005900"/>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8098266" y="2995390"/>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8140306" y="2995390"/>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8195546" y="3003743"/>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8246534" y="3005900"/>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8295396" y="2995390"/>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8337436" y="2995390"/>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8388424" y="3003743"/>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8439412" y="3005900"/>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8488274" y="2995390"/>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8530314" y="2995390"/>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8585554" y="3003743"/>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8636542" y="3005900"/>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8685404" y="2995390"/>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8727444" y="2995390"/>
                <a:ext cx="0" cy="63971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51" name="Freeform 350"/>
              <p:cNvSpPr/>
              <p:nvPr/>
            </p:nvSpPr>
            <p:spPr>
              <a:xfrm>
                <a:off x="4561490" y="1460938"/>
                <a:ext cx="304800" cy="1587062"/>
              </a:xfrm>
              <a:custGeom>
                <a:avLst/>
                <a:gdLst>
                  <a:gd name="connsiteX0" fmla="*/ 21020 w 304800"/>
                  <a:gd name="connsiteY0" fmla="*/ 0 h 1587062"/>
                  <a:gd name="connsiteX1" fmla="*/ 0 w 304800"/>
                  <a:gd name="connsiteY1" fmla="*/ 809296 h 1587062"/>
                  <a:gd name="connsiteX2" fmla="*/ 0 w 304800"/>
                  <a:gd name="connsiteY2" fmla="*/ 809296 h 1587062"/>
                  <a:gd name="connsiteX3" fmla="*/ 42041 w 304800"/>
                  <a:gd name="connsiteY3" fmla="*/ 1261241 h 1587062"/>
                  <a:gd name="connsiteX4" fmla="*/ 304800 w 304800"/>
                  <a:gd name="connsiteY4" fmla="*/ 1587062 h 158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587062">
                    <a:moveTo>
                      <a:pt x="21020" y="0"/>
                    </a:moveTo>
                    <a:lnTo>
                      <a:pt x="0" y="809296"/>
                    </a:lnTo>
                    <a:lnTo>
                      <a:pt x="0" y="809296"/>
                    </a:lnTo>
                    <a:cubicBezTo>
                      <a:pt x="7007" y="884620"/>
                      <a:pt x="-8759" y="1131613"/>
                      <a:pt x="42041" y="1261241"/>
                    </a:cubicBezTo>
                    <a:cubicBezTo>
                      <a:pt x="92841" y="1390869"/>
                      <a:pt x="198820" y="1488965"/>
                      <a:pt x="304800" y="1587062"/>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351"/>
              <p:cNvSpPr/>
              <p:nvPr/>
            </p:nvSpPr>
            <p:spPr>
              <a:xfrm>
                <a:off x="8723586" y="1450428"/>
                <a:ext cx="300357" cy="1618593"/>
              </a:xfrm>
              <a:custGeom>
                <a:avLst/>
                <a:gdLst>
                  <a:gd name="connsiteX0" fmla="*/ 294290 w 300357"/>
                  <a:gd name="connsiteY0" fmla="*/ 0 h 1618593"/>
                  <a:gd name="connsiteX1" fmla="*/ 294290 w 300357"/>
                  <a:gd name="connsiteY1" fmla="*/ 609600 h 1618593"/>
                  <a:gd name="connsiteX2" fmla="*/ 231228 w 300357"/>
                  <a:gd name="connsiteY2" fmla="*/ 1030013 h 1618593"/>
                  <a:gd name="connsiteX3" fmla="*/ 0 w 300357"/>
                  <a:gd name="connsiteY3" fmla="*/ 1618593 h 1618593"/>
                </a:gdLst>
                <a:ahLst/>
                <a:cxnLst>
                  <a:cxn ang="0">
                    <a:pos x="connsiteX0" y="connsiteY0"/>
                  </a:cxn>
                  <a:cxn ang="0">
                    <a:pos x="connsiteX1" y="connsiteY1"/>
                  </a:cxn>
                  <a:cxn ang="0">
                    <a:pos x="connsiteX2" y="connsiteY2"/>
                  </a:cxn>
                  <a:cxn ang="0">
                    <a:pos x="connsiteX3" y="connsiteY3"/>
                  </a:cxn>
                </a:cxnLst>
                <a:rect l="l" t="t" r="r" b="b"/>
                <a:pathLst>
                  <a:path w="300357" h="1618593">
                    <a:moveTo>
                      <a:pt x="294290" y="0"/>
                    </a:moveTo>
                    <a:cubicBezTo>
                      <a:pt x="299545" y="218965"/>
                      <a:pt x="304800" y="437931"/>
                      <a:pt x="294290" y="609600"/>
                    </a:cubicBezTo>
                    <a:cubicBezTo>
                      <a:pt x="283780" y="781269"/>
                      <a:pt x="280276" y="861848"/>
                      <a:pt x="231228" y="1030013"/>
                    </a:cubicBezTo>
                    <a:cubicBezTo>
                      <a:pt x="182180" y="1198178"/>
                      <a:pt x="91090" y="1408385"/>
                      <a:pt x="0" y="1618593"/>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4" name="Group 363"/>
              <p:cNvGrpSpPr/>
              <p:nvPr/>
            </p:nvGrpSpPr>
            <p:grpSpPr>
              <a:xfrm>
                <a:off x="6273358" y="2308402"/>
                <a:ext cx="847328" cy="237044"/>
                <a:chOff x="4983791" y="4189558"/>
                <a:chExt cx="847328" cy="237044"/>
              </a:xfrm>
            </p:grpSpPr>
            <p:cxnSp>
              <p:nvCxnSpPr>
                <p:cNvPr id="354" name="Straight Connector 353"/>
                <p:cNvCxnSpPr/>
                <p:nvPr/>
              </p:nvCxnSpPr>
              <p:spPr>
                <a:xfrm>
                  <a:off x="4983791" y="4210578"/>
                  <a:ext cx="197130" cy="2160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flipH="1">
                  <a:off x="5676029" y="4189558"/>
                  <a:ext cx="155090" cy="23704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5159901" y="4426602"/>
                  <a:ext cx="49510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5080721" y="4308080"/>
                  <a:ext cx="672853" cy="1051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5" name="TextBox 364"/>
              <p:cNvSpPr txBox="1"/>
              <p:nvPr/>
            </p:nvSpPr>
            <p:spPr>
              <a:xfrm>
                <a:off x="7017085" y="2297892"/>
                <a:ext cx="486223" cy="276999"/>
              </a:xfrm>
              <a:prstGeom prst="rect">
                <a:avLst/>
              </a:prstGeom>
              <a:noFill/>
            </p:spPr>
            <p:txBody>
              <a:bodyPr wrap="none" rtlCol="0">
                <a:spAutoFit/>
              </a:bodyPr>
              <a:lstStyle/>
              <a:p>
                <a:r>
                  <a:rPr lang="id-ID" sz="1200" dirty="0" smtClean="0"/>
                  <a:t>Light</a:t>
                </a:r>
                <a:endParaRPr lang="en-US" sz="1200" dirty="0"/>
              </a:p>
            </p:txBody>
          </p:sp>
          <p:sp>
            <p:nvSpPr>
              <p:cNvPr id="366" name="TextBox 365"/>
              <p:cNvSpPr txBox="1"/>
              <p:nvPr/>
            </p:nvSpPr>
            <p:spPr>
              <a:xfrm>
                <a:off x="6495133" y="1525262"/>
                <a:ext cx="486223" cy="276999"/>
              </a:xfrm>
              <a:prstGeom prst="rect">
                <a:avLst/>
              </a:prstGeom>
              <a:noFill/>
            </p:spPr>
            <p:txBody>
              <a:bodyPr wrap="none" rtlCol="0">
                <a:spAutoFit/>
              </a:bodyPr>
              <a:lstStyle/>
              <a:p>
                <a:r>
                  <a:rPr lang="id-ID" sz="1200" dirty="0" smtClean="0"/>
                  <a:t>Light</a:t>
                </a:r>
                <a:endParaRPr lang="en-US" sz="1200" dirty="0"/>
              </a:p>
            </p:txBody>
          </p:sp>
          <p:sp>
            <p:nvSpPr>
              <p:cNvPr id="367" name="Freeform 366"/>
              <p:cNvSpPr/>
              <p:nvPr/>
            </p:nvSpPr>
            <p:spPr>
              <a:xfrm>
                <a:off x="6231703" y="2322787"/>
                <a:ext cx="506541" cy="548882"/>
              </a:xfrm>
              <a:custGeom>
                <a:avLst/>
                <a:gdLst>
                  <a:gd name="connsiteX0" fmla="*/ 11442 w 158587"/>
                  <a:gd name="connsiteY0" fmla="*/ 0 h 620111"/>
                  <a:gd name="connsiteX1" fmla="*/ 931 w 158587"/>
                  <a:gd name="connsiteY1" fmla="*/ 231228 h 620111"/>
                  <a:gd name="connsiteX2" fmla="*/ 32463 w 158587"/>
                  <a:gd name="connsiteY2" fmla="*/ 357352 h 620111"/>
                  <a:gd name="connsiteX3" fmla="*/ 85014 w 158587"/>
                  <a:gd name="connsiteY3" fmla="*/ 472966 h 620111"/>
                  <a:gd name="connsiteX4" fmla="*/ 137566 w 158587"/>
                  <a:gd name="connsiteY4" fmla="*/ 578069 h 620111"/>
                  <a:gd name="connsiteX5" fmla="*/ 158587 w 158587"/>
                  <a:gd name="connsiteY5" fmla="*/ 620111 h 620111"/>
                  <a:gd name="connsiteX6" fmla="*/ 158587 w 158587"/>
                  <a:gd name="connsiteY6" fmla="*/ 620111 h 62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87" h="620111">
                    <a:moveTo>
                      <a:pt x="11442" y="0"/>
                    </a:moveTo>
                    <a:cubicBezTo>
                      <a:pt x="4435" y="85834"/>
                      <a:pt x="-2572" y="171669"/>
                      <a:pt x="931" y="231228"/>
                    </a:cubicBezTo>
                    <a:cubicBezTo>
                      <a:pt x="4434" y="290787"/>
                      <a:pt x="18449" y="317062"/>
                      <a:pt x="32463" y="357352"/>
                    </a:cubicBezTo>
                    <a:cubicBezTo>
                      <a:pt x="46477" y="397642"/>
                      <a:pt x="67497" y="436180"/>
                      <a:pt x="85014" y="472966"/>
                    </a:cubicBezTo>
                    <a:cubicBezTo>
                      <a:pt x="102531" y="509752"/>
                      <a:pt x="137566" y="578069"/>
                      <a:pt x="137566" y="578069"/>
                    </a:cubicBezTo>
                    <a:lnTo>
                      <a:pt x="158587" y="620111"/>
                    </a:lnTo>
                    <a:lnTo>
                      <a:pt x="158587" y="620111"/>
                    </a:ln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6771662" y="2862544"/>
                <a:ext cx="54122" cy="10688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extBox 368"/>
              <p:cNvSpPr txBox="1"/>
              <p:nvPr/>
            </p:nvSpPr>
            <p:spPr>
              <a:xfrm>
                <a:off x="6763770" y="2689985"/>
                <a:ext cx="486223" cy="276999"/>
              </a:xfrm>
              <a:prstGeom prst="rect">
                <a:avLst/>
              </a:prstGeom>
              <a:noFill/>
            </p:spPr>
            <p:txBody>
              <a:bodyPr wrap="none" rtlCol="0">
                <a:spAutoFit/>
              </a:bodyPr>
              <a:lstStyle/>
              <a:p>
                <a:r>
                  <a:rPr lang="id-ID" sz="1200" dirty="0" smtClean="0"/>
                  <a:t>Light</a:t>
                </a:r>
                <a:endParaRPr lang="en-US" sz="1200" dirty="0"/>
              </a:p>
            </p:txBody>
          </p:sp>
          <p:sp>
            <p:nvSpPr>
              <p:cNvPr id="370" name="Freeform 369"/>
              <p:cNvSpPr/>
              <p:nvPr/>
            </p:nvSpPr>
            <p:spPr>
              <a:xfrm>
                <a:off x="4813738" y="2702586"/>
                <a:ext cx="3871666" cy="93262"/>
              </a:xfrm>
              <a:custGeom>
                <a:avLst/>
                <a:gdLst>
                  <a:gd name="connsiteX0" fmla="*/ 0 w 1734207"/>
                  <a:gd name="connsiteY0" fmla="*/ 33639 h 96797"/>
                  <a:gd name="connsiteX1" fmla="*/ 493986 w 1734207"/>
                  <a:gd name="connsiteY1" fmla="*/ 12618 h 96797"/>
                  <a:gd name="connsiteX2" fmla="*/ 493986 w 1734207"/>
                  <a:gd name="connsiteY2" fmla="*/ 2108 h 96797"/>
                  <a:gd name="connsiteX3" fmla="*/ 725214 w 1734207"/>
                  <a:gd name="connsiteY3" fmla="*/ 54659 h 96797"/>
                  <a:gd name="connsiteX4" fmla="*/ 798786 w 1734207"/>
                  <a:gd name="connsiteY4" fmla="*/ 65170 h 96797"/>
                  <a:gd name="connsiteX5" fmla="*/ 882869 w 1734207"/>
                  <a:gd name="connsiteY5" fmla="*/ 96701 h 96797"/>
                  <a:gd name="connsiteX6" fmla="*/ 987972 w 1734207"/>
                  <a:gd name="connsiteY6" fmla="*/ 75680 h 96797"/>
                  <a:gd name="connsiteX7" fmla="*/ 1040524 w 1734207"/>
                  <a:gd name="connsiteY7" fmla="*/ 65170 h 96797"/>
                  <a:gd name="connsiteX8" fmla="*/ 1177159 w 1734207"/>
                  <a:gd name="connsiteY8" fmla="*/ 54659 h 96797"/>
                  <a:gd name="connsiteX9" fmla="*/ 1219200 w 1734207"/>
                  <a:gd name="connsiteY9" fmla="*/ 65170 h 96797"/>
                  <a:gd name="connsiteX10" fmla="*/ 1292772 w 1734207"/>
                  <a:gd name="connsiteY10" fmla="*/ 75680 h 96797"/>
                  <a:gd name="connsiteX11" fmla="*/ 1334814 w 1734207"/>
                  <a:gd name="connsiteY11" fmla="*/ 75680 h 96797"/>
                  <a:gd name="connsiteX12" fmla="*/ 1408386 w 1734207"/>
                  <a:gd name="connsiteY12" fmla="*/ 44149 h 96797"/>
                  <a:gd name="connsiteX13" fmla="*/ 1481959 w 1734207"/>
                  <a:gd name="connsiteY13" fmla="*/ 54659 h 96797"/>
                  <a:gd name="connsiteX14" fmla="*/ 1608083 w 1734207"/>
                  <a:gd name="connsiteY14" fmla="*/ 65170 h 96797"/>
                  <a:gd name="connsiteX15" fmla="*/ 1650124 w 1734207"/>
                  <a:gd name="connsiteY15" fmla="*/ 65170 h 96797"/>
                  <a:gd name="connsiteX16" fmla="*/ 1734207 w 1734207"/>
                  <a:gd name="connsiteY16" fmla="*/ 44149 h 9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4207" h="96797">
                    <a:moveTo>
                      <a:pt x="0" y="33639"/>
                    </a:moveTo>
                    <a:lnTo>
                      <a:pt x="493986" y="12618"/>
                    </a:lnTo>
                    <a:cubicBezTo>
                      <a:pt x="576317" y="7363"/>
                      <a:pt x="455448" y="-4899"/>
                      <a:pt x="493986" y="2108"/>
                    </a:cubicBezTo>
                    <a:cubicBezTo>
                      <a:pt x="532524" y="9115"/>
                      <a:pt x="674414" y="44149"/>
                      <a:pt x="725214" y="54659"/>
                    </a:cubicBezTo>
                    <a:cubicBezTo>
                      <a:pt x="776014" y="65169"/>
                      <a:pt x="772510" y="58163"/>
                      <a:pt x="798786" y="65170"/>
                    </a:cubicBezTo>
                    <a:cubicBezTo>
                      <a:pt x="825062" y="72177"/>
                      <a:pt x="851338" y="94949"/>
                      <a:pt x="882869" y="96701"/>
                    </a:cubicBezTo>
                    <a:cubicBezTo>
                      <a:pt x="914400" y="98453"/>
                      <a:pt x="987972" y="75680"/>
                      <a:pt x="987972" y="75680"/>
                    </a:cubicBezTo>
                    <a:cubicBezTo>
                      <a:pt x="1014248" y="70425"/>
                      <a:pt x="1008993" y="68673"/>
                      <a:pt x="1040524" y="65170"/>
                    </a:cubicBezTo>
                    <a:cubicBezTo>
                      <a:pt x="1072055" y="61667"/>
                      <a:pt x="1147380" y="54659"/>
                      <a:pt x="1177159" y="54659"/>
                    </a:cubicBezTo>
                    <a:cubicBezTo>
                      <a:pt x="1206938" y="54659"/>
                      <a:pt x="1199931" y="61667"/>
                      <a:pt x="1219200" y="65170"/>
                    </a:cubicBezTo>
                    <a:cubicBezTo>
                      <a:pt x="1238469" y="68673"/>
                      <a:pt x="1273503" y="73928"/>
                      <a:pt x="1292772" y="75680"/>
                    </a:cubicBezTo>
                    <a:cubicBezTo>
                      <a:pt x="1312041" y="77432"/>
                      <a:pt x="1315545" y="80935"/>
                      <a:pt x="1334814" y="75680"/>
                    </a:cubicBezTo>
                    <a:cubicBezTo>
                      <a:pt x="1354083" y="70425"/>
                      <a:pt x="1383862" y="47653"/>
                      <a:pt x="1408386" y="44149"/>
                    </a:cubicBezTo>
                    <a:cubicBezTo>
                      <a:pt x="1432910" y="40646"/>
                      <a:pt x="1448676" y="51155"/>
                      <a:pt x="1481959" y="54659"/>
                    </a:cubicBezTo>
                    <a:cubicBezTo>
                      <a:pt x="1515242" y="58163"/>
                      <a:pt x="1580055" y="63418"/>
                      <a:pt x="1608083" y="65170"/>
                    </a:cubicBezTo>
                    <a:cubicBezTo>
                      <a:pt x="1636111" y="66922"/>
                      <a:pt x="1629103" y="68674"/>
                      <a:pt x="1650124" y="65170"/>
                    </a:cubicBezTo>
                    <a:cubicBezTo>
                      <a:pt x="1671145" y="61666"/>
                      <a:pt x="1734207" y="44149"/>
                      <a:pt x="1734207" y="44149"/>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370"/>
              <p:cNvSpPr/>
              <p:nvPr/>
            </p:nvSpPr>
            <p:spPr>
              <a:xfrm>
                <a:off x="4850528" y="2780928"/>
                <a:ext cx="3871666" cy="93262"/>
              </a:xfrm>
              <a:custGeom>
                <a:avLst/>
                <a:gdLst>
                  <a:gd name="connsiteX0" fmla="*/ 0 w 1734207"/>
                  <a:gd name="connsiteY0" fmla="*/ 33639 h 96797"/>
                  <a:gd name="connsiteX1" fmla="*/ 493986 w 1734207"/>
                  <a:gd name="connsiteY1" fmla="*/ 12618 h 96797"/>
                  <a:gd name="connsiteX2" fmla="*/ 493986 w 1734207"/>
                  <a:gd name="connsiteY2" fmla="*/ 2108 h 96797"/>
                  <a:gd name="connsiteX3" fmla="*/ 725214 w 1734207"/>
                  <a:gd name="connsiteY3" fmla="*/ 54659 h 96797"/>
                  <a:gd name="connsiteX4" fmla="*/ 798786 w 1734207"/>
                  <a:gd name="connsiteY4" fmla="*/ 65170 h 96797"/>
                  <a:gd name="connsiteX5" fmla="*/ 882869 w 1734207"/>
                  <a:gd name="connsiteY5" fmla="*/ 96701 h 96797"/>
                  <a:gd name="connsiteX6" fmla="*/ 987972 w 1734207"/>
                  <a:gd name="connsiteY6" fmla="*/ 75680 h 96797"/>
                  <a:gd name="connsiteX7" fmla="*/ 1040524 w 1734207"/>
                  <a:gd name="connsiteY7" fmla="*/ 65170 h 96797"/>
                  <a:gd name="connsiteX8" fmla="*/ 1177159 w 1734207"/>
                  <a:gd name="connsiteY8" fmla="*/ 54659 h 96797"/>
                  <a:gd name="connsiteX9" fmla="*/ 1219200 w 1734207"/>
                  <a:gd name="connsiteY9" fmla="*/ 65170 h 96797"/>
                  <a:gd name="connsiteX10" fmla="*/ 1292772 w 1734207"/>
                  <a:gd name="connsiteY10" fmla="*/ 75680 h 96797"/>
                  <a:gd name="connsiteX11" fmla="*/ 1334814 w 1734207"/>
                  <a:gd name="connsiteY11" fmla="*/ 75680 h 96797"/>
                  <a:gd name="connsiteX12" fmla="*/ 1408386 w 1734207"/>
                  <a:gd name="connsiteY12" fmla="*/ 44149 h 96797"/>
                  <a:gd name="connsiteX13" fmla="*/ 1481959 w 1734207"/>
                  <a:gd name="connsiteY13" fmla="*/ 54659 h 96797"/>
                  <a:gd name="connsiteX14" fmla="*/ 1608083 w 1734207"/>
                  <a:gd name="connsiteY14" fmla="*/ 65170 h 96797"/>
                  <a:gd name="connsiteX15" fmla="*/ 1650124 w 1734207"/>
                  <a:gd name="connsiteY15" fmla="*/ 65170 h 96797"/>
                  <a:gd name="connsiteX16" fmla="*/ 1734207 w 1734207"/>
                  <a:gd name="connsiteY16" fmla="*/ 44149 h 9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4207" h="96797">
                    <a:moveTo>
                      <a:pt x="0" y="33639"/>
                    </a:moveTo>
                    <a:lnTo>
                      <a:pt x="493986" y="12618"/>
                    </a:lnTo>
                    <a:cubicBezTo>
                      <a:pt x="576317" y="7363"/>
                      <a:pt x="455448" y="-4899"/>
                      <a:pt x="493986" y="2108"/>
                    </a:cubicBezTo>
                    <a:cubicBezTo>
                      <a:pt x="532524" y="9115"/>
                      <a:pt x="674414" y="44149"/>
                      <a:pt x="725214" y="54659"/>
                    </a:cubicBezTo>
                    <a:cubicBezTo>
                      <a:pt x="776014" y="65169"/>
                      <a:pt x="772510" y="58163"/>
                      <a:pt x="798786" y="65170"/>
                    </a:cubicBezTo>
                    <a:cubicBezTo>
                      <a:pt x="825062" y="72177"/>
                      <a:pt x="851338" y="94949"/>
                      <a:pt x="882869" y="96701"/>
                    </a:cubicBezTo>
                    <a:cubicBezTo>
                      <a:pt x="914400" y="98453"/>
                      <a:pt x="987972" y="75680"/>
                      <a:pt x="987972" y="75680"/>
                    </a:cubicBezTo>
                    <a:cubicBezTo>
                      <a:pt x="1014248" y="70425"/>
                      <a:pt x="1008993" y="68673"/>
                      <a:pt x="1040524" y="65170"/>
                    </a:cubicBezTo>
                    <a:cubicBezTo>
                      <a:pt x="1072055" y="61667"/>
                      <a:pt x="1147380" y="54659"/>
                      <a:pt x="1177159" y="54659"/>
                    </a:cubicBezTo>
                    <a:cubicBezTo>
                      <a:pt x="1206938" y="54659"/>
                      <a:pt x="1199931" y="61667"/>
                      <a:pt x="1219200" y="65170"/>
                    </a:cubicBezTo>
                    <a:cubicBezTo>
                      <a:pt x="1238469" y="68673"/>
                      <a:pt x="1273503" y="73928"/>
                      <a:pt x="1292772" y="75680"/>
                    </a:cubicBezTo>
                    <a:cubicBezTo>
                      <a:pt x="1312041" y="77432"/>
                      <a:pt x="1315545" y="80935"/>
                      <a:pt x="1334814" y="75680"/>
                    </a:cubicBezTo>
                    <a:cubicBezTo>
                      <a:pt x="1354083" y="70425"/>
                      <a:pt x="1383862" y="47653"/>
                      <a:pt x="1408386" y="44149"/>
                    </a:cubicBezTo>
                    <a:cubicBezTo>
                      <a:pt x="1432910" y="40646"/>
                      <a:pt x="1448676" y="51155"/>
                      <a:pt x="1481959" y="54659"/>
                    </a:cubicBezTo>
                    <a:cubicBezTo>
                      <a:pt x="1515242" y="58163"/>
                      <a:pt x="1580055" y="63418"/>
                      <a:pt x="1608083" y="65170"/>
                    </a:cubicBezTo>
                    <a:cubicBezTo>
                      <a:pt x="1636111" y="66922"/>
                      <a:pt x="1629103" y="68674"/>
                      <a:pt x="1650124" y="65170"/>
                    </a:cubicBezTo>
                    <a:cubicBezTo>
                      <a:pt x="1671145" y="61666"/>
                      <a:pt x="1734207" y="44149"/>
                      <a:pt x="1734207" y="44149"/>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371"/>
              <p:cNvSpPr/>
              <p:nvPr/>
            </p:nvSpPr>
            <p:spPr>
              <a:xfrm>
                <a:off x="4851084" y="2854986"/>
                <a:ext cx="3871666" cy="93262"/>
              </a:xfrm>
              <a:custGeom>
                <a:avLst/>
                <a:gdLst>
                  <a:gd name="connsiteX0" fmla="*/ 0 w 1734207"/>
                  <a:gd name="connsiteY0" fmla="*/ 33639 h 96797"/>
                  <a:gd name="connsiteX1" fmla="*/ 493986 w 1734207"/>
                  <a:gd name="connsiteY1" fmla="*/ 12618 h 96797"/>
                  <a:gd name="connsiteX2" fmla="*/ 493986 w 1734207"/>
                  <a:gd name="connsiteY2" fmla="*/ 2108 h 96797"/>
                  <a:gd name="connsiteX3" fmla="*/ 725214 w 1734207"/>
                  <a:gd name="connsiteY3" fmla="*/ 54659 h 96797"/>
                  <a:gd name="connsiteX4" fmla="*/ 798786 w 1734207"/>
                  <a:gd name="connsiteY4" fmla="*/ 65170 h 96797"/>
                  <a:gd name="connsiteX5" fmla="*/ 882869 w 1734207"/>
                  <a:gd name="connsiteY5" fmla="*/ 96701 h 96797"/>
                  <a:gd name="connsiteX6" fmla="*/ 987972 w 1734207"/>
                  <a:gd name="connsiteY6" fmla="*/ 75680 h 96797"/>
                  <a:gd name="connsiteX7" fmla="*/ 1040524 w 1734207"/>
                  <a:gd name="connsiteY7" fmla="*/ 65170 h 96797"/>
                  <a:gd name="connsiteX8" fmla="*/ 1177159 w 1734207"/>
                  <a:gd name="connsiteY8" fmla="*/ 54659 h 96797"/>
                  <a:gd name="connsiteX9" fmla="*/ 1219200 w 1734207"/>
                  <a:gd name="connsiteY9" fmla="*/ 65170 h 96797"/>
                  <a:gd name="connsiteX10" fmla="*/ 1292772 w 1734207"/>
                  <a:gd name="connsiteY10" fmla="*/ 75680 h 96797"/>
                  <a:gd name="connsiteX11" fmla="*/ 1334814 w 1734207"/>
                  <a:gd name="connsiteY11" fmla="*/ 75680 h 96797"/>
                  <a:gd name="connsiteX12" fmla="*/ 1408386 w 1734207"/>
                  <a:gd name="connsiteY12" fmla="*/ 44149 h 96797"/>
                  <a:gd name="connsiteX13" fmla="*/ 1481959 w 1734207"/>
                  <a:gd name="connsiteY13" fmla="*/ 54659 h 96797"/>
                  <a:gd name="connsiteX14" fmla="*/ 1608083 w 1734207"/>
                  <a:gd name="connsiteY14" fmla="*/ 65170 h 96797"/>
                  <a:gd name="connsiteX15" fmla="*/ 1650124 w 1734207"/>
                  <a:gd name="connsiteY15" fmla="*/ 65170 h 96797"/>
                  <a:gd name="connsiteX16" fmla="*/ 1734207 w 1734207"/>
                  <a:gd name="connsiteY16" fmla="*/ 44149 h 9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4207" h="96797">
                    <a:moveTo>
                      <a:pt x="0" y="33639"/>
                    </a:moveTo>
                    <a:lnTo>
                      <a:pt x="493986" y="12618"/>
                    </a:lnTo>
                    <a:cubicBezTo>
                      <a:pt x="576317" y="7363"/>
                      <a:pt x="455448" y="-4899"/>
                      <a:pt x="493986" y="2108"/>
                    </a:cubicBezTo>
                    <a:cubicBezTo>
                      <a:pt x="532524" y="9115"/>
                      <a:pt x="674414" y="44149"/>
                      <a:pt x="725214" y="54659"/>
                    </a:cubicBezTo>
                    <a:cubicBezTo>
                      <a:pt x="776014" y="65169"/>
                      <a:pt x="772510" y="58163"/>
                      <a:pt x="798786" y="65170"/>
                    </a:cubicBezTo>
                    <a:cubicBezTo>
                      <a:pt x="825062" y="72177"/>
                      <a:pt x="851338" y="94949"/>
                      <a:pt x="882869" y="96701"/>
                    </a:cubicBezTo>
                    <a:cubicBezTo>
                      <a:pt x="914400" y="98453"/>
                      <a:pt x="987972" y="75680"/>
                      <a:pt x="987972" y="75680"/>
                    </a:cubicBezTo>
                    <a:cubicBezTo>
                      <a:pt x="1014248" y="70425"/>
                      <a:pt x="1008993" y="68673"/>
                      <a:pt x="1040524" y="65170"/>
                    </a:cubicBezTo>
                    <a:cubicBezTo>
                      <a:pt x="1072055" y="61667"/>
                      <a:pt x="1147380" y="54659"/>
                      <a:pt x="1177159" y="54659"/>
                    </a:cubicBezTo>
                    <a:cubicBezTo>
                      <a:pt x="1206938" y="54659"/>
                      <a:pt x="1199931" y="61667"/>
                      <a:pt x="1219200" y="65170"/>
                    </a:cubicBezTo>
                    <a:cubicBezTo>
                      <a:pt x="1238469" y="68673"/>
                      <a:pt x="1273503" y="73928"/>
                      <a:pt x="1292772" y="75680"/>
                    </a:cubicBezTo>
                    <a:cubicBezTo>
                      <a:pt x="1312041" y="77432"/>
                      <a:pt x="1315545" y="80935"/>
                      <a:pt x="1334814" y="75680"/>
                    </a:cubicBezTo>
                    <a:cubicBezTo>
                      <a:pt x="1354083" y="70425"/>
                      <a:pt x="1383862" y="47653"/>
                      <a:pt x="1408386" y="44149"/>
                    </a:cubicBezTo>
                    <a:cubicBezTo>
                      <a:pt x="1432910" y="40646"/>
                      <a:pt x="1448676" y="51155"/>
                      <a:pt x="1481959" y="54659"/>
                    </a:cubicBezTo>
                    <a:cubicBezTo>
                      <a:pt x="1515242" y="58163"/>
                      <a:pt x="1580055" y="63418"/>
                      <a:pt x="1608083" y="65170"/>
                    </a:cubicBezTo>
                    <a:cubicBezTo>
                      <a:pt x="1636111" y="66922"/>
                      <a:pt x="1629103" y="68674"/>
                      <a:pt x="1650124" y="65170"/>
                    </a:cubicBezTo>
                    <a:cubicBezTo>
                      <a:pt x="1671145" y="61666"/>
                      <a:pt x="1734207" y="44149"/>
                      <a:pt x="1734207" y="44149"/>
                    </a:cubicBezTo>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5" name="Rectangle 374"/>
            <p:cNvSpPr/>
            <p:nvPr/>
          </p:nvSpPr>
          <p:spPr>
            <a:xfrm>
              <a:off x="211042" y="1268760"/>
              <a:ext cx="8856984" cy="266429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7" name="TextBox 376"/>
          <p:cNvSpPr txBox="1"/>
          <p:nvPr/>
        </p:nvSpPr>
        <p:spPr>
          <a:xfrm>
            <a:off x="218979" y="3457406"/>
            <a:ext cx="4983544" cy="1323439"/>
          </a:xfrm>
          <a:prstGeom prst="rect">
            <a:avLst/>
          </a:prstGeom>
          <a:noFill/>
        </p:spPr>
        <p:txBody>
          <a:bodyPr wrap="none" rtlCol="0">
            <a:spAutoFit/>
          </a:bodyPr>
          <a:lstStyle/>
          <a:p>
            <a:r>
              <a:rPr lang="id-ID" sz="1600" dirty="0" smtClean="0"/>
              <a:t>Specification</a:t>
            </a:r>
          </a:p>
          <a:p>
            <a:pPr marL="285750" indent="-285750">
              <a:buFont typeface="Arial" pitchFamily="34" charset="0"/>
              <a:buChar char="•"/>
            </a:pPr>
            <a:r>
              <a:rPr lang="id-ID" sz="1600" dirty="0" smtClean="0"/>
              <a:t>Size: L X W  = 18 X 18 M</a:t>
            </a:r>
            <a:r>
              <a:rPr lang="id-ID" sz="1600" baseline="30000" dirty="0" smtClean="0"/>
              <a:t>2</a:t>
            </a:r>
            <a:r>
              <a:rPr lang="id-ID" sz="1600" dirty="0" smtClean="0"/>
              <a:t> – 25 X 25 M</a:t>
            </a:r>
            <a:r>
              <a:rPr lang="id-ID" sz="1600" baseline="30000" dirty="0" smtClean="0"/>
              <a:t>2</a:t>
            </a:r>
          </a:p>
          <a:p>
            <a:pPr marL="285750" indent="-285750">
              <a:buFont typeface="Arial" pitchFamily="34" charset="0"/>
              <a:buChar char="•"/>
            </a:pPr>
            <a:r>
              <a:rPr lang="id-ID" sz="1600" dirty="0" smtClean="0"/>
              <a:t>Mesh size net: ¼ cm, ¾ cm, and 3/5 cm, treatment net</a:t>
            </a:r>
          </a:p>
          <a:p>
            <a:pPr marL="285750" indent="-285750">
              <a:buFont typeface="Arial" pitchFamily="34" charset="0"/>
              <a:buChar char="•"/>
            </a:pPr>
            <a:r>
              <a:rPr lang="id-ID" sz="1600" dirty="0" smtClean="0"/>
              <a:t>Light: 25-30 unit (flourescent) and 1 unit green colour</a:t>
            </a:r>
          </a:p>
          <a:p>
            <a:pPr marL="285750" indent="-285750">
              <a:buFont typeface="Arial" pitchFamily="34" charset="0"/>
              <a:buChar char="•"/>
            </a:pPr>
            <a:r>
              <a:rPr lang="id-ID" sz="1600" dirty="0" smtClean="0"/>
              <a:t>Form: block</a:t>
            </a:r>
          </a:p>
        </p:txBody>
      </p:sp>
      <p:pic>
        <p:nvPicPr>
          <p:cNvPr id="380" name="Picture 5" descr="D:\a Research PhD Project\Dok Foto\Photo\IMG_10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3440" y="4050040"/>
            <a:ext cx="1558056" cy="1287009"/>
          </a:xfrm>
          <a:prstGeom prst="rect">
            <a:avLst/>
          </a:prstGeom>
          <a:noFill/>
          <a:extLst>
            <a:ext uri="{909E8E84-426E-40DD-AFC4-6F175D3DCCD1}">
              <a14:hiddenFill xmlns:a14="http://schemas.microsoft.com/office/drawing/2010/main">
                <a:solidFill>
                  <a:srgbClr val="FFFFFF"/>
                </a:solidFill>
              </a14:hiddenFill>
            </a:ext>
          </a:extLst>
        </p:spPr>
      </p:pic>
      <p:pic>
        <p:nvPicPr>
          <p:cNvPr id="381" name="Picture 7" descr="D:\a Research PhD Project\Dok Foto\Photo\IMG_14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3504" y="4050040"/>
            <a:ext cx="1523502" cy="1287009"/>
          </a:xfrm>
          <a:prstGeom prst="rect">
            <a:avLst/>
          </a:prstGeom>
          <a:noFill/>
          <a:extLst>
            <a:ext uri="{909E8E84-426E-40DD-AFC4-6F175D3DCCD1}">
              <a14:hiddenFill xmlns:a14="http://schemas.microsoft.com/office/drawing/2010/main">
                <a:solidFill>
                  <a:srgbClr val="FFFFFF"/>
                </a:solidFill>
              </a14:hiddenFill>
            </a:ext>
          </a:extLst>
        </p:spPr>
      </p:pic>
      <p:pic>
        <p:nvPicPr>
          <p:cNvPr id="382" name="Picture 8" descr="D:\a Research PhD Project\Dok Foto\Photo\IMG_10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0613" y="5447179"/>
            <a:ext cx="1590146" cy="1082474"/>
          </a:xfrm>
          <a:prstGeom prst="rect">
            <a:avLst/>
          </a:prstGeom>
          <a:noFill/>
          <a:extLst>
            <a:ext uri="{909E8E84-426E-40DD-AFC4-6F175D3DCCD1}">
              <a14:hiddenFill xmlns:a14="http://schemas.microsoft.com/office/drawing/2010/main">
                <a:solidFill>
                  <a:srgbClr val="FFFFFF"/>
                </a:solidFill>
              </a14:hiddenFill>
            </a:ext>
          </a:extLst>
        </p:spPr>
      </p:pic>
      <p:pic>
        <p:nvPicPr>
          <p:cNvPr id="383" name="Picture 9" descr="D:\a Research PhD Project\Dok Foto\Photo\IMG_103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16562" y="5386862"/>
            <a:ext cx="1530444" cy="1148992"/>
          </a:xfrm>
          <a:prstGeom prst="rect">
            <a:avLst/>
          </a:prstGeom>
          <a:noFill/>
          <a:extLst>
            <a:ext uri="{909E8E84-426E-40DD-AFC4-6F175D3DCCD1}">
              <a14:hiddenFill xmlns:a14="http://schemas.microsoft.com/office/drawing/2010/main">
                <a:solidFill>
                  <a:srgbClr val="FFFFFF"/>
                </a:solidFill>
              </a14:hiddenFill>
            </a:ext>
          </a:extLst>
        </p:spPr>
      </p:pic>
      <p:sp>
        <p:nvSpPr>
          <p:cNvPr id="384" name="TextBox 383"/>
          <p:cNvSpPr txBox="1"/>
          <p:nvPr/>
        </p:nvSpPr>
        <p:spPr>
          <a:xfrm>
            <a:off x="349573" y="5292497"/>
            <a:ext cx="5014515" cy="584775"/>
          </a:xfrm>
          <a:prstGeom prst="rect">
            <a:avLst/>
          </a:prstGeom>
          <a:noFill/>
          <a:ln>
            <a:solidFill>
              <a:schemeClr val="tx1"/>
            </a:solidFill>
          </a:ln>
        </p:spPr>
        <p:txBody>
          <a:bodyPr wrap="square" rtlCol="0">
            <a:spAutoFit/>
          </a:bodyPr>
          <a:lstStyle/>
          <a:p>
            <a:pPr marL="179388" indent="-179388">
              <a:buFont typeface="Arial" pitchFamily="34" charset="0"/>
              <a:buChar char="•"/>
            </a:pPr>
            <a:r>
              <a:rPr lang="id-ID" sz="1600" dirty="0" smtClean="0"/>
              <a:t>No selection size of anchovy catch</a:t>
            </a:r>
          </a:p>
          <a:p>
            <a:pPr marL="179388" indent="-179388">
              <a:buFont typeface="Arial" pitchFamily="34" charset="0"/>
              <a:buChar char="•"/>
            </a:pPr>
            <a:r>
              <a:rPr lang="id-ID" sz="1600" dirty="0" smtClean="0"/>
              <a:t>Over using ligh fishing can threat stock of Anchovy</a:t>
            </a:r>
          </a:p>
        </p:txBody>
      </p:sp>
      <p:sp>
        <p:nvSpPr>
          <p:cNvPr id="385" name="Date Placeholder 384"/>
          <p:cNvSpPr>
            <a:spLocks noGrp="1"/>
          </p:cNvSpPr>
          <p:nvPr>
            <p:ph type="dt" sz="half" idx="10"/>
          </p:nvPr>
        </p:nvSpPr>
        <p:spPr/>
        <p:txBody>
          <a:bodyPr/>
          <a:lstStyle/>
          <a:p>
            <a:r>
              <a:rPr lang="en-US" smtClean="0"/>
              <a:t>7/8/2014</a:t>
            </a:r>
            <a:endParaRPr lang="en-US"/>
          </a:p>
        </p:txBody>
      </p:sp>
      <p:sp>
        <p:nvSpPr>
          <p:cNvPr id="386" name="Slide Number Placeholder 385"/>
          <p:cNvSpPr>
            <a:spLocks noGrp="1"/>
          </p:cNvSpPr>
          <p:nvPr>
            <p:ph type="sldNum" sz="quarter" idx="12"/>
          </p:nvPr>
        </p:nvSpPr>
        <p:spPr/>
        <p:txBody>
          <a:bodyPr/>
          <a:lstStyle/>
          <a:p>
            <a:fld id="{7424B282-4CBB-4636-A3F6-DD6456EA9C10}" type="slidenum">
              <a:rPr lang="en-US" smtClean="0"/>
              <a:t>14</a:t>
            </a:fld>
            <a:endParaRPr lang="en-US"/>
          </a:p>
        </p:txBody>
      </p:sp>
      <p:sp>
        <p:nvSpPr>
          <p:cNvPr id="2" name="TextBox 1"/>
          <p:cNvSpPr txBox="1"/>
          <p:nvPr/>
        </p:nvSpPr>
        <p:spPr>
          <a:xfrm>
            <a:off x="5827666" y="3666044"/>
            <a:ext cx="1312667" cy="369332"/>
          </a:xfrm>
          <a:prstGeom prst="rect">
            <a:avLst/>
          </a:prstGeom>
          <a:noFill/>
        </p:spPr>
        <p:txBody>
          <a:bodyPr wrap="none" rtlCol="0">
            <a:spAutoFit/>
          </a:bodyPr>
          <a:lstStyle/>
          <a:p>
            <a:r>
              <a:rPr lang="id-ID" dirty="0" smtClean="0"/>
              <a:t>Light fishing</a:t>
            </a:r>
            <a:endParaRPr lang="en-US" dirty="0"/>
          </a:p>
        </p:txBody>
      </p:sp>
    </p:spTree>
    <p:extLst>
      <p:ext uri="{BB962C8B-B14F-4D97-AF65-F5344CB8AC3E}">
        <p14:creationId xmlns:p14="http://schemas.microsoft.com/office/powerpoint/2010/main" val="2840534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5235600" cy="369332"/>
          </a:xfrm>
          <a:prstGeom prst="rect">
            <a:avLst/>
          </a:prstGeom>
          <a:noFill/>
        </p:spPr>
        <p:txBody>
          <a:bodyPr wrap="none" rtlCol="0">
            <a:spAutoFit/>
          </a:bodyPr>
          <a:lstStyle/>
          <a:p>
            <a:r>
              <a:rPr lang="id-ID" dirty="0"/>
              <a:t>A</a:t>
            </a:r>
            <a:r>
              <a:rPr lang="id-ID" dirty="0" smtClean="0"/>
              <a:t>nchovy production in Aceh Province and Aceh Besar</a:t>
            </a:r>
            <a:endParaRPr lang="en-US" dirty="0"/>
          </a:p>
        </p:txBody>
      </p:sp>
      <p:sp>
        <p:nvSpPr>
          <p:cNvPr id="3" name="TextBox 2"/>
          <p:cNvSpPr txBox="1"/>
          <p:nvPr/>
        </p:nvSpPr>
        <p:spPr>
          <a:xfrm>
            <a:off x="4732604" y="4749967"/>
            <a:ext cx="4015860" cy="1117229"/>
          </a:xfrm>
          <a:prstGeom prst="rect">
            <a:avLst/>
          </a:prstGeom>
          <a:noFill/>
        </p:spPr>
        <p:txBody>
          <a:bodyPr wrap="square" rtlCol="0">
            <a:spAutoFit/>
          </a:bodyPr>
          <a:lstStyle/>
          <a:p>
            <a:r>
              <a:rPr lang="id-ID" dirty="0" smtClean="0"/>
              <a:t>Decreasing trend in 2001-2004, sharply declining to 12.11% after tsunami and continue fall down during 2006-2010</a:t>
            </a:r>
            <a:endParaRPr lang="en-US" dirty="0"/>
          </a:p>
        </p:txBody>
      </p:sp>
      <p:sp>
        <p:nvSpPr>
          <p:cNvPr id="5" name="Rectangle 4"/>
          <p:cNvSpPr/>
          <p:nvPr/>
        </p:nvSpPr>
        <p:spPr>
          <a:xfrm>
            <a:off x="539552" y="-27384"/>
            <a:ext cx="3007875" cy="461665"/>
          </a:xfrm>
          <a:prstGeom prst="rect">
            <a:avLst/>
          </a:prstGeom>
        </p:spPr>
        <p:txBody>
          <a:bodyPr wrap="none">
            <a:spAutoFit/>
          </a:bodyPr>
          <a:lstStyle/>
          <a:p>
            <a:pPr lvl="0"/>
            <a:r>
              <a:rPr lang="id-ID" sz="2400" b="1" dirty="0" smtClean="0"/>
              <a:t>Result and Discussion </a:t>
            </a:r>
            <a:endParaRPr lang="en-US" sz="2400" dirty="0"/>
          </a:p>
        </p:txBody>
      </p:sp>
      <p:grpSp>
        <p:nvGrpSpPr>
          <p:cNvPr id="6" name="Group 5"/>
          <p:cNvGrpSpPr/>
          <p:nvPr/>
        </p:nvGrpSpPr>
        <p:grpSpPr>
          <a:xfrm>
            <a:off x="399448" y="265421"/>
            <a:ext cx="8541890" cy="307777"/>
            <a:chOff x="291861" y="462720"/>
            <a:chExt cx="8541890" cy="307777"/>
          </a:xfrm>
        </p:grpSpPr>
        <p:cxnSp>
          <p:nvCxnSpPr>
            <p:cNvPr id="7" name="Straight Connector 6"/>
            <p:cNvCxnSpPr>
              <a:stCxn id="8"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grpSp>
        <p:nvGrpSpPr>
          <p:cNvPr id="13" name="Group 12"/>
          <p:cNvGrpSpPr/>
          <p:nvPr/>
        </p:nvGrpSpPr>
        <p:grpSpPr>
          <a:xfrm>
            <a:off x="1331640" y="937678"/>
            <a:ext cx="6602770" cy="3526532"/>
            <a:chOff x="1331640" y="993098"/>
            <a:chExt cx="6602770" cy="3526532"/>
          </a:xfrm>
        </p:grpSpPr>
        <p:sp>
          <p:nvSpPr>
            <p:cNvPr id="4" name="TextBox 3"/>
            <p:cNvSpPr txBox="1"/>
            <p:nvPr/>
          </p:nvSpPr>
          <p:spPr>
            <a:xfrm>
              <a:off x="1331640" y="4242631"/>
              <a:ext cx="6602770" cy="276999"/>
            </a:xfrm>
            <a:prstGeom prst="rect">
              <a:avLst/>
            </a:prstGeom>
            <a:noFill/>
          </p:spPr>
          <p:txBody>
            <a:bodyPr wrap="none" rtlCol="0">
              <a:spAutoFit/>
            </a:bodyPr>
            <a:lstStyle/>
            <a:p>
              <a:r>
                <a:rPr lang="id-ID" sz="1200" dirty="0" smtClean="0"/>
                <a:t>FIGURE 8. Anchovy production in Aceh Province and Aceh Besar District contribution during 2001-2010</a:t>
              </a:r>
              <a:endParaRPr lang="en-US" sz="1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815" y="1003608"/>
              <a:ext cx="5973763"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139952" y="1052736"/>
              <a:ext cx="420744" cy="28803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65270" y="993098"/>
              <a:ext cx="369332" cy="960840"/>
            </a:xfrm>
            <a:prstGeom prst="rect">
              <a:avLst/>
            </a:prstGeom>
            <a:noFill/>
          </p:spPr>
          <p:txBody>
            <a:bodyPr vert="vert270" wrap="none" rtlCol="0">
              <a:spAutoFit/>
            </a:bodyPr>
            <a:lstStyle/>
            <a:p>
              <a:r>
                <a:rPr lang="id-ID" sz="1200" dirty="0" smtClean="0"/>
                <a:t>After Tsunami</a:t>
              </a:r>
              <a:endParaRPr lang="en-US" sz="1200" dirty="0"/>
            </a:p>
          </p:txBody>
        </p:sp>
      </p:grpSp>
      <p:sp>
        <p:nvSpPr>
          <p:cNvPr id="10" name="Date Placeholder 9"/>
          <p:cNvSpPr>
            <a:spLocks noGrp="1"/>
          </p:cNvSpPr>
          <p:nvPr>
            <p:ph type="dt" sz="half" idx="10"/>
          </p:nvPr>
        </p:nvSpPr>
        <p:spPr/>
        <p:txBody>
          <a:bodyPr/>
          <a:lstStyle/>
          <a:p>
            <a:r>
              <a:rPr lang="en-US" smtClean="0"/>
              <a:t>7/8/2014</a:t>
            </a:r>
            <a:endParaRPr lang="en-US"/>
          </a:p>
        </p:txBody>
      </p:sp>
      <p:sp>
        <p:nvSpPr>
          <p:cNvPr id="14" name="Slide Number Placeholder 13"/>
          <p:cNvSpPr>
            <a:spLocks noGrp="1"/>
          </p:cNvSpPr>
          <p:nvPr>
            <p:ph type="sldNum" sz="quarter" idx="12"/>
          </p:nvPr>
        </p:nvSpPr>
        <p:spPr/>
        <p:txBody>
          <a:bodyPr/>
          <a:lstStyle/>
          <a:p>
            <a:fld id="{7424B282-4CBB-4636-A3F6-DD6456EA9C10}" type="slidenum">
              <a:rPr lang="en-US" smtClean="0"/>
              <a:t>15</a:t>
            </a:fld>
            <a:endParaRPr lang="en-US"/>
          </a:p>
        </p:txBody>
      </p:sp>
      <p:sp>
        <p:nvSpPr>
          <p:cNvPr id="15" name="Rectangle 14"/>
          <p:cNvSpPr/>
          <p:nvPr/>
        </p:nvSpPr>
        <p:spPr>
          <a:xfrm>
            <a:off x="343970" y="4804306"/>
            <a:ext cx="4097869" cy="1117229"/>
          </a:xfrm>
          <a:prstGeom prst="rect">
            <a:avLst/>
          </a:prstGeom>
        </p:spPr>
        <p:txBody>
          <a:bodyPr wrap="square">
            <a:spAutoFit/>
          </a:bodyPr>
          <a:lstStyle/>
          <a:p>
            <a:r>
              <a:rPr lang="id-ID" dirty="0"/>
              <a:t>S</a:t>
            </a:r>
            <a:r>
              <a:rPr lang="id-ID" dirty="0" smtClean="0"/>
              <a:t>hows fluctuation trend during </a:t>
            </a:r>
            <a:r>
              <a:rPr lang="id-ID" dirty="0"/>
              <a:t>2001-2010, </a:t>
            </a:r>
            <a:r>
              <a:rPr lang="id-ID" dirty="0" smtClean="0"/>
              <a:t>and extremly </a:t>
            </a:r>
            <a:r>
              <a:rPr lang="id-ID" dirty="0"/>
              <a:t>declined aftermath tsunami;</a:t>
            </a:r>
          </a:p>
        </p:txBody>
      </p:sp>
      <p:sp>
        <p:nvSpPr>
          <p:cNvPr id="16" name="TextBox 15"/>
          <p:cNvSpPr txBox="1"/>
          <p:nvPr/>
        </p:nvSpPr>
        <p:spPr>
          <a:xfrm>
            <a:off x="357883" y="4525708"/>
            <a:ext cx="1537280" cy="369332"/>
          </a:xfrm>
          <a:prstGeom prst="rect">
            <a:avLst/>
          </a:prstGeom>
          <a:noFill/>
        </p:spPr>
        <p:txBody>
          <a:bodyPr wrap="none" rtlCol="0">
            <a:spAutoFit/>
          </a:bodyPr>
          <a:lstStyle/>
          <a:p>
            <a:r>
              <a:rPr lang="id-ID" b="1" dirty="0" smtClean="0"/>
              <a:t>Aceh Province</a:t>
            </a:r>
            <a:endParaRPr lang="en-US" b="1" dirty="0"/>
          </a:p>
        </p:txBody>
      </p:sp>
      <p:sp>
        <p:nvSpPr>
          <p:cNvPr id="18" name="TextBox 17"/>
          <p:cNvSpPr txBox="1"/>
          <p:nvPr/>
        </p:nvSpPr>
        <p:spPr>
          <a:xfrm>
            <a:off x="4762912" y="4497998"/>
            <a:ext cx="1982274" cy="369332"/>
          </a:xfrm>
          <a:prstGeom prst="rect">
            <a:avLst/>
          </a:prstGeom>
          <a:noFill/>
        </p:spPr>
        <p:txBody>
          <a:bodyPr wrap="none" rtlCol="0">
            <a:spAutoFit/>
          </a:bodyPr>
          <a:lstStyle/>
          <a:p>
            <a:r>
              <a:rPr lang="id-ID" b="1" dirty="0" smtClean="0"/>
              <a:t>Aceh Besar District</a:t>
            </a:r>
            <a:endParaRPr lang="en-US" b="1" dirty="0"/>
          </a:p>
        </p:txBody>
      </p:sp>
      <p:sp>
        <p:nvSpPr>
          <p:cNvPr id="17" name="Rectangle 16"/>
          <p:cNvSpPr/>
          <p:nvPr/>
        </p:nvSpPr>
        <p:spPr>
          <a:xfrm>
            <a:off x="1846818" y="5735989"/>
            <a:ext cx="5400600" cy="8298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Anchovy fisheries were indicated under pressure in both Aceh Province and Aceh Besar District</a:t>
            </a:r>
            <a:endParaRPr lang="en-US" dirty="0">
              <a:solidFill>
                <a:schemeClr val="tx1"/>
              </a:solidFill>
            </a:endParaRPr>
          </a:p>
        </p:txBody>
      </p:sp>
    </p:spTree>
    <p:extLst>
      <p:ext uri="{BB962C8B-B14F-4D97-AF65-F5344CB8AC3E}">
        <p14:creationId xmlns:p14="http://schemas.microsoft.com/office/powerpoint/2010/main" val="462880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7/8/2014</a:t>
            </a:r>
            <a:endParaRPr lang="en-US"/>
          </a:p>
        </p:txBody>
      </p:sp>
      <p:sp>
        <p:nvSpPr>
          <p:cNvPr id="3" name="Slide Number Placeholder 2"/>
          <p:cNvSpPr>
            <a:spLocks noGrp="1"/>
          </p:cNvSpPr>
          <p:nvPr>
            <p:ph type="sldNum" sz="quarter" idx="12"/>
          </p:nvPr>
        </p:nvSpPr>
        <p:spPr/>
        <p:txBody>
          <a:bodyPr/>
          <a:lstStyle/>
          <a:p>
            <a:fld id="{7424B282-4CBB-4636-A3F6-DD6456EA9C10}" type="slidenum">
              <a:rPr lang="en-US" smtClean="0"/>
              <a:t>16</a:t>
            </a:fld>
            <a:endParaRPr lang="en-US"/>
          </a:p>
        </p:txBody>
      </p:sp>
      <p:grpSp>
        <p:nvGrpSpPr>
          <p:cNvPr id="38" name="Group 37"/>
          <p:cNvGrpSpPr/>
          <p:nvPr/>
        </p:nvGrpSpPr>
        <p:grpSpPr>
          <a:xfrm>
            <a:off x="1546294" y="825591"/>
            <a:ext cx="6036187" cy="3604514"/>
            <a:chOff x="2182813" y="1722438"/>
            <a:chExt cx="4778375" cy="3413125"/>
          </a:xfrm>
        </p:grpSpPr>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813" y="1722438"/>
              <a:ext cx="4778375" cy="341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Straight Connector 39"/>
            <p:cNvCxnSpPr/>
            <p:nvPr/>
          </p:nvCxnSpPr>
          <p:spPr>
            <a:xfrm flipH="1">
              <a:off x="4756356" y="1744569"/>
              <a:ext cx="1" cy="27194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049161" y="1749052"/>
              <a:ext cx="1" cy="27194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543864" y="2087270"/>
              <a:ext cx="894797" cy="261610"/>
            </a:xfrm>
            <a:prstGeom prst="rect">
              <a:avLst/>
            </a:prstGeom>
            <a:noFill/>
          </p:spPr>
          <p:txBody>
            <a:bodyPr wrap="none" rtlCol="0">
              <a:spAutoFit/>
            </a:bodyPr>
            <a:lstStyle/>
            <a:p>
              <a:r>
                <a:rPr lang="id-ID" sz="1100" dirty="0" smtClean="0"/>
                <a:t>critical point</a:t>
              </a:r>
              <a:endParaRPr lang="en-US" sz="1100" dirty="0"/>
            </a:p>
          </p:txBody>
        </p:sp>
      </p:grpSp>
      <p:grpSp>
        <p:nvGrpSpPr>
          <p:cNvPr id="43" name="Group 42"/>
          <p:cNvGrpSpPr/>
          <p:nvPr/>
        </p:nvGrpSpPr>
        <p:grpSpPr>
          <a:xfrm>
            <a:off x="399448" y="265421"/>
            <a:ext cx="8541890" cy="307777"/>
            <a:chOff x="291861" y="462720"/>
            <a:chExt cx="8541890" cy="307777"/>
          </a:xfrm>
        </p:grpSpPr>
        <p:cxnSp>
          <p:nvCxnSpPr>
            <p:cNvPr id="44" name="Straight Connector 43"/>
            <p:cNvCxnSpPr>
              <a:stCxn id="45"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
        <p:nvSpPr>
          <p:cNvPr id="47" name="Rectangle 46"/>
          <p:cNvSpPr/>
          <p:nvPr/>
        </p:nvSpPr>
        <p:spPr>
          <a:xfrm>
            <a:off x="539552" y="-27384"/>
            <a:ext cx="3007875" cy="461665"/>
          </a:xfrm>
          <a:prstGeom prst="rect">
            <a:avLst/>
          </a:prstGeom>
        </p:spPr>
        <p:txBody>
          <a:bodyPr wrap="none">
            <a:spAutoFit/>
          </a:bodyPr>
          <a:lstStyle/>
          <a:p>
            <a:pPr lvl="0"/>
            <a:r>
              <a:rPr lang="id-ID" sz="2400" b="1" dirty="0" smtClean="0"/>
              <a:t>Result and Discussion </a:t>
            </a:r>
            <a:endParaRPr lang="en-US" sz="2400" dirty="0"/>
          </a:p>
        </p:txBody>
      </p:sp>
      <p:sp>
        <p:nvSpPr>
          <p:cNvPr id="48" name="Rectangle 47"/>
          <p:cNvSpPr/>
          <p:nvPr/>
        </p:nvSpPr>
        <p:spPr>
          <a:xfrm>
            <a:off x="2182813" y="4420524"/>
            <a:ext cx="4950296" cy="738664"/>
          </a:xfrm>
          <a:prstGeom prst="rect">
            <a:avLst/>
          </a:prstGeom>
        </p:spPr>
        <p:txBody>
          <a:bodyPr wrap="square">
            <a:spAutoFit/>
          </a:bodyPr>
          <a:lstStyle/>
          <a:p>
            <a:pPr algn="ctr"/>
            <a:r>
              <a:rPr lang="id-ID" sz="1400" dirty="0" smtClean="0"/>
              <a:t>FIGURE 9</a:t>
            </a:r>
            <a:r>
              <a:rPr lang="id-ID" sz="1400" b="1" dirty="0" smtClean="0"/>
              <a:t>.</a:t>
            </a:r>
            <a:r>
              <a:rPr lang="id-ID" sz="1400" dirty="0" smtClean="0"/>
              <a:t>  </a:t>
            </a:r>
            <a:r>
              <a:rPr lang="en-US" sz="1400" dirty="0" smtClean="0"/>
              <a:t>Comparison </a:t>
            </a:r>
            <a:r>
              <a:rPr lang="en-US" sz="1400" dirty="0"/>
              <a:t>of actual production of anchovy and Schaefer </a:t>
            </a:r>
            <a:r>
              <a:rPr lang="en-US" sz="1400" dirty="0" smtClean="0"/>
              <a:t>Model</a:t>
            </a:r>
            <a:r>
              <a:rPr lang="id-ID" sz="1400" dirty="0" smtClean="0"/>
              <a:t> </a:t>
            </a:r>
            <a:r>
              <a:rPr lang="en-US" sz="1400" dirty="0" smtClean="0"/>
              <a:t>recommendation </a:t>
            </a:r>
            <a:r>
              <a:rPr lang="en-US" sz="1400" dirty="0"/>
              <a:t>in period 1999-2012 in </a:t>
            </a:r>
            <a:r>
              <a:rPr lang="en-US" sz="1400" dirty="0" err="1"/>
              <a:t>Krueng</a:t>
            </a:r>
            <a:r>
              <a:rPr lang="en-US" sz="1400" dirty="0"/>
              <a:t> Raya Bay</a:t>
            </a:r>
          </a:p>
        </p:txBody>
      </p:sp>
      <p:sp>
        <p:nvSpPr>
          <p:cNvPr id="17" name="Rectangle 16"/>
          <p:cNvSpPr/>
          <p:nvPr/>
        </p:nvSpPr>
        <p:spPr>
          <a:xfrm>
            <a:off x="323528" y="4813487"/>
            <a:ext cx="4464496" cy="1811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id-ID" dirty="0" smtClean="0">
                <a:solidFill>
                  <a:schemeClr val="tx1"/>
                </a:solidFill>
              </a:rPr>
              <a:t>1999           : 1,905.58 </a:t>
            </a:r>
            <a:r>
              <a:rPr lang="id-ID" dirty="0">
                <a:solidFill>
                  <a:schemeClr val="tx1"/>
                </a:solidFill>
              </a:rPr>
              <a:t>tons </a:t>
            </a:r>
            <a:endParaRPr lang="id-ID" dirty="0" smtClean="0">
              <a:solidFill>
                <a:schemeClr val="tx1"/>
              </a:solidFill>
            </a:endParaRPr>
          </a:p>
          <a:p>
            <a:pPr marL="285750" indent="-285750">
              <a:buFont typeface="Arial" pitchFamily="34" charset="0"/>
              <a:buChar char="•"/>
            </a:pPr>
            <a:r>
              <a:rPr lang="id-ID" dirty="0" smtClean="0">
                <a:solidFill>
                  <a:schemeClr val="tx1"/>
                </a:solidFill>
              </a:rPr>
              <a:t>2004           : 0.5  </a:t>
            </a:r>
            <a:r>
              <a:rPr lang="id-ID" dirty="0">
                <a:solidFill>
                  <a:schemeClr val="tx1"/>
                </a:solidFill>
              </a:rPr>
              <a:t>time ofproduction </a:t>
            </a:r>
            <a:r>
              <a:rPr lang="id-ID" dirty="0" smtClean="0">
                <a:solidFill>
                  <a:schemeClr val="tx1"/>
                </a:solidFill>
              </a:rPr>
              <a:t>1999 </a:t>
            </a:r>
          </a:p>
          <a:p>
            <a:pPr marL="285750" indent="-285750">
              <a:buFont typeface="Arial" pitchFamily="34" charset="0"/>
              <a:buChar char="•"/>
            </a:pPr>
            <a:r>
              <a:rPr lang="id-ID" dirty="0" smtClean="0">
                <a:solidFill>
                  <a:schemeClr val="tx1"/>
                </a:solidFill>
              </a:rPr>
              <a:t>2005           : 166.9 tons</a:t>
            </a:r>
          </a:p>
          <a:p>
            <a:pPr marL="285750" indent="-285750">
              <a:buFont typeface="Arial" pitchFamily="34" charset="0"/>
              <a:buChar char="•"/>
            </a:pPr>
            <a:r>
              <a:rPr lang="id-ID" dirty="0" smtClean="0">
                <a:solidFill>
                  <a:schemeClr val="tx1"/>
                </a:solidFill>
              </a:rPr>
              <a:t>2006-2010: average 162 ton/years</a:t>
            </a:r>
          </a:p>
          <a:p>
            <a:pPr marL="285750" indent="-285750">
              <a:buFont typeface="Arial" pitchFamily="34" charset="0"/>
              <a:buChar char="•"/>
            </a:pPr>
            <a:r>
              <a:rPr lang="id-ID" dirty="0" smtClean="0">
                <a:solidFill>
                  <a:schemeClr val="tx1"/>
                </a:solidFill>
              </a:rPr>
              <a:t>2012           : 12.4% of production 2004</a:t>
            </a:r>
            <a:endParaRPr lang="en-US" dirty="0">
              <a:solidFill>
                <a:schemeClr val="tx1"/>
              </a:solidFill>
            </a:endParaRPr>
          </a:p>
        </p:txBody>
      </p:sp>
      <p:sp>
        <p:nvSpPr>
          <p:cNvPr id="18" name="TextBox 17"/>
          <p:cNvSpPr txBox="1"/>
          <p:nvPr/>
        </p:nvSpPr>
        <p:spPr>
          <a:xfrm>
            <a:off x="323528" y="4652233"/>
            <a:ext cx="1236621" cy="369332"/>
          </a:xfrm>
          <a:prstGeom prst="rect">
            <a:avLst/>
          </a:prstGeom>
          <a:noFill/>
        </p:spPr>
        <p:txBody>
          <a:bodyPr wrap="none" rtlCol="0">
            <a:spAutoFit/>
          </a:bodyPr>
          <a:lstStyle/>
          <a:p>
            <a:r>
              <a:rPr lang="id-ID" b="1" dirty="0" smtClean="0"/>
              <a:t>Production</a:t>
            </a:r>
            <a:endParaRPr lang="en-US" b="1" dirty="0"/>
          </a:p>
        </p:txBody>
      </p:sp>
      <p:sp>
        <p:nvSpPr>
          <p:cNvPr id="19" name="Rectangle 18"/>
          <p:cNvSpPr/>
          <p:nvPr/>
        </p:nvSpPr>
        <p:spPr>
          <a:xfrm>
            <a:off x="5332420" y="5085184"/>
            <a:ext cx="3128012" cy="122413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buFont typeface="Arial" panose="020B0604020202020204" pitchFamily="34" charset="0"/>
              <a:buChar char="•"/>
            </a:pPr>
            <a:r>
              <a:rPr lang="id-ID" dirty="0" smtClean="0">
                <a:solidFill>
                  <a:schemeClr val="tx1"/>
                </a:solidFill>
              </a:rPr>
              <a:t>Shows a downward trend</a:t>
            </a:r>
          </a:p>
          <a:p>
            <a:pPr marL="179388" indent="-179388">
              <a:buFont typeface="Arial" panose="020B0604020202020204" pitchFamily="34" charset="0"/>
              <a:buChar char="•"/>
            </a:pPr>
            <a:r>
              <a:rPr lang="id-ID" dirty="0">
                <a:solidFill>
                  <a:schemeClr val="tx1"/>
                </a:solidFill>
              </a:rPr>
              <a:t>Critical point </a:t>
            </a:r>
            <a:r>
              <a:rPr lang="id-ID" dirty="0" smtClean="0">
                <a:solidFill>
                  <a:schemeClr val="tx1"/>
                </a:solidFill>
              </a:rPr>
              <a:t>(2005-2006)</a:t>
            </a:r>
          </a:p>
          <a:p>
            <a:pPr marL="179388" indent="-179388">
              <a:buFont typeface="Arial" panose="020B0604020202020204" pitchFamily="34" charset="0"/>
              <a:buChar char="•"/>
            </a:pPr>
            <a:r>
              <a:rPr lang="id-ID" dirty="0" smtClean="0">
                <a:solidFill>
                  <a:schemeClr val="tx1"/>
                </a:solidFill>
              </a:rPr>
              <a:t>less </a:t>
            </a:r>
            <a:r>
              <a:rPr lang="id-ID" dirty="0">
                <a:solidFill>
                  <a:schemeClr val="tx1"/>
                </a:solidFill>
              </a:rPr>
              <a:t>than schaefer </a:t>
            </a:r>
            <a:r>
              <a:rPr lang="id-ID" dirty="0" smtClean="0">
                <a:solidFill>
                  <a:schemeClr val="tx1"/>
                </a:solidFill>
              </a:rPr>
              <a:t>model</a:t>
            </a:r>
            <a:endParaRPr lang="en-US" dirty="0">
              <a:solidFill>
                <a:schemeClr val="tx1"/>
              </a:solidFill>
            </a:endParaRPr>
          </a:p>
        </p:txBody>
      </p:sp>
      <p:sp>
        <p:nvSpPr>
          <p:cNvPr id="20" name="TextBox 19"/>
          <p:cNvSpPr txBox="1"/>
          <p:nvPr/>
        </p:nvSpPr>
        <p:spPr>
          <a:xfrm>
            <a:off x="382497" y="456258"/>
            <a:ext cx="5283478" cy="369332"/>
          </a:xfrm>
          <a:prstGeom prst="rect">
            <a:avLst/>
          </a:prstGeom>
          <a:noFill/>
        </p:spPr>
        <p:txBody>
          <a:bodyPr wrap="square" rtlCol="0">
            <a:spAutoFit/>
          </a:bodyPr>
          <a:lstStyle/>
          <a:p>
            <a:r>
              <a:rPr lang="id-ID" dirty="0" smtClean="0"/>
              <a:t>....Trend of Anchovy production in Krueng Raya Bay</a:t>
            </a:r>
            <a:endParaRPr lang="en-US" dirty="0"/>
          </a:p>
        </p:txBody>
      </p:sp>
      <p:sp>
        <p:nvSpPr>
          <p:cNvPr id="21" name="TextBox 20"/>
          <p:cNvSpPr txBox="1"/>
          <p:nvPr/>
        </p:nvSpPr>
        <p:spPr>
          <a:xfrm>
            <a:off x="4049643" y="1466093"/>
            <a:ext cx="987771" cy="261610"/>
          </a:xfrm>
          <a:prstGeom prst="rect">
            <a:avLst/>
          </a:prstGeom>
          <a:noFill/>
        </p:spPr>
        <p:txBody>
          <a:bodyPr wrap="none" rtlCol="0">
            <a:spAutoFit/>
          </a:bodyPr>
          <a:lstStyle/>
          <a:p>
            <a:r>
              <a:rPr lang="id-ID" sz="1100" dirty="0" smtClean="0"/>
              <a:t>Tsunami 2004</a:t>
            </a:r>
            <a:endParaRPr lang="en-US" sz="1100" dirty="0"/>
          </a:p>
        </p:txBody>
      </p:sp>
      <p:sp>
        <p:nvSpPr>
          <p:cNvPr id="22" name="TextBox 21"/>
          <p:cNvSpPr txBox="1"/>
          <p:nvPr/>
        </p:nvSpPr>
        <p:spPr>
          <a:xfrm>
            <a:off x="7683833" y="4738999"/>
            <a:ext cx="881973" cy="369332"/>
          </a:xfrm>
          <a:prstGeom prst="rect">
            <a:avLst/>
          </a:prstGeom>
          <a:noFill/>
        </p:spPr>
        <p:txBody>
          <a:bodyPr wrap="none" rtlCol="0">
            <a:spAutoFit/>
          </a:bodyPr>
          <a:lstStyle/>
          <a:p>
            <a:r>
              <a:rPr lang="id-ID" b="1" dirty="0" smtClean="0"/>
              <a:t>Finding</a:t>
            </a:r>
            <a:endParaRPr lang="en-US" b="1" dirty="0"/>
          </a:p>
        </p:txBody>
      </p:sp>
    </p:spTree>
    <p:extLst>
      <p:ext uri="{BB962C8B-B14F-4D97-AF65-F5344CB8AC3E}">
        <p14:creationId xmlns:p14="http://schemas.microsoft.com/office/powerpoint/2010/main" val="2163071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9448" y="265421"/>
            <a:ext cx="8541890" cy="307777"/>
            <a:chOff x="291861" y="462720"/>
            <a:chExt cx="8541890" cy="307777"/>
          </a:xfrm>
        </p:grpSpPr>
        <p:cxnSp>
          <p:nvCxnSpPr>
            <p:cNvPr id="3" name="Straight Connector 2"/>
            <p:cNvCxnSpPr>
              <a:stCxn id="4"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
        <p:nvSpPr>
          <p:cNvPr id="8" name="Rectangle 7"/>
          <p:cNvSpPr/>
          <p:nvPr/>
        </p:nvSpPr>
        <p:spPr>
          <a:xfrm>
            <a:off x="516848" y="1548593"/>
            <a:ext cx="3337805" cy="584775"/>
          </a:xfrm>
          <a:prstGeom prst="rect">
            <a:avLst/>
          </a:prstGeom>
        </p:spPr>
        <p:txBody>
          <a:bodyPr wrap="square">
            <a:spAutoFit/>
          </a:bodyPr>
          <a:lstStyle/>
          <a:p>
            <a:pPr marL="174625" indent="-174625">
              <a:buFont typeface="Arial" pitchFamily="34" charset="0"/>
              <a:buChar char="•"/>
            </a:pPr>
            <a:r>
              <a:rPr lang="id-ID" sz="1600" dirty="0" smtClean="0"/>
              <a:t>Anchovy	               :  0.8-1.2 </a:t>
            </a:r>
            <a:r>
              <a:rPr lang="id-ID" sz="1600" dirty="0"/>
              <a:t>ton/trip </a:t>
            </a:r>
            <a:endParaRPr lang="id-ID" sz="1600" dirty="0" smtClean="0"/>
          </a:p>
          <a:p>
            <a:pPr marL="174625" indent="-174625">
              <a:buFont typeface="Arial" pitchFamily="34" charset="0"/>
              <a:buChar char="•"/>
            </a:pPr>
            <a:r>
              <a:rPr lang="id-ID" sz="1600" dirty="0" smtClean="0"/>
              <a:t>Estern </a:t>
            </a:r>
            <a:r>
              <a:rPr lang="id-ID" sz="1600" dirty="0"/>
              <a:t>little tuna </a:t>
            </a:r>
            <a:r>
              <a:rPr lang="id-ID" sz="1600" dirty="0" smtClean="0"/>
              <a:t>: 1-1.25 ton/trip</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854653" y="839037"/>
            <a:ext cx="4965819" cy="3192657"/>
          </a:xfrm>
          <a:prstGeom prst="rect">
            <a:avLst/>
          </a:prstGeom>
          <a:noFill/>
        </p:spPr>
      </p:pic>
      <p:sp>
        <p:nvSpPr>
          <p:cNvPr id="11" name="Rectangle 10"/>
          <p:cNvSpPr/>
          <p:nvPr/>
        </p:nvSpPr>
        <p:spPr>
          <a:xfrm>
            <a:off x="3779912" y="4841865"/>
            <a:ext cx="4965819" cy="1323439"/>
          </a:xfrm>
          <a:prstGeom prst="rect">
            <a:avLst/>
          </a:prstGeom>
        </p:spPr>
        <p:txBody>
          <a:bodyPr wrap="square">
            <a:spAutoFit/>
          </a:bodyPr>
          <a:lstStyle/>
          <a:p>
            <a:pPr marL="285750" indent="-285750">
              <a:buFont typeface="Arial" pitchFamily="34" charset="0"/>
              <a:buChar char="•"/>
            </a:pPr>
            <a:r>
              <a:rPr lang="id-ID" sz="1600" dirty="0" smtClean="0"/>
              <a:t>Anchovy production : 7.8 ton, </a:t>
            </a:r>
          </a:p>
          <a:p>
            <a:pPr marL="285750" indent="-285750">
              <a:buFont typeface="Arial" pitchFamily="34" charset="0"/>
              <a:buChar char="•"/>
            </a:pPr>
            <a:r>
              <a:rPr lang="id-ID" sz="1600" dirty="0" smtClean="0"/>
              <a:t>CPUE: 13.5 kg/day</a:t>
            </a:r>
          </a:p>
          <a:p>
            <a:pPr marL="285750" indent="-285750">
              <a:buFont typeface="Arial" pitchFamily="34" charset="0"/>
              <a:buChar char="•"/>
            </a:pPr>
            <a:r>
              <a:rPr lang="id-ID" sz="1600" dirty="0" smtClean="0"/>
              <a:t>Fish </a:t>
            </a:r>
            <a:r>
              <a:rPr lang="id-ID" sz="1600" dirty="0"/>
              <a:t>catch </a:t>
            </a:r>
            <a:r>
              <a:rPr lang="id-ID" sz="1600" dirty="0" smtClean="0"/>
              <a:t>composition: anchovy (52%), sardine (25%), </a:t>
            </a:r>
            <a:r>
              <a:rPr lang="id-ID" sz="1600" dirty="0"/>
              <a:t>pony </a:t>
            </a:r>
            <a:r>
              <a:rPr lang="id-ID" sz="1600" dirty="0" smtClean="0"/>
              <a:t>fish (14%), </a:t>
            </a:r>
            <a:r>
              <a:rPr lang="id-ID" sz="1600" dirty="0"/>
              <a:t>mackarel </a:t>
            </a:r>
            <a:r>
              <a:rPr lang="id-ID" sz="1600" dirty="0" smtClean="0"/>
              <a:t>(3%) and </a:t>
            </a:r>
            <a:r>
              <a:rPr lang="id-ID" sz="1600" dirty="0"/>
              <a:t>jellow tail travelly </a:t>
            </a:r>
            <a:r>
              <a:rPr lang="id-ID" sz="1600" dirty="0" smtClean="0"/>
              <a:t>(</a:t>
            </a:r>
            <a:r>
              <a:rPr lang="id-ID" sz="1600" dirty="0" smtClean="0">
                <a:solidFill>
                  <a:prstClr val="black"/>
                </a:solidFill>
              </a:rPr>
              <a:t>6%)</a:t>
            </a:r>
            <a:endParaRPr lang="en-US" sz="1600" dirty="0"/>
          </a:p>
        </p:txBody>
      </p:sp>
      <p:sp>
        <p:nvSpPr>
          <p:cNvPr id="10" name="Date Placeholder 9"/>
          <p:cNvSpPr>
            <a:spLocks noGrp="1"/>
          </p:cNvSpPr>
          <p:nvPr>
            <p:ph type="dt" sz="half" idx="10"/>
          </p:nvPr>
        </p:nvSpPr>
        <p:spPr/>
        <p:txBody>
          <a:bodyPr/>
          <a:lstStyle/>
          <a:p>
            <a:r>
              <a:rPr lang="en-US" smtClean="0"/>
              <a:t>7/8/2014</a:t>
            </a:r>
            <a:endParaRPr lang="en-US"/>
          </a:p>
        </p:txBody>
      </p:sp>
      <p:sp>
        <p:nvSpPr>
          <p:cNvPr id="12" name="Slide Number Placeholder 11"/>
          <p:cNvSpPr>
            <a:spLocks noGrp="1"/>
          </p:cNvSpPr>
          <p:nvPr>
            <p:ph type="sldNum" sz="quarter" idx="12"/>
          </p:nvPr>
        </p:nvSpPr>
        <p:spPr/>
        <p:txBody>
          <a:bodyPr/>
          <a:lstStyle/>
          <a:p>
            <a:fld id="{EFB1B987-FD08-4F45-AF03-2B2405C26AE2}" type="slidenum">
              <a:rPr lang="en-US" smtClean="0"/>
              <a:t>17</a:t>
            </a:fld>
            <a:endParaRPr lang="en-US"/>
          </a:p>
        </p:txBody>
      </p:sp>
      <p:sp>
        <p:nvSpPr>
          <p:cNvPr id="13" name="Rectangle 12"/>
          <p:cNvSpPr/>
          <p:nvPr/>
        </p:nvSpPr>
        <p:spPr>
          <a:xfrm>
            <a:off x="597705" y="-41239"/>
            <a:ext cx="3007875" cy="461665"/>
          </a:xfrm>
          <a:prstGeom prst="rect">
            <a:avLst/>
          </a:prstGeom>
        </p:spPr>
        <p:txBody>
          <a:bodyPr wrap="none">
            <a:spAutoFit/>
          </a:bodyPr>
          <a:lstStyle/>
          <a:p>
            <a:pPr lvl="0"/>
            <a:r>
              <a:rPr lang="id-ID" sz="2400" b="1" dirty="0" smtClean="0"/>
              <a:t>Result and Discussion </a:t>
            </a:r>
            <a:endParaRPr lang="en-US" sz="2400" dirty="0"/>
          </a:p>
        </p:txBody>
      </p:sp>
      <p:sp>
        <p:nvSpPr>
          <p:cNvPr id="14" name="TextBox 13"/>
          <p:cNvSpPr txBox="1"/>
          <p:nvPr/>
        </p:nvSpPr>
        <p:spPr>
          <a:xfrm>
            <a:off x="3854654" y="4005890"/>
            <a:ext cx="4965818" cy="523220"/>
          </a:xfrm>
          <a:prstGeom prst="rect">
            <a:avLst/>
          </a:prstGeom>
          <a:noFill/>
        </p:spPr>
        <p:txBody>
          <a:bodyPr wrap="square" rtlCol="0">
            <a:spAutoFit/>
          </a:bodyPr>
          <a:lstStyle/>
          <a:p>
            <a:pPr algn="ctr"/>
            <a:r>
              <a:rPr lang="id-ID" sz="1400" dirty="0" smtClean="0"/>
              <a:t>FIGURE 10. Anchovy production in Krueng Raya Bay during </a:t>
            </a:r>
          </a:p>
          <a:p>
            <a:pPr algn="ctr"/>
            <a:r>
              <a:rPr lang="id-ID" sz="1400" dirty="0" smtClean="0"/>
              <a:t>15 September- 13 October 2012</a:t>
            </a:r>
            <a:endParaRPr lang="en-US" sz="1400" dirty="0"/>
          </a:p>
        </p:txBody>
      </p:sp>
      <p:sp>
        <p:nvSpPr>
          <p:cNvPr id="15" name="TextBox 14"/>
          <p:cNvSpPr txBox="1"/>
          <p:nvPr/>
        </p:nvSpPr>
        <p:spPr>
          <a:xfrm>
            <a:off x="533091" y="441412"/>
            <a:ext cx="5700791" cy="369332"/>
          </a:xfrm>
          <a:prstGeom prst="rect">
            <a:avLst/>
          </a:prstGeom>
          <a:noFill/>
        </p:spPr>
        <p:txBody>
          <a:bodyPr wrap="none" rtlCol="0">
            <a:spAutoFit/>
          </a:bodyPr>
          <a:lstStyle/>
          <a:p>
            <a:r>
              <a:rPr lang="id-ID" dirty="0" smtClean="0"/>
              <a:t>Anchovy production during field survey in Krueng Raya Bay</a:t>
            </a:r>
            <a:endParaRPr lang="en-US" dirty="0"/>
          </a:p>
        </p:txBody>
      </p:sp>
      <p:sp>
        <p:nvSpPr>
          <p:cNvPr id="6" name="Rectangle 5"/>
          <p:cNvSpPr/>
          <p:nvPr/>
        </p:nvSpPr>
        <p:spPr>
          <a:xfrm>
            <a:off x="509268" y="908720"/>
            <a:ext cx="2016065" cy="369332"/>
          </a:xfrm>
          <a:prstGeom prst="rect">
            <a:avLst/>
          </a:prstGeom>
        </p:spPr>
        <p:txBody>
          <a:bodyPr wrap="none">
            <a:spAutoFit/>
          </a:bodyPr>
          <a:lstStyle/>
          <a:p>
            <a:r>
              <a:rPr lang="id-ID" b="1" dirty="0" smtClean="0"/>
              <a:t>Based on interview</a:t>
            </a:r>
            <a:endParaRPr lang="en-US" b="1" dirty="0"/>
          </a:p>
        </p:txBody>
      </p:sp>
      <p:sp>
        <p:nvSpPr>
          <p:cNvPr id="7" name="Rectangle 6"/>
          <p:cNvSpPr/>
          <p:nvPr/>
        </p:nvSpPr>
        <p:spPr>
          <a:xfrm>
            <a:off x="3746736" y="4511172"/>
            <a:ext cx="4701672" cy="338554"/>
          </a:xfrm>
          <a:prstGeom prst="rect">
            <a:avLst/>
          </a:prstGeom>
        </p:spPr>
        <p:txBody>
          <a:bodyPr wrap="none">
            <a:spAutoFit/>
          </a:bodyPr>
          <a:lstStyle/>
          <a:p>
            <a:r>
              <a:rPr lang="id-ID" sz="1600" b="1" dirty="0" smtClean="0"/>
              <a:t>Operated </a:t>
            </a:r>
            <a:r>
              <a:rPr lang="id-ID" sz="1600" b="1" dirty="0"/>
              <a:t>7-29 unit lift net </a:t>
            </a:r>
            <a:r>
              <a:rPr lang="id-ID" sz="1600" b="1" dirty="0" smtClean="0"/>
              <a:t>boat (15 </a:t>
            </a:r>
            <a:r>
              <a:rPr lang="id-ID" sz="1600" b="1" dirty="0"/>
              <a:t>Sept-13 Oct </a:t>
            </a:r>
            <a:r>
              <a:rPr lang="id-ID" sz="1600" b="1" dirty="0" smtClean="0"/>
              <a:t>2013)</a:t>
            </a:r>
            <a:endParaRPr lang="en-US" sz="1600" b="1" dirty="0"/>
          </a:p>
        </p:txBody>
      </p:sp>
      <p:sp>
        <p:nvSpPr>
          <p:cNvPr id="17" name="Rectangle 16"/>
          <p:cNvSpPr/>
          <p:nvPr/>
        </p:nvSpPr>
        <p:spPr>
          <a:xfrm>
            <a:off x="611560" y="4571821"/>
            <a:ext cx="2664296" cy="8734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Anchovy </a:t>
            </a:r>
            <a:r>
              <a:rPr lang="id-ID" dirty="0" smtClean="0">
                <a:solidFill>
                  <a:schemeClr val="tx1"/>
                </a:solidFill>
              </a:rPr>
              <a:t>production </a:t>
            </a:r>
            <a:r>
              <a:rPr lang="id-ID" dirty="0" smtClean="0">
                <a:solidFill>
                  <a:schemeClr val="tx1"/>
                </a:solidFill>
              </a:rPr>
              <a:t>shows a declining trend and overcapacity of effort</a:t>
            </a:r>
            <a:endParaRPr lang="en-US" dirty="0">
              <a:solidFill>
                <a:schemeClr val="tx1"/>
              </a:solidFill>
            </a:endParaRPr>
          </a:p>
        </p:txBody>
      </p:sp>
      <p:sp>
        <p:nvSpPr>
          <p:cNvPr id="16" name="Rectangle 15"/>
          <p:cNvSpPr/>
          <p:nvPr/>
        </p:nvSpPr>
        <p:spPr>
          <a:xfrm>
            <a:off x="495254" y="2600556"/>
            <a:ext cx="3240360" cy="584775"/>
          </a:xfrm>
          <a:prstGeom prst="rect">
            <a:avLst/>
          </a:prstGeom>
        </p:spPr>
        <p:txBody>
          <a:bodyPr wrap="square">
            <a:spAutoFit/>
          </a:bodyPr>
          <a:lstStyle/>
          <a:p>
            <a:pPr marL="174625" indent="-174625">
              <a:buFont typeface="Arial" pitchFamily="34" charset="0"/>
              <a:buChar char="•"/>
            </a:pPr>
            <a:r>
              <a:rPr lang="id-ID" sz="1600" dirty="0" smtClean="0"/>
              <a:t>Anchovy                </a:t>
            </a:r>
            <a:r>
              <a:rPr lang="id-ID" sz="1600" dirty="0"/>
              <a:t>: 0.5-1 ton /trip </a:t>
            </a:r>
          </a:p>
          <a:p>
            <a:pPr marL="174625" indent="-174625">
              <a:buFont typeface="Arial" pitchFamily="34" charset="0"/>
              <a:buChar char="•"/>
            </a:pPr>
            <a:r>
              <a:rPr lang="id-ID" sz="1600" dirty="0"/>
              <a:t>Estern little tuna  : 0.5-1 ton/trip </a:t>
            </a:r>
          </a:p>
        </p:txBody>
      </p:sp>
      <p:sp>
        <p:nvSpPr>
          <p:cNvPr id="18" name="TextBox 17"/>
          <p:cNvSpPr txBox="1"/>
          <p:nvPr/>
        </p:nvSpPr>
        <p:spPr>
          <a:xfrm>
            <a:off x="495254" y="1241050"/>
            <a:ext cx="2962349" cy="369332"/>
          </a:xfrm>
          <a:prstGeom prst="rect">
            <a:avLst/>
          </a:prstGeom>
          <a:noFill/>
        </p:spPr>
        <p:txBody>
          <a:bodyPr wrap="none" rtlCol="0">
            <a:spAutoFit/>
          </a:bodyPr>
          <a:lstStyle/>
          <a:p>
            <a:r>
              <a:rPr lang="id-ID" dirty="0" smtClean="0"/>
              <a:t>Before tsunami (peak season)</a:t>
            </a:r>
            <a:endParaRPr lang="en-US" dirty="0"/>
          </a:p>
        </p:txBody>
      </p:sp>
      <p:sp>
        <p:nvSpPr>
          <p:cNvPr id="19" name="TextBox 18"/>
          <p:cNvSpPr txBox="1"/>
          <p:nvPr/>
        </p:nvSpPr>
        <p:spPr>
          <a:xfrm>
            <a:off x="484132" y="2295290"/>
            <a:ext cx="2873287" cy="369332"/>
          </a:xfrm>
          <a:prstGeom prst="rect">
            <a:avLst/>
          </a:prstGeom>
          <a:noFill/>
        </p:spPr>
        <p:txBody>
          <a:bodyPr wrap="none" rtlCol="0">
            <a:spAutoFit/>
          </a:bodyPr>
          <a:lstStyle/>
          <a:p>
            <a:r>
              <a:rPr lang="id-ID" b="1" dirty="0" smtClean="0"/>
              <a:t>After tsunami (peak season)</a:t>
            </a:r>
            <a:endParaRPr lang="en-US" b="1" dirty="0"/>
          </a:p>
        </p:txBody>
      </p:sp>
    </p:spTree>
    <p:extLst>
      <p:ext uri="{BB962C8B-B14F-4D97-AF65-F5344CB8AC3E}">
        <p14:creationId xmlns:p14="http://schemas.microsoft.com/office/powerpoint/2010/main" val="198995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7/8/2014</a:t>
            </a:r>
            <a:endParaRPr lang="en-US"/>
          </a:p>
        </p:txBody>
      </p:sp>
      <p:sp>
        <p:nvSpPr>
          <p:cNvPr id="3" name="Slide Number Placeholder 2"/>
          <p:cNvSpPr>
            <a:spLocks noGrp="1"/>
          </p:cNvSpPr>
          <p:nvPr>
            <p:ph type="sldNum" sz="quarter" idx="12"/>
          </p:nvPr>
        </p:nvSpPr>
        <p:spPr/>
        <p:txBody>
          <a:bodyPr/>
          <a:lstStyle/>
          <a:p>
            <a:fld id="{7424B282-4CBB-4636-A3F6-DD6456EA9C10}" type="slidenum">
              <a:rPr lang="en-US" smtClean="0"/>
              <a:t>18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707864510"/>
              </p:ext>
            </p:extLst>
          </p:nvPr>
        </p:nvGraphicFramePr>
        <p:xfrm>
          <a:off x="539551" y="797880"/>
          <a:ext cx="8136905" cy="4464495"/>
        </p:xfrm>
        <a:graphic>
          <a:graphicData uri="http://schemas.openxmlformats.org/drawingml/2006/table">
            <a:tbl>
              <a:tblPr firstRow="1" firstCol="1" bandRow="1">
                <a:tableStyleId>{5C22544A-7EE6-4342-B048-85BDC9FD1C3A}</a:tableStyleId>
              </a:tblPr>
              <a:tblGrid>
                <a:gridCol w="1251027"/>
                <a:gridCol w="1507669"/>
                <a:gridCol w="1548699"/>
                <a:gridCol w="1548699"/>
                <a:gridCol w="1284012"/>
                <a:gridCol w="996799"/>
              </a:tblGrid>
              <a:tr h="297633">
                <a:tc>
                  <a:txBody>
                    <a:bodyPr/>
                    <a:lstStyle/>
                    <a:p>
                      <a:pPr algn="ctr">
                        <a:lnSpc>
                          <a:spcPct val="115000"/>
                        </a:lnSpc>
                        <a:spcAft>
                          <a:spcPts val="0"/>
                        </a:spcAft>
                      </a:pPr>
                      <a:r>
                        <a:rPr lang="id-ID" sz="1400" dirty="0">
                          <a:effectLst/>
                        </a:rPr>
                        <a:t>Period</a:t>
                      </a:r>
                      <a:endParaRPr lang="en-US" sz="1800" dirty="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Year</a:t>
                      </a:r>
                      <a:endParaRPr lang="en-US" sz="1800">
                        <a:effectLst/>
                        <a:latin typeface="Calibri"/>
                        <a:ea typeface="Calibri"/>
                        <a:cs typeface="Cordia New"/>
                      </a:endParaRPr>
                    </a:p>
                  </a:txBody>
                  <a:tcPr marL="68580" marR="68580" marT="0" marB="0"/>
                </a:tc>
                <a:tc>
                  <a:txBody>
                    <a:bodyPr/>
                    <a:lstStyle/>
                    <a:p>
                      <a:pPr algn="just">
                        <a:lnSpc>
                          <a:spcPct val="115000"/>
                        </a:lnSpc>
                        <a:spcAft>
                          <a:spcPts val="0"/>
                        </a:spcAft>
                      </a:pPr>
                      <a:r>
                        <a:rPr lang="en-US" sz="1400">
                          <a:effectLst/>
                        </a:rPr>
                        <a:t>Production (ton)</a:t>
                      </a:r>
                      <a:r>
                        <a:rPr lang="en-US" sz="1400" baseline="30000">
                          <a:effectLst/>
                        </a:rPr>
                        <a:t>1</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Number of vessel</a:t>
                      </a:r>
                      <a:r>
                        <a:rPr lang="en-US" sz="1400" baseline="30000">
                          <a:effectLst/>
                        </a:rPr>
                        <a:t>2</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Effort (trip)</a:t>
                      </a:r>
                      <a:r>
                        <a:rPr lang="en-US" sz="1400" baseline="30000">
                          <a:effectLst/>
                        </a:rPr>
                        <a:t>2</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CPUE</a:t>
                      </a:r>
                      <a:endParaRPr lang="en-US" sz="1800">
                        <a:effectLst/>
                        <a:latin typeface="Calibri"/>
                        <a:ea typeface="Calibri"/>
                        <a:cs typeface="Cordia New"/>
                      </a:endParaRPr>
                    </a:p>
                  </a:txBody>
                  <a:tcPr marL="68580" marR="68580" marT="0" marB="0"/>
                </a:tc>
              </a:tr>
              <a:tr h="297633">
                <a:tc rowSpan="6">
                  <a:txBody>
                    <a:bodyPr/>
                    <a:lstStyle/>
                    <a:p>
                      <a:pPr algn="ctr">
                        <a:lnSpc>
                          <a:spcPct val="115000"/>
                        </a:lnSpc>
                        <a:spcAft>
                          <a:spcPts val="0"/>
                        </a:spcAft>
                      </a:pPr>
                      <a:r>
                        <a:rPr lang="id-ID" sz="1400" dirty="0">
                          <a:effectLst/>
                        </a:rPr>
                        <a:t>Before Tsunami</a:t>
                      </a:r>
                      <a:endParaRPr lang="en-US" sz="1800" dirty="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dirty="0">
                          <a:effectLst/>
                        </a:rPr>
                        <a:t>1999</a:t>
                      </a:r>
                      <a:endParaRPr lang="en-US" sz="1800" dirty="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1</a:t>
                      </a:r>
                      <a:r>
                        <a:rPr lang="id-ID" sz="1400">
                          <a:effectLst/>
                        </a:rPr>
                        <a:t>,</a:t>
                      </a:r>
                      <a:r>
                        <a:rPr lang="en-US" sz="1400">
                          <a:effectLst/>
                        </a:rPr>
                        <a:t>905.58</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7</a:t>
                      </a:r>
                      <a:r>
                        <a:rPr lang="id-ID" sz="1400">
                          <a:effectLst/>
                        </a:rPr>
                        <a:t>3</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9,344</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0.2039 </a:t>
                      </a:r>
                      <a:endParaRPr lang="en-US" sz="1800">
                        <a:effectLst/>
                        <a:latin typeface="Calibri"/>
                        <a:ea typeface="Calibri"/>
                        <a:cs typeface="Cordia New"/>
                      </a:endParaRPr>
                    </a:p>
                  </a:txBody>
                  <a:tcPr marL="68580" marR="68580" marT="0" marB="0"/>
                </a:tc>
              </a:tr>
              <a:tr h="297633">
                <a:tc vMerge="1">
                  <a:txBody>
                    <a:bodyPr/>
                    <a:lstStyle/>
                    <a:p>
                      <a:endParaRPr lang="en-US"/>
                    </a:p>
                  </a:txBody>
                  <a:tcPr/>
                </a:tc>
                <a:tc>
                  <a:txBody>
                    <a:bodyPr/>
                    <a:lstStyle/>
                    <a:p>
                      <a:pPr algn="ctr">
                        <a:lnSpc>
                          <a:spcPct val="115000"/>
                        </a:lnSpc>
                        <a:spcAft>
                          <a:spcPts val="0"/>
                        </a:spcAft>
                      </a:pPr>
                      <a:r>
                        <a:rPr lang="en-US" sz="1400">
                          <a:effectLst/>
                        </a:rPr>
                        <a:t>2000</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1</a:t>
                      </a:r>
                      <a:r>
                        <a:rPr lang="id-ID" sz="1400">
                          <a:effectLst/>
                        </a:rPr>
                        <a:t>,</a:t>
                      </a:r>
                      <a:r>
                        <a:rPr lang="en-US" sz="1400">
                          <a:effectLst/>
                        </a:rPr>
                        <a:t>855.47</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7</a:t>
                      </a:r>
                      <a:r>
                        <a:rPr lang="id-ID" sz="1400">
                          <a:effectLst/>
                        </a:rPr>
                        <a:t>2</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9,216 </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0.2013 </a:t>
                      </a:r>
                      <a:endParaRPr lang="en-US" sz="1800">
                        <a:effectLst/>
                        <a:latin typeface="Calibri"/>
                        <a:ea typeface="Calibri"/>
                        <a:cs typeface="Cordia New"/>
                      </a:endParaRPr>
                    </a:p>
                  </a:txBody>
                  <a:tcPr marL="68580" marR="68580" marT="0" marB="0"/>
                </a:tc>
              </a:tr>
              <a:tr h="297633">
                <a:tc vMerge="1">
                  <a:txBody>
                    <a:bodyPr/>
                    <a:lstStyle/>
                    <a:p>
                      <a:endParaRPr lang="en-US"/>
                    </a:p>
                  </a:txBody>
                  <a:tcPr/>
                </a:tc>
                <a:tc>
                  <a:txBody>
                    <a:bodyPr/>
                    <a:lstStyle/>
                    <a:p>
                      <a:pPr algn="ctr">
                        <a:lnSpc>
                          <a:spcPct val="115000"/>
                        </a:lnSpc>
                        <a:spcAft>
                          <a:spcPts val="0"/>
                        </a:spcAft>
                      </a:pPr>
                      <a:r>
                        <a:rPr lang="en-US" sz="1400">
                          <a:effectLst/>
                        </a:rPr>
                        <a:t>2001</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1</a:t>
                      </a:r>
                      <a:r>
                        <a:rPr lang="id-ID" sz="1400">
                          <a:effectLst/>
                        </a:rPr>
                        <a:t>,</a:t>
                      </a:r>
                      <a:r>
                        <a:rPr lang="en-US" sz="1400">
                          <a:effectLst/>
                        </a:rPr>
                        <a:t>833.11</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7</a:t>
                      </a:r>
                      <a:r>
                        <a:rPr lang="id-ID" sz="1400">
                          <a:effectLst/>
                        </a:rPr>
                        <a:t>1</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8,946</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0.2049 </a:t>
                      </a:r>
                      <a:endParaRPr lang="en-US" sz="1800">
                        <a:effectLst/>
                        <a:latin typeface="Calibri"/>
                        <a:ea typeface="Calibri"/>
                        <a:cs typeface="Cordia New"/>
                      </a:endParaRPr>
                    </a:p>
                  </a:txBody>
                  <a:tcPr marL="68580" marR="68580" marT="0" marB="0"/>
                </a:tc>
              </a:tr>
              <a:tr h="297633">
                <a:tc vMerge="1">
                  <a:txBody>
                    <a:bodyPr/>
                    <a:lstStyle/>
                    <a:p>
                      <a:endParaRPr lang="en-US"/>
                    </a:p>
                  </a:txBody>
                  <a:tcPr/>
                </a:tc>
                <a:tc>
                  <a:txBody>
                    <a:bodyPr/>
                    <a:lstStyle/>
                    <a:p>
                      <a:pPr algn="ctr">
                        <a:lnSpc>
                          <a:spcPct val="115000"/>
                        </a:lnSpc>
                        <a:spcAft>
                          <a:spcPts val="0"/>
                        </a:spcAft>
                      </a:pPr>
                      <a:r>
                        <a:rPr lang="en-US" sz="1400">
                          <a:effectLst/>
                        </a:rPr>
                        <a:t>2002</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1</a:t>
                      </a:r>
                      <a:r>
                        <a:rPr lang="id-ID" sz="1400">
                          <a:effectLst/>
                        </a:rPr>
                        <a:t>,</a:t>
                      </a:r>
                      <a:r>
                        <a:rPr lang="en-US" sz="1400">
                          <a:effectLst/>
                        </a:rPr>
                        <a:t>743.29</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68</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8,568 </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0.2035 </a:t>
                      </a:r>
                      <a:endParaRPr lang="en-US" sz="1800">
                        <a:effectLst/>
                        <a:latin typeface="Calibri"/>
                        <a:ea typeface="Calibri"/>
                        <a:cs typeface="Cordia New"/>
                      </a:endParaRPr>
                    </a:p>
                  </a:txBody>
                  <a:tcPr marL="68580" marR="68580" marT="0" marB="0"/>
                </a:tc>
              </a:tr>
              <a:tr h="297633">
                <a:tc vMerge="1">
                  <a:txBody>
                    <a:bodyPr/>
                    <a:lstStyle/>
                    <a:p>
                      <a:endParaRPr lang="en-US"/>
                    </a:p>
                  </a:txBody>
                  <a:tcPr/>
                </a:tc>
                <a:tc>
                  <a:txBody>
                    <a:bodyPr/>
                    <a:lstStyle/>
                    <a:p>
                      <a:pPr algn="ctr">
                        <a:lnSpc>
                          <a:spcPct val="115000"/>
                        </a:lnSpc>
                        <a:spcAft>
                          <a:spcPts val="0"/>
                        </a:spcAft>
                      </a:pPr>
                      <a:r>
                        <a:rPr lang="en-US" sz="1400">
                          <a:effectLst/>
                        </a:rPr>
                        <a:t>2003</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1</a:t>
                      </a:r>
                      <a:r>
                        <a:rPr lang="id-ID" sz="1400">
                          <a:effectLst/>
                        </a:rPr>
                        <a:t>,</a:t>
                      </a:r>
                      <a:r>
                        <a:rPr lang="en-US" sz="1400">
                          <a:effectLst/>
                        </a:rPr>
                        <a:t>053.47</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76</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9,576 </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0.1100 </a:t>
                      </a:r>
                      <a:endParaRPr lang="en-US" sz="1800">
                        <a:effectLst/>
                        <a:latin typeface="Calibri"/>
                        <a:ea typeface="Calibri"/>
                        <a:cs typeface="Cordia New"/>
                      </a:endParaRPr>
                    </a:p>
                  </a:txBody>
                  <a:tcPr marL="68580" marR="68580" marT="0" marB="0"/>
                </a:tc>
              </a:tr>
              <a:tr h="297633">
                <a:tc vMerge="1">
                  <a:txBody>
                    <a:bodyPr/>
                    <a:lstStyle/>
                    <a:p>
                      <a:endParaRPr lang="en-US"/>
                    </a:p>
                  </a:txBody>
                  <a:tcPr/>
                </a:tc>
                <a:tc>
                  <a:txBody>
                    <a:bodyPr/>
                    <a:lstStyle/>
                    <a:p>
                      <a:pPr algn="ctr">
                        <a:lnSpc>
                          <a:spcPct val="115000"/>
                        </a:lnSpc>
                        <a:spcAft>
                          <a:spcPts val="0"/>
                        </a:spcAft>
                      </a:pPr>
                      <a:r>
                        <a:rPr lang="en-US" sz="1400">
                          <a:effectLst/>
                        </a:rPr>
                        <a:t>2004</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1</a:t>
                      </a:r>
                      <a:r>
                        <a:rPr lang="id-ID" sz="1400">
                          <a:effectLst/>
                        </a:rPr>
                        <a:t>,</a:t>
                      </a:r>
                      <a:r>
                        <a:rPr lang="en-US" sz="1400">
                          <a:effectLst/>
                        </a:rPr>
                        <a:t>024.18</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7</a:t>
                      </a:r>
                      <a:r>
                        <a:rPr lang="id-ID" sz="1400">
                          <a:effectLst/>
                        </a:rPr>
                        <a:t>3</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9,198 </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0.1113</a:t>
                      </a:r>
                      <a:endParaRPr lang="en-US" sz="1800">
                        <a:effectLst/>
                        <a:latin typeface="Calibri"/>
                        <a:ea typeface="Calibri"/>
                        <a:cs typeface="Cordia New"/>
                      </a:endParaRPr>
                    </a:p>
                  </a:txBody>
                  <a:tcPr marL="68580" marR="68580" marT="0" marB="0"/>
                </a:tc>
              </a:tr>
              <a:tr h="297633">
                <a:tc rowSpan="2">
                  <a:txBody>
                    <a:bodyPr/>
                    <a:lstStyle/>
                    <a:p>
                      <a:pPr algn="ctr">
                        <a:lnSpc>
                          <a:spcPct val="115000"/>
                        </a:lnSpc>
                        <a:spcAft>
                          <a:spcPts val="0"/>
                        </a:spcAft>
                      </a:pPr>
                      <a:r>
                        <a:rPr lang="id-ID" sz="1400">
                          <a:effectLst/>
                        </a:rPr>
                        <a:t>After Tsunami</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2005</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166.94</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6</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432</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dirty="0">
                          <a:effectLst/>
                        </a:rPr>
                        <a:t>0.3864 </a:t>
                      </a:r>
                      <a:endParaRPr lang="en-US" sz="1800" dirty="0">
                        <a:effectLst/>
                        <a:latin typeface="Calibri"/>
                        <a:ea typeface="Calibri"/>
                        <a:cs typeface="Cordia New"/>
                      </a:endParaRPr>
                    </a:p>
                  </a:txBody>
                  <a:tcPr marL="68580" marR="68580" marT="0" marB="0"/>
                </a:tc>
              </a:tr>
              <a:tr h="297633">
                <a:tc vMerge="1">
                  <a:txBody>
                    <a:bodyPr/>
                    <a:lstStyle/>
                    <a:p>
                      <a:endParaRPr lang="en-US"/>
                    </a:p>
                  </a:txBody>
                  <a:tcPr/>
                </a:tc>
                <a:tc>
                  <a:txBody>
                    <a:bodyPr/>
                    <a:lstStyle/>
                    <a:p>
                      <a:pPr algn="ctr">
                        <a:lnSpc>
                          <a:spcPct val="115000"/>
                        </a:lnSpc>
                        <a:spcAft>
                          <a:spcPts val="0"/>
                        </a:spcAft>
                      </a:pPr>
                      <a:r>
                        <a:rPr lang="en-US" sz="1400">
                          <a:effectLst/>
                        </a:rPr>
                        <a:t>2006</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272.1</a:t>
                      </a:r>
                      <a:r>
                        <a:rPr lang="id-ID" sz="1400">
                          <a:effectLst/>
                        </a:rPr>
                        <a:t>2</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id-ID" sz="1400">
                          <a:effectLst/>
                        </a:rPr>
                        <a:t>18</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3,067 </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0.1575</a:t>
                      </a:r>
                      <a:endParaRPr lang="en-US" sz="1800">
                        <a:effectLst/>
                        <a:latin typeface="Calibri"/>
                        <a:ea typeface="Calibri"/>
                        <a:cs typeface="Cordia New"/>
                      </a:endParaRPr>
                    </a:p>
                  </a:txBody>
                  <a:tcPr marL="68580" marR="68580" marT="0" marB="0"/>
                </a:tc>
              </a:tr>
              <a:tr h="297633">
                <a:tc rowSpan="6">
                  <a:txBody>
                    <a:bodyPr/>
                    <a:lstStyle/>
                    <a:p>
                      <a:pPr algn="ctr">
                        <a:lnSpc>
                          <a:spcPct val="115000"/>
                        </a:lnSpc>
                        <a:spcAft>
                          <a:spcPts val="0"/>
                        </a:spcAft>
                      </a:pPr>
                      <a:r>
                        <a:rPr lang="id-ID" sz="1400">
                          <a:effectLst/>
                        </a:rPr>
                        <a:t>Recovery Process</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2007</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182.3</a:t>
                      </a:r>
                      <a:r>
                        <a:rPr lang="id-ID" sz="1400">
                          <a:effectLst/>
                        </a:rPr>
                        <a:t>2</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2</a:t>
                      </a:r>
                      <a:r>
                        <a:rPr lang="id-ID" sz="1400">
                          <a:effectLst/>
                        </a:rPr>
                        <a:t>4</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2,715 </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0.059 </a:t>
                      </a:r>
                      <a:endParaRPr lang="en-US" sz="1800">
                        <a:effectLst/>
                        <a:latin typeface="Calibri"/>
                        <a:ea typeface="Calibri"/>
                        <a:cs typeface="Cordia New"/>
                      </a:endParaRPr>
                    </a:p>
                  </a:txBody>
                  <a:tcPr marL="68580" marR="68580" marT="0" marB="0"/>
                </a:tc>
              </a:tr>
              <a:tr h="297633">
                <a:tc vMerge="1">
                  <a:txBody>
                    <a:bodyPr/>
                    <a:lstStyle/>
                    <a:p>
                      <a:endParaRPr lang="en-US"/>
                    </a:p>
                  </a:txBody>
                  <a:tcPr/>
                </a:tc>
                <a:tc>
                  <a:txBody>
                    <a:bodyPr/>
                    <a:lstStyle/>
                    <a:p>
                      <a:pPr algn="ctr">
                        <a:lnSpc>
                          <a:spcPct val="115000"/>
                        </a:lnSpc>
                        <a:spcAft>
                          <a:spcPts val="0"/>
                        </a:spcAft>
                      </a:pPr>
                      <a:r>
                        <a:rPr lang="en-US" sz="1400">
                          <a:effectLst/>
                        </a:rPr>
                        <a:t>2008</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156.79</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2</a:t>
                      </a:r>
                      <a:r>
                        <a:rPr lang="id-ID" sz="1400">
                          <a:effectLst/>
                        </a:rPr>
                        <a:t>2</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2,839 </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0.055</a:t>
                      </a:r>
                      <a:endParaRPr lang="en-US" sz="1800">
                        <a:effectLst/>
                        <a:latin typeface="Calibri"/>
                        <a:ea typeface="Calibri"/>
                        <a:cs typeface="Cordia New"/>
                      </a:endParaRPr>
                    </a:p>
                  </a:txBody>
                  <a:tcPr marL="68580" marR="68580" marT="0" marB="0"/>
                </a:tc>
              </a:tr>
              <a:tr h="297633">
                <a:tc vMerge="1">
                  <a:txBody>
                    <a:bodyPr/>
                    <a:lstStyle/>
                    <a:p>
                      <a:endParaRPr lang="en-US"/>
                    </a:p>
                  </a:txBody>
                  <a:tcPr/>
                </a:tc>
                <a:tc>
                  <a:txBody>
                    <a:bodyPr/>
                    <a:lstStyle/>
                    <a:p>
                      <a:pPr algn="ctr">
                        <a:lnSpc>
                          <a:spcPct val="115000"/>
                        </a:lnSpc>
                        <a:spcAft>
                          <a:spcPts val="0"/>
                        </a:spcAft>
                      </a:pPr>
                      <a:r>
                        <a:rPr lang="en-US" sz="1400">
                          <a:effectLst/>
                        </a:rPr>
                        <a:t>2009</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129.82</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2</a:t>
                      </a:r>
                      <a:r>
                        <a:rPr lang="id-ID" sz="1400">
                          <a:effectLst/>
                        </a:rPr>
                        <a:t>3</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3,086 </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0.048 </a:t>
                      </a:r>
                      <a:endParaRPr lang="en-US" sz="1800">
                        <a:effectLst/>
                        <a:latin typeface="Calibri"/>
                        <a:ea typeface="Calibri"/>
                        <a:cs typeface="Cordia New"/>
                      </a:endParaRPr>
                    </a:p>
                  </a:txBody>
                  <a:tcPr marL="68580" marR="68580" marT="0" marB="0"/>
                </a:tc>
              </a:tr>
              <a:tr h="297633">
                <a:tc vMerge="1">
                  <a:txBody>
                    <a:bodyPr/>
                    <a:lstStyle/>
                    <a:p>
                      <a:endParaRPr lang="en-US"/>
                    </a:p>
                  </a:txBody>
                  <a:tcPr/>
                </a:tc>
                <a:tc>
                  <a:txBody>
                    <a:bodyPr/>
                    <a:lstStyle/>
                    <a:p>
                      <a:pPr algn="ctr">
                        <a:lnSpc>
                          <a:spcPct val="115000"/>
                        </a:lnSpc>
                        <a:spcAft>
                          <a:spcPts val="0"/>
                        </a:spcAft>
                      </a:pPr>
                      <a:r>
                        <a:rPr lang="en-US" sz="1400">
                          <a:effectLst/>
                        </a:rPr>
                        <a:t>2010</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136.2</a:t>
                      </a:r>
                      <a:r>
                        <a:rPr lang="id-ID" sz="1400">
                          <a:effectLst/>
                        </a:rPr>
                        <a:t>8</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2</a:t>
                      </a:r>
                      <a:r>
                        <a:rPr lang="id-ID" sz="1400">
                          <a:effectLst/>
                        </a:rPr>
                        <a:t>4</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3,150</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0.044</a:t>
                      </a:r>
                      <a:endParaRPr lang="en-US" sz="1800">
                        <a:effectLst/>
                        <a:latin typeface="Calibri"/>
                        <a:ea typeface="Calibri"/>
                        <a:cs typeface="Cordia New"/>
                      </a:endParaRPr>
                    </a:p>
                  </a:txBody>
                  <a:tcPr marL="68580" marR="68580" marT="0" marB="0"/>
                </a:tc>
              </a:tr>
              <a:tr h="297633">
                <a:tc vMerge="1">
                  <a:txBody>
                    <a:bodyPr/>
                    <a:lstStyle/>
                    <a:p>
                      <a:endParaRPr lang="en-US"/>
                    </a:p>
                  </a:txBody>
                  <a:tcPr/>
                </a:tc>
                <a:tc>
                  <a:txBody>
                    <a:bodyPr/>
                    <a:lstStyle/>
                    <a:p>
                      <a:pPr algn="ctr">
                        <a:lnSpc>
                          <a:spcPct val="115000"/>
                        </a:lnSpc>
                        <a:spcAft>
                          <a:spcPts val="0"/>
                        </a:spcAft>
                      </a:pPr>
                      <a:r>
                        <a:rPr lang="en-US" sz="1400">
                          <a:effectLst/>
                        </a:rPr>
                        <a:t>2011</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129.87</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2</a:t>
                      </a:r>
                      <a:r>
                        <a:rPr lang="id-ID" sz="1400">
                          <a:effectLst/>
                        </a:rPr>
                        <a:t>6</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3,325 </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0.039</a:t>
                      </a:r>
                      <a:endParaRPr lang="en-US" sz="1800">
                        <a:effectLst/>
                        <a:latin typeface="Calibri"/>
                        <a:ea typeface="Calibri"/>
                        <a:cs typeface="Cordia New"/>
                      </a:endParaRPr>
                    </a:p>
                  </a:txBody>
                  <a:tcPr marL="68580" marR="68580" marT="0" marB="0"/>
                </a:tc>
              </a:tr>
              <a:tr h="297633">
                <a:tc vMerge="1">
                  <a:txBody>
                    <a:bodyPr/>
                    <a:lstStyle/>
                    <a:p>
                      <a:endParaRPr lang="en-US"/>
                    </a:p>
                  </a:txBody>
                  <a:tcPr/>
                </a:tc>
                <a:tc>
                  <a:txBody>
                    <a:bodyPr/>
                    <a:lstStyle/>
                    <a:p>
                      <a:pPr algn="ctr">
                        <a:lnSpc>
                          <a:spcPct val="115000"/>
                        </a:lnSpc>
                        <a:spcAft>
                          <a:spcPts val="0"/>
                        </a:spcAft>
                      </a:pPr>
                      <a:r>
                        <a:rPr lang="en-US" sz="1400">
                          <a:effectLst/>
                        </a:rPr>
                        <a:t>2012</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126.57</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a:effectLst/>
                        </a:rPr>
                        <a:t>29</a:t>
                      </a:r>
                      <a:endParaRPr lang="en-US" sz="1800">
                        <a:effectLst/>
                        <a:latin typeface="Calibri"/>
                        <a:ea typeface="Calibri"/>
                        <a:cs typeface="Cordia New"/>
                      </a:endParaRPr>
                    </a:p>
                  </a:txBody>
                  <a:tcPr marL="68580" marR="68580" marT="0" marB="0"/>
                </a:tc>
                <a:tc>
                  <a:txBody>
                    <a:bodyPr/>
                    <a:lstStyle/>
                    <a:p>
                      <a:pPr algn="r">
                        <a:lnSpc>
                          <a:spcPct val="115000"/>
                        </a:lnSpc>
                        <a:spcAft>
                          <a:spcPts val="0"/>
                        </a:spcAft>
                      </a:pPr>
                      <a:r>
                        <a:rPr lang="en-US" sz="1400">
                          <a:effectLst/>
                        </a:rPr>
                        <a:t>3,654</a:t>
                      </a:r>
                      <a:endParaRPr lang="en-US" sz="1800">
                        <a:effectLst/>
                        <a:latin typeface="Calibri"/>
                        <a:ea typeface="Calibri"/>
                        <a:cs typeface="Cordia New"/>
                      </a:endParaRPr>
                    </a:p>
                  </a:txBody>
                  <a:tcPr marL="68580" marR="68580" marT="0" marB="0"/>
                </a:tc>
                <a:tc>
                  <a:txBody>
                    <a:bodyPr/>
                    <a:lstStyle/>
                    <a:p>
                      <a:pPr algn="ctr">
                        <a:lnSpc>
                          <a:spcPct val="115000"/>
                        </a:lnSpc>
                        <a:spcAft>
                          <a:spcPts val="0"/>
                        </a:spcAft>
                      </a:pPr>
                      <a:r>
                        <a:rPr lang="en-US" sz="1400" dirty="0">
                          <a:effectLst/>
                        </a:rPr>
                        <a:t>0.035</a:t>
                      </a:r>
                      <a:endParaRPr lang="en-US" sz="1800" dirty="0">
                        <a:effectLst/>
                        <a:latin typeface="Calibri"/>
                        <a:ea typeface="Calibri"/>
                        <a:cs typeface="Cordia New"/>
                      </a:endParaRPr>
                    </a:p>
                  </a:txBody>
                  <a:tcPr marL="68580" marR="68580" marT="0" marB="0"/>
                </a:tc>
              </a:tr>
            </a:tbl>
          </a:graphicData>
        </a:graphic>
      </p:graphicFrame>
      <p:sp>
        <p:nvSpPr>
          <p:cNvPr id="5" name="Rectangle 4"/>
          <p:cNvSpPr/>
          <p:nvPr/>
        </p:nvSpPr>
        <p:spPr>
          <a:xfrm>
            <a:off x="470277" y="5220811"/>
            <a:ext cx="8064896" cy="276999"/>
          </a:xfrm>
          <a:prstGeom prst="rect">
            <a:avLst/>
          </a:prstGeom>
        </p:spPr>
        <p:txBody>
          <a:bodyPr wrap="square">
            <a:spAutoFit/>
          </a:bodyPr>
          <a:lstStyle/>
          <a:p>
            <a:r>
              <a:rPr lang="en-US" sz="1200" dirty="0"/>
              <a:t>Sources: </a:t>
            </a:r>
            <a:r>
              <a:rPr lang="en-US" sz="1200" baseline="30000" dirty="0"/>
              <a:t>1</a:t>
            </a:r>
            <a:r>
              <a:rPr lang="en-US" sz="1200" dirty="0"/>
              <a:t> Analysis from Fisheries Statistical Data Yearly</a:t>
            </a:r>
            <a:r>
              <a:rPr lang="id-ID" sz="1200" dirty="0"/>
              <a:t> (2000-2012) and </a:t>
            </a:r>
            <a:r>
              <a:rPr lang="en-US" sz="1200" baseline="30000" dirty="0"/>
              <a:t>2</a:t>
            </a:r>
            <a:r>
              <a:rPr lang="en-US" sz="1200" dirty="0"/>
              <a:t> Field Survey</a:t>
            </a:r>
            <a:r>
              <a:rPr lang="id-ID" sz="1200" dirty="0"/>
              <a:t> (2012)</a:t>
            </a:r>
            <a:endParaRPr lang="en-US" sz="1200" dirty="0"/>
          </a:p>
        </p:txBody>
      </p:sp>
      <p:grpSp>
        <p:nvGrpSpPr>
          <p:cNvPr id="6" name="Group 5"/>
          <p:cNvGrpSpPr/>
          <p:nvPr/>
        </p:nvGrpSpPr>
        <p:grpSpPr>
          <a:xfrm>
            <a:off x="399448" y="265421"/>
            <a:ext cx="8541890" cy="307777"/>
            <a:chOff x="291861" y="462720"/>
            <a:chExt cx="8541890" cy="307777"/>
          </a:xfrm>
        </p:grpSpPr>
        <p:cxnSp>
          <p:nvCxnSpPr>
            <p:cNvPr id="7" name="Straight Connector 6"/>
            <p:cNvCxnSpPr>
              <a:stCxn id="8"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
        <p:nvSpPr>
          <p:cNvPr id="10" name="Rectangle 9"/>
          <p:cNvSpPr/>
          <p:nvPr/>
        </p:nvSpPr>
        <p:spPr>
          <a:xfrm>
            <a:off x="556140" y="-28471"/>
            <a:ext cx="3007875" cy="461665"/>
          </a:xfrm>
          <a:prstGeom prst="rect">
            <a:avLst/>
          </a:prstGeom>
        </p:spPr>
        <p:txBody>
          <a:bodyPr wrap="none">
            <a:spAutoFit/>
          </a:bodyPr>
          <a:lstStyle/>
          <a:p>
            <a:pPr lvl="0"/>
            <a:r>
              <a:rPr lang="id-ID" sz="2400" b="1" dirty="0" smtClean="0"/>
              <a:t>Result and Discussion </a:t>
            </a:r>
            <a:endParaRPr lang="en-US" sz="2400" dirty="0"/>
          </a:p>
        </p:txBody>
      </p:sp>
      <p:sp>
        <p:nvSpPr>
          <p:cNvPr id="11" name="TextBox 10"/>
          <p:cNvSpPr txBox="1"/>
          <p:nvPr/>
        </p:nvSpPr>
        <p:spPr>
          <a:xfrm>
            <a:off x="700156" y="423985"/>
            <a:ext cx="8118313" cy="369332"/>
          </a:xfrm>
          <a:prstGeom prst="rect">
            <a:avLst/>
          </a:prstGeom>
          <a:noFill/>
        </p:spPr>
        <p:txBody>
          <a:bodyPr wrap="none" rtlCol="0">
            <a:spAutoFit/>
          </a:bodyPr>
          <a:lstStyle/>
          <a:p>
            <a:r>
              <a:rPr lang="id-ID" b="1" dirty="0" smtClean="0"/>
              <a:t>Relationship anchovhy production with effort and CPUR during 1999-2012 </a:t>
            </a:r>
            <a:r>
              <a:rPr lang="id-ID" sz="1200" dirty="0" smtClean="0"/>
              <a:t>(TABLE 1)</a:t>
            </a:r>
            <a:endParaRPr lang="en-US" dirty="0"/>
          </a:p>
        </p:txBody>
      </p:sp>
      <p:sp>
        <p:nvSpPr>
          <p:cNvPr id="12" name="Rectangle 11"/>
          <p:cNvSpPr/>
          <p:nvPr/>
        </p:nvSpPr>
        <p:spPr>
          <a:xfrm>
            <a:off x="487289" y="2908356"/>
            <a:ext cx="8061739" cy="180020"/>
          </a:xfrm>
          <a:prstGeom prst="rect">
            <a:avLst/>
          </a:prstGeom>
          <a:noFill/>
          <a:ln w="31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9080" y="5574393"/>
            <a:ext cx="8086934" cy="646331"/>
          </a:xfrm>
          <a:prstGeom prst="rect">
            <a:avLst/>
          </a:prstGeom>
          <a:noFill/>
          <a:ln>
            <a:solidFill>
              <a:schemeClr val="tx1"/>
            </a:solidFill>
          </a:ln>
        </p:spPr>
        <p:txBody>
          <a:bodyPr wrap="square" rtlCol="0">
            <a:spAutoFit/>
          </a:bodyPr>
          <a:lstStyle/>
          <a:p>
            <a:pPr algn="ctr"/>
            <a:r>
              <a:rPr lang="id-ID" dirty="0" smtClean="0"/>
              <a:t>CPUE show a dowmward trend before tsunami, dramatically went down after tsunami, continued declining during recovery process</a:t>
            </a:r>
            <a:endParaRPr lang="en-US" dirty="0"/>
          </a:p>
        </p:txBody>
      </p:sp>
      <p:sp>
        <p:nvSpPr>
          <p:cNvPr id="14" name="Rectangle 13"/>
          <p:cNvSpPr/>
          <p:nvPr/>
        </p:nvSpPr>
        <p:spPr>
          <a:xfrm>
            <a:off x="7020272" y="1052736"/>
            <a:ext cx="1514901" cy="1753169"/>
          </a:xfrm>
          <a:prstGeom prst="rect">
            <a:avLst/>
          </a:prstGeom>
          <a:noFill/>
          <a:ln w="31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34127" y="3212976"/>
            <a:ext cx="1514901" cy="2007835"/>
          </a:xfrm>
          <a:prstGeom prst="rect">
            <a:avLst/>
          </a:prstGeom>
          <a:noFill/>
          <a:ln w="31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873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89232"/>
            <a:ext cx="4478351" cy="3015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0" name="Group 49"/>
          <p:cNvGrpSpPr/>
          <p:nvPr/>
        </p:nvGrpSpPr>
        <p:grpSpPr>
          <a:xfrm>
            <a:off x="4620417" y="980728"/>
            <a:ext cx="4399491" cy="3024336"/>
            <a:chOff x="755576" y="3771692"/>
            <a:chExt cx="3650206" cy="2194927"/>
          </a:xfrm>
        </p:grpSpPr>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772515"/>
              <a:ext cx="3650206" cy="219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flipV="1">
              <a:off x="1344583" y="3832630"/>
              <a:ext cx="1375605" cy="1683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23424" y="4098871"/>
              <a:ext cx="437940" cy="261610"/>
            </a:xfrm>
            <a:prstGeom prst="rect">
              <a:avLst/>
            </a:prstGeom>
            <a:noFill/>
          </p:spPr>
          <p:txBody>
            <a:bodyPr wrap="none" rtlCol="0">
              <a:spAutoFit/>
            </a:bodyPr>
            <a:lstStyle/>
            <a:p>
              <a:r>
                <a:rPr lang="id-ID" sz="1050" dirty="0" smtClean="0"/>
                <a:t>MSY</a:t>
              </a:r>
              <a:endParaRPr lang="en-US" sz="1050" dirty="0"/>
            </a:p>
          </p:txBody>
        </p:sp>
        <p:sp>
          <p:nvSpPr>
            <p:cNvPr id="12" name="Oval 11"/>
            <p:cNvSpPr/>
            <p:nvPr/>
          </p:nvSpPr>
          <p:spPr>
            <a:xfrm>
              <a:off x="2573996" y="4231400"/>
              <a:ext cx="37176" cy="52599"/>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81191" y="4353807"/>
              <a:ext cx="37176" cy="52599"/>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733879" y="4386138"/>
              <a:ext cx="442750" cy="261610"/>
            </a:xfrm>
            <a:prstGeom prst="rect">
              <a:avLst/>
            </a:prstGeom>
            <a:noFill/>
          </p:spPr>
          <p:txBody>
            <a:bodyPr wrap="none" rtlCol="0">
              <a:spAutoFit/>
            </a:bodyPr>
            <a:lstStyle/>
            <a:p>
              <a:r>
                <a:rPr lang="id-ID" sz="1050" dirty="0" smtClean="0"/>
                <a:t>MEY</a:t>
              </a:r>
              <a:endParaRPr lang="en-US" sz="1050" dirty="0"/>
            </a:p>
          </p:txBody>
        </p:sp>
        <p:sp>
          <p:nvSpPr>
            <p:cNvPr id="15" name="Rectangle 14"/>
            <p:cNvSpPr/>
            <p:nvPr/>
          </p:nvSpPr>
          <p:spPr>
            <a:xfrm>
              <a:off x="3334417" y="3778842"/>
              <a:ext cx="292760" cy="1788371"/>
            </a:xfrm>
            <a:prstGeom prst="rect">
              <a:avLst/>
            </a:prstGeom>
            <a:noFill/>
            <a:ln w="3175">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86726" y="3771692"/>
              <a:ext cx="833027" cy="577081"/>
            </a:xfrm>
            <a:prstGeom prst="rect">
              <a:avLst/>
            </a:prstGeom>
            <a:noFill/>
          </p:spPr>
          <p:txBody>
            <a:bodyPr wrap="square" rtlCol="0">
              <a:spAutoFit/>
            </a:bodyPr>
            <a:lstStyle/>
            <a:p>
              <a:pPr algn="ctr"/>
              <a:r>
                <a:rPr lang="id-ID" sz="1050" dirty="0" smtClean="0"/>
                <a:t>Actual Production and Effort</a:t>
              </a:r>
              <a:endParaRPr lang="en-US" sz="1050" dirty="0"/>
            </a:p>
          </p:txBody>
        </p:sp>
        <p:cxnSp>
          <p:nvCxnSpPr>
            <p:cNvPr id="17" name="Straight Connector 16"/>
            <p:cNvCxnSpPr/>
            <p:nvPr/>
          </p:nvCxnSpPr>
          <p:spPr>
            <a:xfrm flipH="1">
              <a:off x="2555776" y="4261918"/>
              <a:ext cx="19494" cy="1291847"/>
            </a:xfrm>
            <a:prstGeom prst="line">
              <a:avLst/>
            </a:prstGeom>
            <a:ln w="127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94638" y="4392959"/>
              <a:ext cx="0" cy="1147359"/>
            </a:xfrm>
            <a:prstGeom prst="line">
              <a:avLst/>
            </a:prstGeom>
            <a:ln w="127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363307" y="4365104"/>
              <a:ext cx="904437" cy="623"/>
            </a:xfrm>
            <a:prstGeom prst="line">
              <a:avLst/>
            </a:prstGeom>
            <a:ln w="127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331640" y="4261429"/>
              <a:ext cx="1282697" cy="6654"/>
            </a:xfrm>
            <a:prstGeom prst="line">
              <a:avLst/>
            </a:prstGeom>
            <a:ln w="127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99448" y="265421"/>
            <a:ext cx="8541890" cy="307777"/>
            <a:chOff x="291861" y="462720"/>
            <a:chExt cx="8541890" cy="307777"/>
          </a:xfrm>
        </p:grpSpPr>
        <p:cxnSp>
          <p:nvCxnSpPr>
            <p:cNvPr id="41" name="Straight Connector 40"/>
            <p:cNvCxnSpPr>
              <a:stCxn id="42"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
        <p:nvSpPr>
          <p:cNvPr id="48" name="Rectangle 47"/>
          <p:cNvSpPr/>
          <p:nvPr/>
        </p:nvSpPr>
        <p:spPr>
          <a:xfrm>
            <a:off x="539552" y="-28471"/>
            <a:ext cx="3007875" cy="461665"/>
          </a:xfrm>
          <a:prstGeom prst="rect">
            <a:avLst/>
          </a:prstGeom>
        </p:spPr>
        <p:txBody>
          <a:bodyPr wrap="none">
            <a:spAutoFit/>
          </a:bodyPr>
          <a:lstStyle/>
          <a:p>
            <a:pPr lvl="0"/>
            <a:r>
              <a:rPr lang="id-ID" sz="2400" b="1" dirty="0" smtClean="0"/>
              <a:t>Result and Discussion </a:t>
            </a:r>
            <a:endParaRPr lang="en-US" sz="2400" dirty="0"/>
          </a:p>
        </p:txBody>
      </p:sp>
      <p:sp>
        <p:nvSpPr>
          <p:cNvPr id="6" name="TextBox 5"/>
          <p:cNvSpPr txBox="1"/>
          <p:nvPr/>
        </p:nvSpPr>
        <p:spPr>
          <a:xfrm>
            <a:off x="4970828" y="4509120"/>
            <a:ext cx="3849644" cy="1477328"/>
          </a:xfrm>
          <a:prstGeom prst="rect">
            <a:avLst/>
          </a:prstGeom>
          <a:noFill/>
          <a:ln w="3175">
            <a:solidFill>
              <a:schemeClr val="tx1"/>
            </a:solidFill>
          </a:ln>
        </p:spPr>
        <p:txBody>
          <a:bodyPr wrap="none" rtlCol="0">
            <a:spAutoFit/>
          </a:bodyPr>
          <a:lstStyle/>
          <a:p>
            <a:r>
              <a:rPr lang="id-ID" dirty="0" smtClean="0"/>
              <a:t>Anchovy fisheries was overfishing state</a:t>
            </a:r>
          </a:p>
          <a:p>
            <a:pPr marL="179388" indent="-179388">
              <a:buFont typeface="Arial" panose="020B0604020202020204" pitchFamily="34" charset="0"/>
              <a:buChar char="•"/>
            </a:pPr>
            <a:r>
              <a:rPr lang="id-ID" dirty="0" smtClean="0"/>
              <a:t>Effort </a:t>
            </a:r>
            <a:r>
              <a:rPr lang="id-ID" dirty="0"/>
              <a:t>increase-CPUE </a:t>
            </a:r>
            <a:r>
              <a:rPr lang="id-ID" dirty="0" smtClean="0"/>
              <a:t>decrease</a:t>
            </a:r>
          </a:p>
          <a:p>
            <a:pPr marL="179388" indent="-179388">
              <a:buFont typeface="Arial" panose="020B0604020202020204" pitchFamily="34" charset="0"/>
              <a:buChar char="•"/>
            </a:pPr>
            <a:r>
              <a:rPr lang="id-ID" dirty="0" smtClean="0"/>
              <a:t>Actual </a:t>
            </a:r>
            <a:r>
              <a:rPr lang="id-ID" dirty="0"/>
              <a:t>production less than </a:t>
            </a:r>
            <a:r>
              <a:rPr lang="id-ID" dirty="0" smtClean="0"/>
              <a:t>MSY</a:t>
            </a:r>
          </a:p>
          <a:p>
            <a:pPr marL="179388" indent="-179388">
              <a:buFont typeface="Arial" panose="020B0604020202020204" pitchFamily="34" charset="0"/>
              <a:buChar char="•"/>
            </a:pPr>
            <a:r>
              <a:rPr lang="id-ID" dirty="0" smtClean="0"/>
              <a:t>Category </a:t>
            </a:r>
            <a:r>
              <a:rPr lang="id-ID" dirty="0"/>
              <a:t>less abundant </a:t>
            </a:r>
          </a:p>
          <a:p>
            <a:pPr marL="179388" indent="-179388">
              <a:buFont typeface="Arial" panose="020B0604020202020204" pitchFamily="34" charset="0"/>
              <a:buChar char="•"/>
            </a:pPr>
            <a:r>
              <a:rPr lang="id-ID" dirty="0" smtClean="0"/>
              <a:t>Indicated </a:t>
            </a:r>
            <a:r>
              <a:rPr lang="id-ID" dirty="0"/>
              <a:t>no fisheries management</a:t>
            </a:r>
            <a:endParaRPr lang="en-US" dirty="0"/>
          </a:p>
        </p:txBody>
      </p:sp>
      <p:sp>
        <p:nvSpPr>
          <p:cNvPr id="7" name="Rectangle 6"/>
          <p:cNvSpPr/>
          <p:nvPr/>
        </p:nvSpPr>
        <p:spPr>
          <a:xfrm>
            <a:off x="95498" y="4093660"/>
            <a:ext cx="864980" cy="369332"/>
          </a:xfrm>
          <a:prstGeom prst="rect">
            <a:avLst/>
          </a:prstGeom>
        </p:spPr>
        <p:txBody>
          <a:bodyPr wrap="none">
            <a:spAutoFit/>
          </a:bodyPr>
          <a:lstStyle/>
          <a:p>
            <a:r>
              <a:rPr lang="id-ID" b="1" dirty="0" smtClean="0"/>
              <a:t>Figures</a:t>
            </a:r>
            <a:endParaRPr lang="en-US" b="1" dirty="0"/>
          </a:p>
        </p:txBody>
      </p:sp>
      <p:sp>
        <p:nvSpPr>
          <p:cNvPr id="9" name="TextBox 8"/>
          <p:cNvSpPr txBox="1"/>
          <p:nvPr/>
        </p:nvSpPr>
        <p:spPr>
          <a:xfrm>
            <a:off x="121359" y="4367837"/>
            <a:ext cx="4392488" cy="2031325"/>
          </a:xfrm>
          <a:prstGeom prst="rect">
            <a:avLst/>
          </a:prstGeom>
          <a:noFill/>
        </p:spPr>
        <p:txBody>
          <a:bodyPr wrap="square" rtlCol="0">
            <a:spAutoFit/>
          </a:bodyPr>
          <a:lstStyle/>
          <a:p>
            <a:pPr marL="179388" indent="-179388">
              <a:buFont typeface="Arial" panose="020B0604020202020204" pitchFamily="34" charset="0"/>
              <a:buChar char="•"/>
            </a:pPr>
            <a:r>
              <a:rPr lang="id-ID" dirty="0" smtClean="0"/>
              <a:t>Optimum effort            : </a:t>
            </a:r>
            <a:r>
              <a:rPr lang="en-US" dirty="0" smtClean="0"/>
              <a:t>5</a:t>
            </a:r>
            <a:r>
              <a:rPr lang="id-ID" dirty="0"/>
              <a:t>,</a:t>
            </a:r>
            <a:r>
              <a:rPr lang="en-US" dirty="0" smtClean="0"/>
              <a:t>435</a:t>
            </a:r>
            <a:r>
              <a:rPr lang="id-ID" dirty="0" smtClean="0"/>
              <a:t> trip </a:t>
            </a:r>
          </a:p>
          <a:p>
            <a:pPr marL="179388" indent="-179388">
              <a:buFont typeface="Arial" panose="020B0604020202020204" pitchFamily="34" charset="0"/>
              <a:buChar char="•"/>
            </a:pPr>
            <a:r>
              <a:rPr lang="id-ID" dirty="0" smtClean="0"/>
              <a:t>MSY                                : </a:t>
            </a:r>
            <a:r>
              <a:rPr lang="en-US" dirty="0" smtClean="0"/>
              <a:t>2</a:t>
            </a:r>
            <a:r>
              <a:rPr lang="id-ID" dirty="0"/>
              <a:t>,</a:t>
            </a:r>
            <a:r>
              <a:rPr lang="en-US" dirty="0" smtClean="0"/>
              <a:t>363.1</a:t>
            </a:r>
            <a:r>
              <a:rPr lang="id-ID" dirty="0" smtClean="0"/>
              <a:t>4 ton/year</a:t>
            </a:r>
          </a:p>
          <a:p>
            <a:pPr marL="179388" indent="-179388">
              <a:buFont typeface="Arial" panose="020B0604020202020204" pitchFamily="34" charset="0"/>
              <a:buChar char="•"/>
            </a:pPr>
            <a:r>
              <a:rPr lang="id-ID" dirty="0" smtClean="0"/>
              <a:t>MEY</a:t>
            </a:r>
            <a:r>
              <a:rPr lang="id-ID" dirty="0"/>
              <a:t>	</a:t>
            </a:r>
            <a:r>
              <a:rPr lang="id-ID" dirty="0" smtClean="0"/>
              <a:t>	         : 1,890.51 ton/year</a:t>
            </a:r>
          </a:p>
          <a:p>
            <a:pPr marL="179388" indent="-179388">
              <a:buFont typeface="Arial" panose="020B0604020202020204" pitchFamily="34" charset="0"/>
              <a:buChar char="•"/>
            </a:pPr>
            <a:r>
              <a:rPr lang="id-ID" dirty="0" smtClean="0"/>
              <a:t>Optimum fishing fleet : 43 unit, </a:t>
            </a:r>
          </a:p>
          <a:p>
            <a:pPr marL="179388" indent="-179388">
              <a:buFont typeface="Arial" panose="020B0604020202020204" pitchFamily="34" charset="0"/>
              <a:buChar char="•"/>
            </a:pPr>
            <a:r>
              <a:rPr lang="id-ID" dirty="0" smtClean="0"/>
              <a:t>Actual fishing fleet        : 89 unit , </a:t>
            </a:r>
          </a:p>
          <a:p>
            <a:pPr marL="179388" indent="-179388">
              <a:buFont typeface="Arial" panose="020B0604020202020204" pitchFamily="34" charset="0"/>
              <a:buChar char="•"/>
            </a:pPr>
            <a:r>
              <a:rPr lang="id-ID" dirty="0" smtClean="0"/>
              <a:t>Effetive operation          : 71 unit</a:t>
            </a:r>
          </a:p>
          <a:p>
            <a:pPr marL="179388" indent="-179388">
              <a:buFont typeface="Arial" panose="020B0604020202020204" pitchFamily="34" charset="0"/>
              <a:buChar char="•"/>
            </a:pPr>
            <a:r>
              <a:rPr lang="id-ID" dirty="0" smtClean="0"/>
              <a:t>Recent </a:t>
            </a:r>
            <a:r>
              <a:rPr lang="id-ID" dirty="0"/>
              <a:t>average catch in MSY </a:t>
            </a:r>
            <a:r>
              <a:rPr lang="id-ID" dirty="0" smtClean="0"/>
              <a:t>(%) : 53.9% </a:t>
            </a:r>
          </a:p>
        </p:txBody>
      </p:sp>
      <p:sp>
        <p:nvSpPr>
          <p:cNvPr id="2" name="TextBox 1"/>
          <p:cNvSpPr txBox="1"/>
          <p:nvPr/>
        </p:nvSpPr>
        <p:spPr>
          <a:xfrm>
            <a:off x="602328" y="465550"/>
            <a:ext cx="7507825" cy="369332"/>
          </a:xfrm>
          <a:prstGeom prst="rect">
            <a:avLst/>
          </a:prstGeom>
          <a:noFill/>
        </p:spPr>
        <p:txBody>
          <a:bodyPr wrap="none" rtlCol="0">
            <a:spAutoFit/>
          </a:bodyPr>
          <a:lstStyle/>
          <a:p>
            <a:r>
              <a:rPr lang="id-ID" dirty="0" smtClean="0"/>
              <a:t>Correlation of effort and CPUE (a), and MSY Curve (b)</a:t>
            </a:r>
            <a:r>
              <a:rPr lang="id-ID" dirty="0"/>
              <a:t> before </a:t>
            </a:r>
            <a:r>
              <a:rPr lang="id-ID" dirty="0" smtClean="0"/>
              <a:t>tsunami </a:t>
            </a:r>
            <a:r>
              <a:rPr lang="id-ID" sz="1200" dirty="0" smtClean="0"/>
              <a:t>(FIGURE 11)</a:t>
            </a:r>
            <a:r>
              <a:rPr lang="id-ID" dirty="0" smtClean="0"/>
              <a:t> </a:t>
            </a:r>
            <a:endParaRPr lang="en-US" dirty="0"/>
          </a:p>
        </p:txBody>
      </p:sp>
      <p:sp>
        <p:nvSpPr>
          <p:cNvPr id="3" name="TextBox 2"/>
          <p:cNvSpPr txBox="1"/>
          <p:nvPr/>
        </p:nvSpPr>
        <p:spPr>
          <a:xfrm>
            <a:off x="2101674" y="3938522"/>
            <a:ext cx="407484" cy="338554"/>
          </a:xfrm>
          <a:prstGeom prst="rect">
            <a:avLst/>
          </a:prstGeom>
          <a:noFill/>
        </p:spPr>
        <p:txBody>
          <a:bodyPr wrap="none" rtlCol="0">
            <a:spAutoFit/>
          </a:bodyPr>
          <a:lstStyle/>
          <a:p>
            <a:r>
              <a:rPr lang="id-ID" sz="1600" dirty="0" smtClean="0"/>
              <a:t>(a)</a:t>
            </a:r>
            <a:endParaRPr lang="en-US" sz="1600" dirty="0"/>
          </a:p>
        </p:txBody>
      </p:sp>
      <p:sp>
        <p:nvSpPr>
          <p:cNvPr id="29" name="TextBox 28"/>
          <p:cNvSpPr txBox="1"/>
          <p:nvPr/>
        </p:nvSpPr>
        <p:spPr>
          <a:xfrm>
            <a:off x="6607322" y="3960766"/>
            <a:ext cx="417102" cy="338554"/>
          </a:xfrm>
          <a:prstGeom prst="rect">
            <a:avLst/>
          </a:prstGeom>
          <a:noFill/>
        </p:spPr>
        <p:txBody>
          <a:bodyPr wrap="none" rtlCol="0">
            <a:spAutoFit/>
          </a:bodyPr>
          <a:lstStyle/>
          <a:p>
            <a:r>
              <a:rPr lang="id-ID" sz="1600" dirty="0" smtClean="0"/>
              <a:t>(b)</a:t>
            </a:r>
            <a:endParaRPr lang="en-US" sz="1600" dirty="0"/>
          </a:p>
        </p:txBody>
      </p:sp>
      <p:sp>
        <p:nvSpPr>
          <p:cNvPr id="8" name="Date Placeholder 7"/>
          <p:cNvSpPr>
            <a:spLocks noGrp="1"/>
          </p:cNvSpPr>
          <p:nvPr>
            <p:ph type="dt" sz="half" idx="10"/>
          </p:nvPr>
        </p:nvSpPr>
        <p:spPr/>
        <p:txBody>
          <a:bodyPr/>
          <a:lstStyle/>
          <a:p>
            <a:r>
              <a:rPr lang="en-US" smtClean="0"/>
              <a:t>7/8/2014</a:t>
            </a:r>
            <a:endParaRPr lang="en-US"/>
          </a:p>
        </p:txBody>
      </p:sp>
      <p:sp>
        <p:nvSpPr>
          <p:cNvPr id="18" name="Slide Number Placeholder 17"/>
          <p:cNvSpPr>
            <a:spLocks noGrp="1"/>
          </p:cNvSpPr>
          <p:nvPr>
            <p:ph type="sldNum" sz="quarter" idx="12"/>
          </p:nvPr>
        </p:nvSpPr>
        <p:spPr/>
        <p:txBody>
          <a:bodyPr/>
          <a:lstStyle/>
          <a:p>
            <a:fld id="{7424B282-4CBB-4636-A3F6-DD6456EA9C10}" type="slidenum">
              <a:rPr lang="en-US" smtClean="0"/>
              <a:t>19</a:t>
            </a:fld>
            <a:endParaRPr lang="en-US"/>
          </a:p>
        </p:txBody>
      </p:sp>
      <p:sp>
        <p:nvSpPr>
          <p:cNvPr id="32" name="Rectangle 31"/>
          <p:cNvSpPr/>
          <p:nvPr/>
        </p:nvSpPr>
        <p:spPr>
          <a:xfrm>
            <a:off x="8010507" y="4121370"/>
            <a:ext cx="881973" cy="369332"/>
          </a:xfrm>
          <a:prstGeom prst="rect">
            <a:avLst/>
          </a:prstGeom>
        </p:spPr>
        <p:txBody>
          <a:bodyPr wrap="none">
            <a:spAutoFit/>
          </a:bodyPr>
          <a:lstStyle/>
          <a:p>
            <a:r>
              <a:rPr lang="id-ID" b="1" dirty="0" smtClean="0"/>
              <a:t>Finding</a:t>
            </a:r>
            <a:endParaRPr lang="en-US" b="1" dirty="0"/>
          </a:p>
        </p:txBody>
      </p:sp>
    </p:spTree>
    <p:extLst>
      <p:ext uri="{BB962C8B-B14F-4D97-AF65-F5344CB8AC3E}">
        <p14:creationId xmlns:p14="http://schemas.microsoft.com/office/powerpoint/2010/main" val="887846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4624"/>
            <a:ext cx="2838213" cy="461665"/>
          </a:xfrm>
          <a:prstGeom prst="rect">
            <a:avLst/>
          </a:prstGeom>
        </p:spPr>
        <p:txBody>
          <a:bodyPr wrap="none">
            <a:spAutoFit/>
          </a:bodyPr>
          <a:lstStyle/>
          <a:p>
            <a:pPr lvl="0"/>
            <a:r>
              <a:rPr lang="id-ID" sz="2400" b="1" dirty="0" smtClean="0"/>
              <a:t>Outline Presentation</a:t>
            </a:r>
            <a:endParaRPr lang="en-US" sz="2400" b="1" dirty="0"/>
          </a:p>
        </p:txBody>
      </p:sp>
      <p:grpSp>
        <p:nvGrpSpPr>
          <p:cNvPr id="3" name="Group 2"/>
          <p:cNvGrpSpPr/>
          <p:nvPr/>
        </p:nvGrpSpPr>
        <p:grpSpPr>
          <a:xfrm>
            <a:off x="399448" y="456927"/>
            <a:ext cx="8541890" cy="307777"/>
            <a:chOff x="291861" y="462720"/>
            <a:chExt cx="8541890" cy="307777"/>
          </a:xfrm>
        </p:grpSpPr>
        <p:cxnSp>
          <p:nvCxnSpPr>
            <p:cNvPr id="4" name="Straight Connector 3"/>
            <p:cNvCxnSpPr>
              <a:stCxn id="5"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
        <p:nvSpPr>
          <p:cNvPr id="7" name="TextBox 6"/>
          <p:cNvSpPr txBox="1"/>
          <p:nvPr/>
        </p:nvSpPr>
        <p:spPr>
          <a:xfrm>
            <a:off x="971600" y="1772816"/>
            <a:ext cx="4660635" cy="2308324"/>
          </a:xfrm>
          <a:prstGeom prst="rect">
            <a:avLst/>
          </a:prstGeom>
          <a:noFill/>
        </p:spPr>
        <p:txBody>
          <a:bodyPr wrap="none" rtlCol="0">
            <a:spAutoFit/>
          </a:bodyPr>
          <a:lstStyle/>
          <a:p>
            <a:pPr marL="285750" indent="-285750">
              <a:buFont typeface="Wingdings" panose="05000000000000000000" pitchFamily="2" charset="2"/>
              <a:buChar char="q"/>
            </a:pPr>
            <a:r>
              <a:rPr lang="id-ID" sz="2400" dirty="0" smtClean="0"/>
              <a:t>Background</a:t>
            </a:r>
          </a:p>
          <a:p>
            <a:pPr marL="285750" indent="-285750">
              <a:buFont typeface="Wingdings" panose="05000000000000000000" pitchFamily="2" charset="2"/>
              <a:buChar char="q"/>
            </a:pPr>
            <a:r>
              <a:rPr lang="id-ID" sz="2400" dirty="0" smtClean="0"/>
              <a:t>Selected Literature</a:t>
            </a:r>
          </a:p>
          <a:p>
            <a:pPr marL="285750" indent="-285750">
              <a:buFont typeface="Wingdings" panose="05000000000000000000" pitchFamily="2" charset="2"/>
              <a:buChar char="q"/>
            </a:pPr>
            <a:r>
              <a:rPr lang="id-ID" sz="2400" dirty="0" smtClean="0"/>
              <a:t>Research Framework</a:t>
            </a:r>
          </a:p>
          <a:p>
            <a:pPr marL="285750" indent="-285750">
              <a:buFont typeface="Wingdings" panose="05000000000000000000" pitchFamily="2" charset="2"/>
              <a:buChar char="q"/>
            </a:pPr>
            <a:r>
              <a:rPr lang="id-ID" sz="2400" dirty="0" smtClean="0"/>
              <a:t>Methodology</a:t>
            </a:r>
          </a:p>
          <a:p>
            <a:pPr marL="285750" indent="-285750">
              <a:buFont typeface="Wingdings" panose="05000000000000000000" pitchFamily="2" charset="2"/>
              <a:buChar char="q"/>
            </a:pPr>
            <a:r>
              <a:rPr lang="id-ID" sz="2400" dirty="0" smtClean="0"/>
              <a:t>Result and Discusion</a:t>
            </a:r>
          </a:p>
          <a:p>
            <a:pPr marL="285750" indent="-285750">
              <a:buFont typeface="Wingdings" panose="05000000000000000000" pitchFamily="2" charset="2"/>
              <a:buChar char="q"/>
            </a:pPr>
            <a:r>
              <a:rPr lang="id-ID" sz="2400" dirty="0" smtClean="0"/>
              <a:t>Conclusion and Recommendation</a:t>
            </a:r>
          </a:p>
        </p:txBody>
      </p:sp>
      <p:sp>
        <p:nvSpPr>
          <p:cNvPr id="8" name="Date Placeholder 7"/>
          <p:cNvSpPr>
            <a:spLocks noGrp="1"/>
          </p:cNvSpPr>
          <p:nvPr>
            <p:ph type="dt" sz="half" idx="10"/>
          </p:nvPr>
        </p:nvSpPr>
        <p:spPr/>
        <p:txBody>
          <a:bodyPr/>
          <a:lstStyle/>
          <a:p>
            <a:r>
              <a:rPr lang="en-US" smtClean="0"/>
              <a:t>7/8/2014</a:t>
            </a:r>
            <a:endParaRPr lang="en-US"/>
          </a:p>
        </p:txBody>
      </p:sp>
      <p:sp>
        <p:nvSpPr>
          <p:cNvPr id="9" name="Slide Number Placeholder 8"/>
          <p:cNvSpPr>
            <a:spLocks noGrp="1"/>
          </p:cNvSpPr>
          <p:nvPr>
            <p:ph type="sldNum" sz="quarter" idx="12"/>
          </p:nvPr>
        </p:nvSpPr>
        <p:spPr/>
        <p:txBody>
          <a:bodyPr/>
          <a:lstStyle/>
          <a:p>
            <a:fld id="{7424B282-4CBB-4636-A3F6-DD6456EA9C10}" type="slidenum">
              <a:rPr lang="en-US" smtClean="0"/>
              <a:t>2</a:t>
            </a:fld>
            <a:endParaRPr lang="en-US"/>
          </a:p>
        </p:txBody>
      </p:sp>
      <p:pic>
        <p:nvPicPr>
          <p:cNvPr id="10" name="Picture 2" descr="bg-1"/>
          <p:cNvPicPr>
            <a:picLocks noChangeAspect="1" noChangeArrowheads="1"/>
          </p:cNvPicPr>
          <p:nvPr/>
        </p:nvPicPr>
        <p:blipFill>
          <a:blip r:embed="rId3" cstate="print"/>
          <a:srcRect/>
          <a:stretch>
            <a:fillRect/>
          </a:stretch>
        </p:blipFill>
        <p:spPr bwMode="auto">
          <a:xfrm>
            <a:off x="1588" y="4343400"/>
            <a:ext cx="9144000" cy="2514600"/>
          </a:xfrm>
          <a:prstGeom prst="rect">
            <a:avLst/>
          </a:prstGeom>
          <a:noFill/>
          <a:ln w="9525">
            <a:noFill/>
            <a:miter lim="800000"/>
            <a:headEnd/>
            <a:tailEnd/>
          </a:ln>
        </p:spPr>
      </p:pic>
    </p:spTree>
    <p:extLst>
      <p:ext uri="{BB962C8B-B14F-4D97-AF65-F5344CB8AC3E}">
        <p14:creationId xmlns:p14="http://schemas.microsoft.com/office/powerpoint/2010/main" val="2537061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7/8/2014</a:t>
            </a:r>
            <a:endParaRPr lang="en-US"/>
          </a:p>
        </p:txBody>
      </p:sp>
      <p:sp>
        <p:nvSpPr>
          <p:cNvPr id="3" name="Slide Number Placeholder 2"/>
          <p:cNvSpPr>
            <a:spLocks noGrp="1"/>
          </p:cNvSpPr>
          <p:nvPr>
            <p:ph type="sldNum" sz="quarter" idx="12"/>
          </p:nvPr>
        </p:nvSpPr>
        <p:spPr/>
        <p:txBody>
          <a:bodyPr/>
          <a:lstStyle/>
          <a:p>
            <a:fld id="{7424B282-4CBB-4636-A3F6-DD6456EA9C10}" type="slidenum">
              <a:rPr lang="en-US" smtClean="0"/>
              <a:t>20</a:t>
            </a:fld>
            <a:endParaRPr lang="en-US"/>
          </a:p>
        </p:txBody>
      </p:sp>
      <p:grpSp>
        <p:nvGrpSpPr>
          <p:cNvPr id="5" name="Group 4"/>
          <p:cNvGrpSpPr/>
          <p:nvPr/>
        </p:nvGrpSpPr>
        <p:grpSpPr>
          <a:xfrm>
            <a:off x="4644008" y="867966"/>
            <a:ext cx="4297330" cy="3006937"/>
            <a:chOff x="4684430" y="3782108"/>
            <a:chExt cx="3650206" cy="2171064"/>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430" y="3782108"/>
              <a:ext cx="3650206" cy="217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940152" y="3860031"/>
              <a:ext cx="833027" cy="577081"/>
            </a:xfrm>
            <a:prstGeom prst="rect">
              <a:avLst/>
            </a:prstGeom>
            <a:noFill/>
          </p:spPr>
          <p:txBody>
            <a:bodyPr wrap="square" rtlCol="0">
              <a:spAutoFit/>
            </a:bodyPr>
            <a:lstStyle/>
            <a:p>
              <a:pPr algn="ctr"/>
              <a:r>
                <a:rPr lang="id-ID" sz="1050" dirty="0" smtClean="0"/>
                <a:t>Actual Production and Effort</a:t>
              </a:r>
              <a:endParaRPr lang="en-US" sz="1050" dirty="0"/>
            </a:p>
          </p:txBody>
        </p:sp>
        <p:sp>
          <p:nvSpPr>
            <p:cNvPr id="8" name="TextBox 7"/>
            <p:cNvSpPr txBox="1"/>
            <p:nvPr/>
          </p:nvSpPr>
          <p:spPr>
            <a:xfrm>
              <a:off x="5692461" y="4382852"/>
              <a:ext cx="437940" cy="261610"/>
            </a:xfrm>
            <a:prstGeom prst="rect">
              <a:avLst/>
            </a:prstGeom>
            <a:noFill/>
          </p:spPr>
          <p:txBody>
            <a:bodyPr wrap="none" rtlCol="0">
              <a:spAutoFit/>
            </a:bodyPr>
            <a:lstStyle/>
            <a:p>
              <a:r>
                <a:rPr lang="id-ID" sz="1050" dirty="0" smtClean="0"/>
                <a:t>MSY</a:t>
              </a:r>
              <a:endParaRPr lang="en-US" sz="1050" dirty="0"/>
            </a:p>
          </p:txBody>
        </p:sp>
        <p:sp>
          <p:nvSpPr>
            <p:cNvPr id="9" name="TextBox 8"/>
            <p:cNvSpPr txBox="1"/>
            <p:nvPr/>
          </p:nvSpPr>
          <p:spPr>
            <a:xfrm>
              <a:off x="5137362" y="4828347"/>
              <a:ext cx="442750" cy="261610"/>
            </a:xfrm>
            <a:prstGeom prst="rect">
              <a:avLst/>
            </a:prstGeom>
            <a:noFill/>
          </p:spPr>
          <p:txBody>
            <a:bodyPr wrap="none" rtlCol="0">
              <a:spAutoFit/>
            </a:bodyPr>
            <a:lstStyle/>
            <a:p>
              <a:r>
                <a:rPr lang="id-ID" sz="1050" dirty="0" smtClean="0"/>
                <a:t>MEY</a:t>
              </a:r>
              <a:endParaRPr lang="en-US" sz="1050" dirty="0"/>
            </a:p>
          </p:txBody>
        </p:sp>
        <p:sp>
          <p:nvSpPr>
            <p:cNvPr id="10" name="Rectangle 9"/>
            <p:cNvSpPr/>
            <p:nvPr/>
          </p:nvSpPr>
          <p:spPr>
            <a:xfrm>
              <a:off x="5724128" y="3805735"/>
              <a:ext cx="580792" cy="1691670"/>
            </a:xfrm>
            <a:prstGeom prst="rect">
              <a:avLst/>
            </a:prstGeom>
            <a:noFill/>
            <a:ln w="3175">
              <a:solidFill>
                <a:schemeClr val="tx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5206625" y="4651570"/>
              <a:ext cx="661519" cy="15013"/>
            </a:xfrm>
            <a:prstGeom prst="line">
              <a:avLst/>
            </a:prstGeom>
            <a:ln w="127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69574" y="4666583"/>
              <a:ext cx="0" cy="860288"/>
            </a:xfrm>
            <a:prstGeom prst="line">
              <a:avLst/>
            </a:prstGeom>
            <a:ln w="127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220074" y="4855713"/>
              <a:ext cx="360038" cy="1"/>
            </a:xfrm>
            <a:prstGeom prst="line">
              <a:avLst/>
            </a:prstGeom>
            <a:ln w="127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80112" y="4855713"/>
              <a:ext cx="0" cy="720080"/>
            </a:xfrm>
            <a:prstGeom prst="line">
              <a:avLst/>
            </a:prstGeom>
            <a:ln w="127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206625" y="3933056"/>
              <a:ext cx="805535" cy="15938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553218" y="4805826"/>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809583" y="4608022"/>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910103"/>
            <a:ext cx="4406343" cy="296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399448" y="265421"/>
            <a:ext cx="8541890" cy="307777"/>
            <a:chOff x="291861" y="462720"/>
            <a:chExt cx="8541890" cy="307777"/>
          </a:xfrm>
        </p:grpSpPr>
        <p:cxnSp>
          <p:nvCxnSpPr>
            <p:cNvPr id="24" name="Straight Connector 23"/>
            <p:cNvCxnSpPr>
              <a:stCxn id="25"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
        <p:nvSpPr>
          <p:cNvPr id="27" name="Rectangle 26"/>
          <p:cNvSpPr/>
          <p:nvPr/>
        </p:nvSpPr>
        <p:spPr>
          <a:xfrm>
            <a:off x="539552" y="-27384"/>
            <a:ext cx="3007875" cy="461665"/>
          </a:xfrm>
          <a:prstGeom prst="rect">
            <a:avLst/>
          </a:prstGeom>
        </p:spPr>
        <p:txBody>
          <a:bodyPr wrap="none">
            <a:spAutoFit/>
          </a:bodyPr>
          <a:lstStyle/>
          <a:p>
            <a:pPr lvl="0"/>
            <a:r>
              <a:rPr lang="id-ID" sz="2400" b="1" dirty="0" smtClean="0"/>
              <a:t>Result and Discussion </a:t>
            </a:r>
            <a:endParaRPr lang="en-US" sz="2400" dirty="0"/>
          </a:p>
        </p:txBody>
      </p:sp>
      <p:sp>
        <p:nvSpPr>
          <p:cNvPr id="28" name="Rectangle 27"/>
          <p:cNvSpPr/>
          <p:nvPr/>
        </p:nvSpPr>
        <p:spPr>
          <a:xfrm>
            <a:off x="172082" y="4077072"/>
            <a:ext cx="864980" cy="369332"/>
          </a:xfrm>
          <a:prstGeom prst="rect">
            <a:avLst/>
          </a:prstGeom>
        </p:spPr>
        <p:txBody>
          <a:bodyPr wrap="none">
            <a:spAutoFit/>
          </a:bodyPr>
          <a:lstStyle/>
          <a:p>
            <a:r>
              <a:rPr lang="id-ID" b="1" dirty="0" smtClean="0"/>
              <a:t>Figures</a:t>
            </a:r>
            <a:endParaRPr lang="en-US" b="1" dirty="0"/>
          </a:p>
        </p:txBody>
      </p:sp>
      <p:sp>
        <p:nvSpPr>
          <p:cNvPr id="30" name="TextBox 29"/>
          <p:cNvSpPr txBox="1"/>
          <p:nvPr/>
        </p:nvSpPr>
        <p:spPr>
          <a:xfrm>
            <a:off x="121359" y="4367837"/>
            <a:ext cx="4392488" cy="2031325"/>
          </a:xfrm>
          <a:prstGeom prst="rect">
            <a:avLst/>
          </a:prstGeom>
          <a:noFill/>
        </p:spPr>
        <p:txBody>
          <a:bodyPr wrap="square" rtlCol="0">
            <a:spAutoFit/>
          </a:bodyPr>
          <a:lstStyle/>
          <a:p>
            <a:pPr marL="179388" indent="-179388">
              <a:buFont typeface="Arial" panose="020B0604020202020204" pitchFamily="34" charset="0"/>
              <a:buChar char="•"/>
            </a:pPr>
            <a:r>
              <a:rPr lang="id-ID" dirty="0" smtClean="0"/>
              <a:t>Optimum effort            : </a:t>
            </a:r>
            <a:r>
              <a:rPr lang="en-US" dirty="0"/>
              <a:t>2</a:t>
            </a:r>
            <a:r>
              <a:rPr lang="id-ID" dirty="0"/>
              <a:t>,</a:t>
            </a:r>
            <a:r>
              <a:rPr lang="en-US" dirty="0"/>
              <a:t>845</a:t>
            </a:r>
            <a:r>
              <a:rPr lang="id-ID" dirty="0"/>
              <a:t> </a:t>
            </a:r>
            <a:r>
              <a:rPr lang="id-ID" dirty="0" smtClean="0"/>
              <a:t>trip</a:t>
            </a:r>
          </a:p>
          <a:p>
            <a:pPr marL="179388" indent="-179388">
              <a:buFont typeface="Arial" panose="020B0604020202020204" pitchFamily="34" charset="0"/>
              <a:buChar char="•"/>
            </a:pPr>
            <a:r>
              <a:rPr lang="id-ID" dirty="0" smtClean="0"/>
              <a:t>MSY                                : </a:t>
            </a:r>
            <a:r>
              <a:rPr lang="en-US" dirty="0" smtClean="0"/>
              <a:t>161.88</a:t>
            </a:r>
            <a:r>
              <a:rPr lang="id-ID" dirty="0" smtClean="0"/>
              <a:t> ton/year</a:t>
            </a:r>
          </a:p>
          <a:p>
            <a:pPr marL="179388" indent="-179388">
              <a:buFont typeface="Arial" panose="020B0604020202020204" pitchFamily="34" charset="0"/>
              <a:buChar char="•"/>
            </a:pPr>
            <a:r>
              <a:rPr lang="id-ID" dirty="0" smtClean="0"/>
              <a:t>MEY</a:t>
            </a:r>
            <a:r>
              <a:rPr lang="id-ID" dirty="0"/>
              <a:t>	</a:t>
            </a:r>
            <a:r>
              <a:rPr lang="id-ID" dirty="0" smtClean="0"/>
              <a:t>	         : 129.5 ton/year</a:t>
            </a:r>
          </a:p>
          <a:p>
            <a:pPr marL="179388" indent="-179388">
              <a:buFont typeface="Arial" panose="020B0604020202020204" pitchFamily="34" charset="0"/>
              <a:buChar char="•"/>
            </a:pPr>
            <a:r>
              <a:rPr lang="id-ID" dirty="0" smtClean="0"/>
              <a:t>Optimum fishing fleet : 23 unit, </a:t>
            </a:r>
          </a:p>
          <a:p>
            <a:pPr marL="179388" indent="-179388">
              <a:buFont typeface="Arial" panose="020B0604020202020204" pitchFamily="34" charset="0"/>
              <a:buChar char="•"/>
            </a:pPr>
            <a:r>
              <a:rPr lang="id-ID" dirty="0" smtClean="0"/>
              <a:t>Actual fishing fleet        : 31 unit , </a:t>
            </a:r>
          </a:p>
          <a:p>
            <a:pPr marL="179388" indent="-179388">
              <a:buFont typeface="Arial" panose="020B0604020202020204" pitchFamily="34" charset="0"/>
              <a:buChar char="•"/>
            </a:pPr>
            <a:r>
              <a:rPr lang="id-ID" dirty="0" smtClean="0"/>
              <a:t>Effetive operation          : 22-29 unit</a:t>
            </a:r>
          </a:p>
          <a:p>
            <a:pPr marL="179388" indent="-179388">
              <a:buFont typeface="Arial" panose="020B0604020202020204" pitchFamily="34" charset="0"/>
              <a:buChar char="•"/>
            </a:pPr>
            <a:r>
              <a:rPr lang="id-ID" dirty="0" smtClean="0"/>
              <a:t>Recent </a:t>
            </a:r>
            <a:r>
              <a:rPr lang="id-ID" dirty="0"/>
              <a:t>average catch in MSY </a:t>
            </a:r>
            <a:r>
              <a:rPr lang="id-ID" dirty="0" smtClean="0"/>
              <a:t>(%) : 6% </a:t>
            </a:r>
          </a:p>
        </p:txBody>
      </p:sp>
      <p:sp>
        <p:nvSpPr>
          <p:cNvPr id="31" name="TextBox 30"/>
          <p:cNvSpPr txBox="1"/>
          <p:nvPr/>
        </p:nvSpPr>
        <p:spPr>
          <a:xfrm>
            <a:off x="4788024" y="4748951"/>
            <a:ext cx="3849644" cy="1200329"/>
          </a:xfrm>
          <a:prstGeom prst="rect">
            <a:avLst/>
          </a:prstGeom>
          <a:noFill/>
          <a:ln w="3175">
            <a:solidFill>
              <a:schemeClr val="tx1"/>
            </a:solidFill>
          </a:ln>
        </p:spPr>
        <p:txBody>
          <a:bodyPr wrap="none" rtlCol="0">
            <a:spAutoFit/>
          </a:bodyPr>
          <a:lstStyle/>
          <a:p>
            <a:r>
              <a:rPr lang="id-ID" dirty="0" smtClean="0"/>
              <a:t>Anchovy fisheries was overfishing state</a:t>
            </a:r>
          </a:p>
          <a:p>
            <a:pPr marL="179388" indent="-179388">
              <a:buFont typeface="Arial" panose="020B0604020202020204" pitchFamily="34" charset="0"/>
              <a:buChar char="•"/>
            </a:pPr>
            <a:r>
              <a:rPr lang="id-ID" dirty="0" smtClean="0"/>
              <a:t>MSY</a:t>
            </a:r>
            <a:r>
              <a:rPr lang="id-ID" baseline="-25000" dirty="0" smtClean="0"/>
              <a:t>after tsunami</a:t>
            </a:r>
            <a:r>
              <a:rPr lang="id-ID" dirty="0" smtClean="0"/>
              <a:t> &lt; MSY</a:t>
            </a:r>
            <a:r>
              <a:rPr lang="id-ID" baseline="-25000" dirty="0" smtClean="0"/>
              <a:t>before tsunami</a:t>
            </a:r>
          </a:p>
          <a:p>
            <a:pPr marL="179388" indent="-179388">
              <a:buFont typeface="Arial" panose="020B0604020202020204" pitchFamily="34" charset="0"/>
              <a:buChar char="•"/>
            </a:pPr>
            <a:r>
              <a:rPr lang="id-ID" dirty="0" smtClean="0"/>
              <a:t>Actual </a:t>
            </a:r>
            <a:r>
              <a:rPr lang="id-ID" dirty="0"/>
              <a:t>production less than </a:t>
            </a:r>
            <a:r>
              <a:rPr lang="id-ID" dirty="0" smtClean="0"/>
              <a:t>MSY</a:t>
            </a:r>
          </a:p>
          <a:p>
            <a:pPr marL="179388" indent="-179388">
              <a:buFont typeface="Arial" panose="020B0604020202020204" pitchFamily="34" charset="0"/>
              <a:buChar char="•"/>
            </a:pPr>
            <a:r>
              <a:rPr lang="id-ID" dirty="0" smtClean="0"/>
              <a:t>Depletion category</a:t>
            </a:r>
            <a:endParaRPr lang="id-ID" dirty="0"/>
          </a:p>
        </p:txBody>
      </p:sp>
      <p:sp>
        <p:nvSpPr>
          <p:cNvPr id="32" name="Rectangle 31"/>
          <p:cNvSpPr/>
          <p:nvPr/>
        </p:nvSpPr>
        <p:spPr>
          <a:xfrm>
            <a:off x="7827703" y="4361201"/>
            <a:ext cx="881973" cy="369332"/>
          </a:xfrm>
          <a:prstGeom prst="rect">
            <a:avLst/>
          </a:prstGeom>
        </p:spPr>
        <p:txBody>
          <a:bodyPr wrap="none">
            <a:spAutoFit/>
          </a:bodyPr>
          <a:lstStyle/>
          <a:p>
            <a:r>
              <a:rPr lang="id-ID" b="1" dirty="0" smtClean="0"/>
              <a:t>Finding</a:t>
            </a:r>
            <a:endParaRPr lang="en-US" b="1" dirty="0"/>
          </a:p>
        </p:txBody>
      </p:sp>
      <p:sp>
        <p:nvSpPr>
          <p:cNvPr id="33" name="TextBox 32"/>
          <p:cNvSpPr txBox="1"/>
          <p:nvPr/>
        </p:nvSpPr>
        <p:spPr>
          <a:xfrm>
            <a:off x="602328" y="465550"/>
            <a:ext cx="7342395" cy="369332"/>
          </a:xfrm>
          <a:prstGeom prst="rect">
            <a:avLst/>
          </a:prstGeom>
          <a:noFill/>
        </p:spPr>
        <p:txBody>
          <a:bodyPr wrap="none" rtlCol="0">
            <a:spAutoFit/>
          </a:bodyPr>
          <a:lstStyle/>
          <a:p>
            <a:r>
              <a:rPr lang="id-ID" dirty="0" smtClean="0"/>
              <a:t>Correlation of effort and CPUE (a), and MSY Curve (b)</a:t>
            </a:r>
            <a:r>
              <a:rPr lang="id-ID" dirty="0"/>
              <a:t> </a:t>
            </a:r>
            <a:r>
              <a:rPr lang="id-ID" dirty="0" smtClean="0"/>
              <a:t>after </a:t>
            </a:r>
            <a:r>
              <a:rPr lang="id-ID" dirty="0"/>
              <a:t>tsunami </a:t>
            </a:r>
            <a:r>
              <a:rPr lang="id-ID" dirty="0" smtClean="0"/>
              <a:t> </a:t>
            </a:r>
            <a:r>
              <a:rPr lang="id-ID" sz="1200" dirty="0" smtClean="0"/>
              <a:t>(FIGURE 12)</a:t>
            </a:r>
            <a:endParaRPr lang="en-US" dirty="0"/>
          </a:p>
        </p:txBody>
      </p:sp>
      <p:sp>
        <p:nvSpPr>
          <p:cNvPr id="34" name="TextBox 33"/>
          <p:cNvSpPr txBox="1"/>
          <p:nvPr/>
        </p:nvSpPr>
        <p:spPr>
          <a:xfrm>
            <a:off x="2101674" y="3819483"/>
            <a:ext cx="407484" cy="338554"/>
          </a:xfrm>
          <a:prstGeom prst="rect">
            <a:avLst/>
          </a:prstGeom>
          <a:noFill/>
        </p:spPr>
        <p:txBody>
          <a:bodyPr wrap="none" rtlCol="0">
            <a:spAutoFit/>
          </a:bodyPr>
          <a:lstStyle/>
          <a:p>
            <a:r>
              <a:rPr lang="id-ID" sz="1600" dirty="0" smtClean="0"/>
              <a:t>(a)</a:t>
            </a:r>
            <a:endParaRPr lang="en-US" sz="1600" dirty="0"/>
          </a:p>
        </p:txBody>
      </p:sp>
      <p:sp>
        <p:nvSpPr>
          <p:cNvPr id="35" name="TextBox 34"/>
          <p:cNvSpPr txBox="1"/>
          <p:nvPr/>
        </p:nvSpPr>
        <p:spPr>
          <a:xfrm>
            <a:off x="6607322" y="3849926"/>
            <a:ext cx="417102" cy="338554"/>
          </a:xfrm>
          <a:prstGeom prst="rect">
            <a:avLst/>
          </a:prstGeom>
          <a:noFill/>
        </p:spPr>
        <p:txBody>
          <a:bodyPr wrap="none" rtlCol="0">
            <a:spAutoFit/>
          </a:bodyPr>
          <a:lstStyle/>
          <a:p>
            <a:r>
              <a:rPr lang="id-ID" sz="1600" dirty="0" smtClean="0"/>
              <a:t>(b)</a:t>
            </a:r>
            <a:endParaRPr lang="en-US" sz="1600" dirty="0"/>
          </a:p>
        </p:txBody>
      </p:sp>
    </p:spTree>
    <p:extLst>
      <p:ext uri="{BB962C8B-B14F-4D97-AF65-F5344CB8AC3E}">
        <p14:creationId xmlns:p14="http://schemas.microsoft.com/office/powerpoint/2010/main" val="1708018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7/8/2014</a:t>
            </a:r>
            <a:endParaRPr lang="en-US"/>
          </a:p>
        </p:txBody>
      </p:sp>
      <p:sp>
        <p:nvSpPr>
          <p:cNvPr id="3" name="Slide Number Placeholder 2"/>
          <p:cNvSpPr>
            <a:spLocks noGrp="1"/>
          </p:cNvSpPr>
          <p:nvPr>
            <p:ph type="sldNum" sz="quarter" idx="12"/>
          </p:nvPr>
        </p:nvSpPr>
        <p:spPr/>
        <p:txBody>
          <a:bodyPr/>
          <a:lstStyle/>
          <a:p>
            <a:fld id="{7424B282-4CBB-4636-A3F6-DD6456EA9C10}" type="slidenum">
              <a:rPr lang="en-US" smtClean="0"/>
              <a:t>21</a:t>
            </a:fld>
            <a:endParaRPr lang="en-US"/>
          </a:p>
        </p:txBody>
      </p:sp>
      <p:grpSp>
        <p:nvGrpSpPr>
          <p:cNvPr id="4" name="Group 3"/>
          <p:cNvGrpSpPr/>
          <p:nvPr/>
        </p:nvGrpSpPr>
        <p:grpSpPr>
          <a:xfrm>
            <a:off x="399448" y="265421"/>
            <a:ext cx="8541890" cy="307777"/>
            <a:chOff x="291861" y="462720"/>
            <a:chExt cx="8541890" cy="307777"/>
          </a:xfrm>
        </p:grpSpPr>
        <p:cxnSp>
          <p:nvCxnSpPr>
            <p:cNvPr id="5" name="Straight Connector 4"/>
            <p:cNvCxnSpPr>
              <a:stCxn id="6"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
        <p:nvSpPr>
          <p:cNvPr id="8" name="Rectangle 7"/>
          <p:cNvSpPr/>
          <p:nvPr/>
        </p:nvSpPr>
        <p:spPr>
          <a:xfrm>
            <a:off x="539552" y="-27384"/>
            <a:ext cx="5711500" cy="461665"/>
          </a:xfrm>
          <a:prstGeom prst="rect">
            <a:avLst/>
          </a:prstGeom>
        </p:spPr>
        <p:txBody>
          <a:bodyPr wrap="none">
            <a:spAutoFit/>
          </a:bodyPr>
          <a:lstStyle/>
          <a:p>
            <a:r>
              <a:rPr lang="id-ID" sz="2400" b="1" dirty="0" smtClean="0"/>
              <a:t>Result and Discussion: Coral Reef Condition</a:t>
            </a:r>
            <a:endParaRPr lang="en-US" sz="2400" dirty="0"/>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02" y="589158"/>
            <a:ext cx="4999037" cy="25828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02" y="3573016"/>
            <a:ext cx="4999037" cy="25828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5496" y="3140968"/>
            <a:ext cx="5607754" cy="276999"/>
          </a:xfrm>
          <a:prstGeom prst="rect">
            <a:avLst/>
          </a:prstGeom>
          <a:noFill/>
        </p:spPr>
        <p:txBody>
          <a:bodyPr wrap="none" rtlCol="0">
            <a:spAutoFit/>
          </a:bodyPr>
          <a:lstStyle/>
          <a:p>
            <a:r>
              <a:rPr lang="id-ID" sz="1200" dirty="0" smtClean="0"/>
              <a:t>FIGURE 13.. % live cover of coral reef in Lhok Mee, Krueng Raya Bay (Source: ODC 2011)</a:t>
            </a:r>
            <a:endParaRPr lang="en-US" sz="1200" dirty="0"/>
          </a:p>
        </p:txBody>
      </p:sp>
      <p:sp>
        <p:nvSpPr>
          <p:cNvPr id="15" name="TextBox 14"/>
          <p:cNvSpPr txBox="1"/>
          <p:nvPr/>
        </p:nvSpPr>
        <p:spPr>
          <a:xfrm>
            <a:off x="62098" y="6146369"/>
            <a:ext cx="6269537" cy="276999"/>
          </a:xfrm>
          <a:prstGeom prst="rect">
            <a:avLst/>
          </a:prstGeom>
          <a:noFill/>
        </p:spPr>
        <p:txBody>
          <a:bodyPr wrap="none" rtlCol="0">
            <a:spAutoFit/>
          </a:bodyPr>
          <a:lstStyle/>
          <a:p>
            <a:r>
              <a:rPr lang="id-ID" sz="1200" dirty="0" smtClean="0"/>
              <a:t>FIGURE 14. % live cover of coral reef in Akhmad Rahmayang, Krueng Raya Bay (Source: ODC 2011)</a:t>
            </a:r>
            <a:endParaRPr lang="en-US" sz="1200" dirty="0"/>
          </a:p>
        </p:txBody>
      </p:sp>
      <p:sp>
        <p:nvSpPr>
          <p:cNvPr id="10" name="TextBox 9"/>
          <p:cNvSpPr txBox="1"/>
          <p:nvPr/>
        </p:nvSpPr>
        <p:spPr>
          <a:xfrm>
            <a:off x="5233927" y="448962"/>
            <a:ext cx="3910073" cy="830997"/>
          </a:xfrm>
          <a:prstGeom prst="rect">
            <a:avLst/>
          </a:prstGeom>
          <a:noFill/>
        </p:spPr>
        <p:txBody>
          <a:bodyPr wrap="square" rtlCol="0">
            <a:spAutoFit/>
          </a:bodyPr>
          <a:lstStyle/>
          <a:p>
            <a:pPr marL="179388" indent="-179388">
              <a:buFont typeface="Arial" pitchFamily="34" charset="0"/>
              <a:buChar char="•"/>
            </a:pPr>
            <a:r>
              <a:rPr lang="id-ID" sz="1600" dirty="0" smtClean="0"/>
              <a:t>Pencentage of hard coral live cover : 28.75-45% (average 36.88%)</a:t>
            </a:r>
          </a:p>
          <a:p>
            <a:pPr marL="179388" indent="-179388">
              <a:buFont typeface="Arial" pitchFamily="34" charset="0"/>
              <a:buChar char="•"/>
            </a:pPr>
            <a:r>
              <a:rPr lang="id-ID" sz="1600" dirty="0" smtClean="0"/>
              <a:t>Condition:  moderate damage (KLH 2001)</a:t>
            </a:r>
            <a:endParaRPr lang="en-US" sz="1600" dirty="0"/>
          </a:p>
        </p:txBody>
      </p:sp>
      <p:pic>
        <p:nvPicPr>
          <p:cNvPr id="717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6218" y="1282615"/>
            <a:ext cx="1929674" cy="1435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1843" y="2767073"/>
            <a:ext cx="1934049" cy="1341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863575" y="4121370"/>
            <a:ext cx="2375470" cy="461665"/>
          </a:xfrm>
          <a:prstGeom prst="rect">
            <a:avLst/>
          </a:prstGeom>
          <a:noFill/>
        </p:spPr>
        <p:txBody>
          <a:bodyPr wrap="square" rtlCol="0">
            <a:spAutoFit/>
          </a:bodyPr>
          <a:lstStyle/>
          <a:p>
            <a:pPr algn="ctr"/>
            <a:r>
              <a:rPr lang="id-ID" sz="1200" dirty="0" smtClean="0"/>
              <a:t>FIGURE 15. Hard coral in Krueng Raya (Source: MMAF 2006)</a:t>
            </a:r>
            <a:endParaRPr lang="en-US" sz="1200" dirty="0"/>
          </a:p>
        </p:txBody>
      </p:sp>
      <p:sp>
        <p:nvSpPr>
          <p:cNvPr id="12" name="Rectangle 11"/>
          <p:cNvSpPr/>
          <p:nvPr/>
        </p:nvSpPr>
        <p:spPr>
          <a:xfrm>
            <a:off x="5867297" y="4581128"/>
            <a:ext cx="2614390" cy="153010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buFont typeface="Arial" panose="020B0604020202020204" pitchFamily="34" charset="0"/>
              <a:buChar char="•"/>
            </a:pPr>
            <a:r>
              <a:rPr lang="id-ID" dirty="0" smtClean="0">
                <a:solidFill>
                  <a:schemeClr val="tx1"/>
                </a:solidFill>
              </a:rPr>
              <a:t>Coral reef condition influenced to anchovy resources</a:t>
            </a:r>
          </a:p>
          <a:p>
            <a:pPr marL="179388" indent="-179388">
              <a:buFont typeface="Arial" panose="020B0604020202020204" pitchFamily="34" charset="0"/>
              <a:buChar char="•"/>
            </a:pPr>
            <a:r>
              <a:rPr lang="id-ID" dirty="0" smtClean="0">
                <a:solidFill>
                  <a:schemeClr val="tx1"/>
                </a:solidFill>
              </a:rPr>
              <a:t>Tsunami affected on coral reef ecosystem</a:t>
            </a:r>
            <a:endParaRPr lang="en-US" dirty="0">
              <a:solidFill>
                <a:schemeClr val="tx1"/>
              </a:solidFill>
            </a:endParaRPr>
          </a:p>
        </p:txBody>
      </p:sp>
    </p:spTree>
    <p:extLst>
      <p:ext uri="{BB962C8B-B14F-4D97-AF65-F5344CB8AC3E}">
        <p14:creationId xmlns:p14="http://schemas.microsoft.com/office/powerpoint/2010/main" val="1775024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7/8/2014</a:t>
            </a:r>
            <a:endParaRPr lang="en-US"/>
          </a:p>
        </p:txBody>
      </p:sp>
      <p:sp>
        <p:nvSpPr>
          <p:cNvPr id="3" name="Slide Number Placeholder 2"/>
          <p:cNvSpPr>
            <a:spLocks noGrp="1"/>
          </p:cNvSpPr>
          <p:nvPr>
            <p:ph type="sldNum" sz="quarter" idx="12"/>
          </p:nvPr>
        </p:nvSpPr>
        <p:spPr/>
        <p:txBody>
          <a:bodyPr/>
          <a:lstStyle/>
          <a:p>
            <a:fld id="{7424B282-4CBB-4636-A3F6-DD6456EA9C10}" type="slidenum">
              <a:rPr lang="en-US" smtClean="0"/>
              <a:t>22</a:t>
            </a:fld>
            <a:endParaRPr lang="en-US"/>
          </a:p>
        </p:txBody>
      </p:sp>
      <p:grpSp>
        <p:nvGrpSpPr>
          <p:cNvPr id="5" name="Group 4"/>
          <p:cNvGrpSpPr/>
          <p:nvPr/>
        </p:nvGrpSpPr>
        <p:grpSpPr>
          <a:xfrm>
            <a:off x="399448" y="265421"/>
            <a:ext cx="8541890" cy="307777"/>
            <a:chOff x="291861" y="462720"/>
            <a:chExt cx="8541890" cy="307777"/>
          </a:xfrm>
        </p:grpSpPr>
        <p:cxnSp>
          <p:nvCxnSpPr>
            <p:cNvPr id="6" name="Straight Connector 5"/>
            <p:cNvCxnSpPr>
              <a:stCxn id="7"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
        <p:nvSpPr>
          <p:cNvPr id="9" name="Rectangle 8"/>
          <p:cNvSpPr/>
          <p:nvPr/>
        </p:nvSpPr>
        <p:spPr>
          <a:xfrm>
            <a:off x="539552" y="-27384"/>
            <a:ext cx="5709383" cy="461665"/>
          </a:xfrm>
          <a:prstGeom prst="rect">
            <a:avLst/>
          </a:prstGeom>
        </p:spPr>
        <p:txBody>
          <a:bodyPr wrap="none">
            <a:spAutoFit/>
          </a:bodyPr>
          <a:lstStyle/>
          <a:p>
            <a:r>
              <a:rPr lang="id-ID" sz="2400" b="1" dirty="0" smtClean="0"/>
              <a:t>Result and Discussion: Mangrove Condition</a:t>
            </a:r>
            <a:endParaRPr lang="en-US" sz="2400" dirty="0"/>
          </a:p>
        </p:txBody>
      </p:sp>
      <p:graphicFrame>
        <p:nvGraphicFramePr>
          <p:cNvPr id="10" name="Table 9"/>
          <p:cNvGraphicFramePr>
            <a:graphicFrameLocks noGrp="1"/>
          </p:cNvGraphicFramePr>
          <p:nvPr>
            <p:extLst>
              <p:ext uri="{D42A27DB-BD31-4B8C-83A1-F6EECF244321}">
                <p14:modId xmlns:p14="http://schemas.microsoft.com/office/powerpoint/2010/main" val="2142213821"/>
              </p:ext>
            </p:extLst>
          </p:nvPr>
        </p:nvGraphicFramePr>
        <p:xfrm>
          <a:off x="755573" y="1051545"/>
          <a:ext cx="7704859" cy="2316480"/>
        </p:xfrm>
        <a:graphic>
          <a:graphicData uri="http://schemas.openxmlformats.org/drawingml/2006/table">
            <a:tbl>
              <a:tblPr firstRow="1" bandRow="1">
                <a:tableStyleId>{5C22544A-7EE6-4342-B048-85BDC9FD1C3A}</a:tableStyleId>
              </a:tblPr>
              <a:tblGrid>
                <a:gridCol w="1008115"/>
                <a:gridCol w="1080120"/>
                <a:gridCol w="1224136"/>
                <a:gridCol w="1440160"/>
                <a:gridCol w="295232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t>Ecosystem</a:t>
                      </a:r>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aseline="0" dirty="0" smtClean="0"/>
                        <a:t>Geografic  Position</a:t>
                      </a:r>
                      <a:endParaRPr lang="en-US" sz="1400" dirty="0" smtClean="0"/>
                    </a:p>
                    <a:p>
                      <a:endParaRPr lang="en-US" sz="1400" dirty="0"/>
                    </a:p>
                  </a:txBody>
                  <a:tcPr/>
                </a:tc>
                <a:tc>
                  <a:txBody>
                    <a:bodyPr/>
                    <a:lstStyle/>
                    <a:p>
                      <a:r>
                        <a:rPr lang="id-ID" sz="1400" dirty="0" smtClean="0"/>
                        <a:t>Lenght/Wide</a:t>
                      </a:r>
                      <a:endParaRPr lang="en-US" sz="1400" dirty="0"/>
                    </a:p>
                  </a:txBody>
                  <a:tcPr/>
                </a:tc>
                <a:tc>
                  <a:txBody>
                    <a:bodyPr/>
                    <a:lstStyle/>
                    <a:p>
                      <a:r>
                        <a:rPr lang="id-ID" sz="1400" dirty="0" smtClean="0"/>
                        <a:t>Current Status</a:t>
                      </a:r>
                      <a:endParaRPr lang="en-US" sz="1400" dirty="0"/>
                    </a:p>
                  </a:txBody>
                  <a:tcPr/>
                </a:tc>
                <a:tc>
                  <a:txBody>
                    <a:bodyPr/>
                    <a:lstStyle/>
                    <a:p>
                      <a:r>
                        <a:rPr lang="id-ID" sz="1400" dirty="0" smtClean="0"/>
                        <a:t>Ecosystem</a:t>
                      </a:r>
                      <a:r>
                        <a:rPr lang="id-ID" sz="1400" baseline="0" dirty="0" smtClean="0"/>
                        <a:t> Services</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t>Mangrove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id-ID" sz="1400" dirty="0" smtClean="0"/>
                        <a:t>Sapling</a:t>
                      </a:r>
                    </a:p>
                    <a:p>
                      <a:pPr marL="0" marR="0" indent="0" algn="l" defTabSz="914400" rtl="0" eaLnBrk="1" fontAlgn="auto" latinLnBrk="0" hangingPunct="1">
                        <a:lnSpc>
                          <a:spcPct val="100000"/>
                        </a:lnSpc>
                        <a:spcBef>
                          <a:spcPts val="0"/>
                        </a:spcBef>
                        <a:spcAft>
                          <a:spcPts val="0"/>
                        </a:spcAft>
                        <a:buClrTx/>
                        <a:buSzTx/>
                        <a:buFontTx/>
                        <a:buNone/>
                        <a:tabLst/>
                        <a:defRPr/>
                      </a:pPr>
                      <a:endParaRPr lang="id-ID" sz="140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id-ID" sz="1400" dirty="0" smtClean="0"/>
                        <a:t>Tree</a:t>
                      </a:r>
                      <a:endParaRPr lang="en-US" sz="1400" dirty="0" smtClean="0"/>
                    </a:p>
                  </a:txBody>
                  <a:tcPr/>
                </a:tc>
                <a:tc>
                  <a:txBody>
                    <a:bodyPr/>
                    <a:lstStyle/>
                    <a:p>
                      <a:endParaRPr lang="id-ID" sz="1400" baseline="0" dirty="0" smtClean="0"/>
                    </a:p>
                    <a:p>
                      <a:r>
                        <a:rPr lang="id-ID" sz="1400" baseline="0" dirty="0" smtClean="0"/>
                        <a:t>KR 1, KR 2</a:t>
                      </a:r>
                    </a:p>
                    <a:p>
                      <a:r>
                        <a:rPr lang="id-ID" sz="1400" baseline="0" dirty="0" smtClean="0"/>
                        <a:t>KR 5</a:t>
                      </a:r>
                      <a:endParaRPr lang="en-US" sz="1400" dirty="0"/>
                    </a:p>
                  </a:txBody>
                  <a:tcPr/>
                </a:tc>
                <a:tc>
                  <a:txBody>
                    <a:bodyPr/>
                    <a:lstStyle/>
                    <a:p>
                      <a:endParaRPr lang="id-ID" sz="1400" dirty="0" smtClean="0"/>
                    </a:p>
                    <a:p>
                      <a:r>
                        <a:rPr lang="id-ID" sz="1400" dirty="0" smtClean="0"/>
                        <a:t>14.13 ha</a:t>
                      </a:r>
                    </a:p>
                    <a:p>
                      <a:endParaRPr lang="id-ID" sz="1400" dirty="0" smtClean="0"/>
                    </a:p>
                    <a:p>
                      <a:r>
                        <a:rPr lang="id-ID" sz="1400" dirty="0" smtClean="0"/>
                        <a:t>5.11 ha</a:t>
                      </a:r>
                      <a:endParaRPr lang="en-US" sz="1400" dirty="0"/>
                    </a:p>
                  </a:txBody>
                  <a:tcPr/>
                </a:tc>
                <a:tc>
                  <a:txBody>
                    <a:bodyPr/>
                    <a:lstStyle/>
                    <a:p>
                      <a:endParaRPr lang="id-ID" sz="1400" dirty="0" smtClean="0"/>
                    </a:p>
                    <a:p>
                      <a:pPr marL="285750" indent="-285750">
                        <a:buFont typeface="Arial" pitchFamily="34" charset="0"/>
                        <a:buChar char="•"/>
                      </a:pPr>
                      <a:r>
                        <a:rPr lang="id-ID" sz="1400" baseline="0" dirty="0" smtClean="0"/>
                        <a:t>Good condition</a:t>
                      </a:r>
                    </a:p>
                    <a:p>
                      <a:pPr marL="285750" indent="-285750">
                        <a:buFont typeface="Arial" pitchFamily="34" charset="0"/>
                        <a:buChar char="•"/>
                      </a:pPr>
                      <a:r>
                        <a:rPr lang="id-ID" sz="1400" baseline="0" dirty="0" smtClean="0"/>
                        <a:t>Replanting in 2006 and 2007, around 4-5 years</a:t>
                      </a:r>
                      <a:endParaRPr lang="en-US" sz="1400" dirty="0"/>
                    </a:p>
                  </a:txBody>
                  <a:tcPr/>
                </a:tc>
                <a:tc>
                  <a:txBody>
                    <a:bodyPr/>
                    <a:lstStyle/>
                    <a:p>
                      <a:pPr marL="171450" indent="-171450">
                        <a:buFont typeface="Arial" pitchFamily="34" charset="0"/>
                        <a:buChar char="•"/>
                      </a:pPr>
                      <a:r>
                        <a:rPr lang="id-ID" sz="1400" dirty="0" smtClean="0"/>
                        <a:t>Source of alternative fisheries</a:t>
                      </a:r>
                      <a:r>
                        <a:rPr lang="id-ID" sz="1400" baseline="0" dirty="0" smtClean="0"/>
                        <a:t> activities</a:t>
                      </a:r>
                      <a:r>
                        <a:rPr lang="id-ID" sz="1400" dirty="0" smtClean="0"/>
                        <a:t>.: collector</a:t>
                      </a:r>
                      <a:r>
                        <a:rPr lang="id-ID" sz="1400" baseline="0" dirty="0" smtClean="0"/>
                        <a:t> of mud crab and oister;</a:t>
                      </a:r>
                    </a:p>
                    <a:p>
                      <a:pPr marL="171450" indent="-171450">
                        <a:buFont typeface="Arial" pitchFamily="34" charset="0"/>
                        <a:buChar char="•"/>
                      </a:pPr>
                      <a:r>
                        <a:rPr lang="id-ID" sz="1400" baseline="0" dirty="0" smtClean="0"/>
                        <a:t>Supply nutrient;</a:t>
                      </a:r>
                    </a:p>
                    <a:p>
                      <a:pPr marL="171450" indent="-171450">
                        <a:buFont typeface="Arial" pitchFamily="34" charset="0"/>
                        <a:buChar char="•"/>
                      </a:pPr>
                      <a:r>
                        <a:rPr lang="id-ID" sz="1400" baseline="0" dirty="0" smtClean="0"/>
                        <a:t>Nursery, feeding, spawning ground;</a:t>
                      </a:r>
                    </a:p>
                    <a:p>
                      <a:pPr marL="171450" indent="-171450">
                        <a:buFont typeface="Arial" pitchFamily="34" charset="0"/>
                        <a:buChar char="•"/>
                      </a:pPr>
                      <a:r>
                        <a:rPr lang="id-ID" sz="1400" baseline="0" dirty="0" smtClean="0"/>
                        <a:t>Protection beach; and</a:t>
                      </a:r>
                    </a:p>
                    <a:p>
                      <a:pPr marL="171450" indent="-171450">
                        <a:buFont typeface="Arial" pitchFamily="34" charset="0"/>
                        <a:buChar char="•"/>
                      </a:pPr>
                      <a:r>
                        <a:rPr lang="id-ID" sz="1400" baseline="0" dirty="0" smtClean="0"/>
                        <a:t>Pollutant trap and filter</a:t>
                      </a:r>
                    </a:p>
                  </a:txBody>
                  <a:tcPr/>
                </a:tc>
              </a:tr>
            </a:tbl>
          </a:graphicData>
        </a:graphic>
      </p:graphicFrame>
      <p:sp>
        <p:nvSpPr>
          <p:cNvPr id="11" name="TextBox 10"/>
          <p:cNvSpPr txBox="1"/>
          <p:nvPr/>
        </p:nvSpPr>
        <p:spPr>
          <a:xfrm>
            <a:off x="682006" y="598629"/>
            <a:ext cx="8136523" cy="369332"/>
          </a:xfrm>
          <a:prstGeom prst="rect">
            <a:avLst/>
          </a:prstGeom>
          <a:noFill/>
        </p:spPr>
        <p:txBody>
          <a:bodyPr wrap="none" rtlCol="0">
            <a:spAutoFit/>
          </a:bodyPr>
          <a:lstStyle/>
          <a:p>
            <a:r>
              <a:rPr lang="id-ID" dirty="0"/>
              <a:t>A</a:t>
            </a:r>
            <a:r>
              <a:rPr lang="id-ID" dirty="0" smtClean="0"/>
              <a:t>rea mangrove in Krueng Raya Bay (Panglima Laot Krueng Raya Boundaries) </a:t>
            </a:r>
            <a:r>
              <a:rPr lang="id-ID" sz="1200" dirty="0" smtClean="0"/>
              <a:t>(TABLE 2)</a:t>
            </a:r>
            <a:endParaRPr lang="en-US" dirty="0"/>
          </a:p>
        </p:txBody>
      </p:sp>
      <p:sp>
        <p:nvSpPr>
          <p:cNvPr id="12" name="TextBox 11"/>
          <p:cNvSpPr txBox="1"/>
          <p:nvPr/>
        </p:nvSpPr>
        <p:spPr>
          <a:xfrm>
            <a:off x="683568" y="3646765"/>
            <a:ext cx="7440371" cy="646331"/>
          </a:xfrm>
          <a:prstGeom prst="rect">
            <a:avLst/>
          </a:prstGeom>
          <a:noFill/>
        </p:spPr>
        <p:txBody>
          <a:bodyPr wrap="square" rtlCol="0">
            <a:spAutoFit/>
          </a:bodyPr>
          <a:lstStyle/>
          <a:p>
            <a:pPr marL="285750" indent="-285750">
              <a:buFont typeface="Arial" pitchFamily="34" charset="0"/>
              <a:buChar char="•"/>
            </a:pPr>
            <a:r>
              <a:rPr lang="id-ID" dirty="0" smtClean="0"/>
              <a:t>Potential area mangrove before tsunami: 300 ha</a:t>
            </a:r>
          </a:p>
          <a:p>
            <a:pPr marL="285750" indent="-285750">
              <a:buFont typeface="Arial" pitchFamily="34" charset="0"/>
              <a:buChar char="•"/>
            </a:pPr>
            <a:r>
              <a:rPr lang="id-ID" dirty="0" smtClean="0"/>
              <a:t>% Cover life mangrove= 5% (very damage category according to KLH 2004)</a:t>
            </a:r>
            <a:endParaRPr lang="en-US" dirty="0"/>
          </a:p>
        </p:txBody>
      </p:sp>
      <p:sp>
        <p:nvSpPr>
          <p:cNvPr id="13" name="TextBox 12"/>
          <p:cNvSpPr txBox="1"/>
          <p:nvPr/>
        </p:nvSpPr>
        <p:spPr>
          <a:xfrm>
            <a:off x="683568" y="3296017"/>
            <a:ext cx="2916761" cy="276999"/>
          </a:xfrm>
          <a:prstGeom prst="rect">
            <a:avLst/>
          </a:prstGeom>
          <a:noFill/>
        </p:spPr>
        <p:txBody>
          <a:bodyPr wrap="none" rtlCol="0">
            <a:spAutoFit/>
          </a:bodyPr>
          <a:lstStyle/>
          <a:p>
            <a:r>
              <a:rPr lang="id-ID" sz="1200" dirty="0" smtClean="0"/>
              <a:t>Source: Field Survey (2012) and Google Eart</a:t>
            </a:r>
            <a:endParaRPr lang="en-US" sz="1200" dirty="0"/>
          </a:p>
        </p:txBody>
      </p:sp>
      <p:sp>
        <p:nvSpPr>
          <p:cNvPr id="4" name="Rectangle 3"/>
          <p:cNvSpPr/>
          <p:nvPr/>
        </p:nvSpPr>
        <p:spPr>
          <a:xfrm>
            <a:off x="1475656" y="4797152"/>
            <a:ext cx="6480720" cy="108012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d-ID" dirty="0" smtClean="0">
                <a:solidFill>
                  <a:schemeClr val="tx1"/>
                </a:solidFill>
              </a:rPr>
              <a:t>Mangrove condition can be categories to very damage condition</a:t>
            </a:r>
          </a:p>
          <a:p>
            <a:pPr marL="285750" indent="-285750">
              <a:buFont typeface="Arial" panose="020B0604020202020204" pitchFamily="34" charset="0"/>
              <a:buChar char="•"/>
            </a:pPr>
            <a:r>
              <a:rPr lang="id-ID" dirty="0" smtClean="0">
                <a:solidFill>
                  <a:schemeClr val="tx1"/>
                </a:solidFill>
              </a:rPr>
              <a:t>Mangrove influenced on anchovy resources</a:t>
            </a:r>
          </a:p>
          <a:p>
            <a:pPr marL="285750" indent="-285750">
              <a:buFont typeface="Arial" panose="020B0604020202020204" pitchFamily="34" charset="0"/>
              <a:buChar char="•"/>
            </a:pPr>
            <a:r>
              <a:rPr lang="id-ID" dirty="0" smtClean="0">
                <a:solidFill>
                  <a:schemeClr val="tx1"/>
                </a:solidFill>
              </a:rPr>
              <a:t>Tsunami had been affected on mangrove ecosystem </a:t>
            </a:r>
            <a:endParaRPr lang="en-US" dirty="0">
              <a:solidFill>
                <a:schemeClr val="tx1"/>
              </a:solidFill>
            </a:endParaRPr>
          </a:p>
        </p:txBody>
      </p:sp>
      <p:sp>
        <p:nvSpPr>
          <p:cNvPr id="14" name="TextBox 13"/>
          <p:cNvSpPr txBox="1"/>
          <p:nvPr/>
        </p:nvSpPr>
        <p:spPr>
          <a:xfrm>
            <a:off x="4147152" y="4437112"/>
            <a:ext cx="870751" cy="369332"/>
          </a:xfrm>
          <a:prstGeom prst="rect">
            <a:avLst/>
          </a:prstGeom>
          <a:noFill/>
        </p:spPr>
        <p:txBody>
          <a:bodyPr wrap="none" rtlCol="0">
            <a:spAutoFit/>
          </a:bodyPr>
          <a:lstStyle/>
          <a:p>
            <a:r>
              <a:rPr lang="id-ID" dirty="0" smtClean="0"/>
              <a:t>Finding</a:t>
            </a:r>
            <a:endParaRPr lang="en-US" dirty="0"/>
          </a:p>
        </p:txBody>
      </p:sp>
    </p:spTree>
    <p:extLst>
      <p:ext uri="{BB962C8B-B14F-4D97-AF65-F5344CB8AC3E}">
        <p14:creationId xmlns:p14="http://schemas.microsoft.com/office/powerpoint/2010/main" val="1371723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018" y="-71682"/>
            <a:ext cx="4460645" cy="461665"/>
          </a:xfrm>
          <a:prstGeom prst="rect">
            <a:avLst/>
          </a:prstGeom>
        </p:spPr>
        <p:txBody>
          <a:bodyPr wrap="none">
            <a:spAutoFit/>
          </a:bodyPr>
          <a:lstStyle/>
          <a:p>
            <a:pPr lvl="0"/>
            <a:r>
              <a:rPr lang="id-ID" sz="2400" b="1" dirty="0" smtClean="0"/>
              <a:t>Conclusion and Recommendation</a:t>
            </a:r>
            <a:endParaRPr lang="en-US" sz="2400" dirty="0"/>
          </a:p>
        </p:txBody>
      </p:sp>
      <p:grpSp>
        <p:nvGrpSpPr>
          <p:cNvPr id="4" name="Group 3"/>
          <p:cNvGrpSpPr/>
          <p:nvPr/>
        </p:nvGrpSpPr>
        <p:grpSpPr>
          <a:xfrm>
            <a:off x="399448" y="210001"/>
            <a:ext cx="8541890" cy="307777"/>
            <a:chOff x="291861" y="462720"/>
            <a:chExt cx="8541890" cy="307777"/>
          </a:xfrm>
        </p:grpSpPr>
        <p:cxnSp>
          <p:nvCxnSpPr>
            <p:cNvPr id="5" name="Straight Connector 4"/>
            <p:cNvCxnSpPr>
              <a:stCxn id="6"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
        <p:nvSpPr>
          <p:cNvPr id="8" name="TextBox 7"/>
          <p:cNvSpPr txBox="1"/>
          <p:nvPr/>
        </p:nvSpPr>
        <p:spPr>
          <a:xfrm>
            <a:off x="487289" y="736994"/>
            <a:ext cx="8454049" cy="2585323"/>
          </a:xfrm>
          <a:prstGeom prst="rect">
            <a:avLst/>
          </a:prstGeom>
          <a:noFill/>
        </p:spPr>
        <p:txBody>
          <a:bodyPr wrap="square" rtlCol="0">
            <a:spAutoFit/>
          </a:bodyPr>
          <a:lstStyle/>
          <a:p>
            <a:pPr marL="179388" indent="-179388">
              <a:spcBef>
                <a:spcPts val="600"/>
              </a:spcBef>
              <a:buFont typeface="Arial" pitchFamily="34" charset="0"/>
              <a:buChar char="•"/>
            </a:pPr>
            <a:r>
              <a:rPr lang="id-ID" dirty="0" smtClean="0"/>
              <a:t>Identified that anchovy species in Krueng Raya Bay is </a:t>
            </a:r>
            <a:r>
              <a:rPr lang="id-ID" i="1" dirty="0" smtClean="0"/>
              <a:t>Stolephorus</a:t>
            </a:r>
            <a:r>
              <a:rPr lang="id-ID" dirty="0" smtClean="0"/>
              <a:t> spp (Lecepede  1803 in </a:t>
            </a:r>
            <a:r>
              <a:rPr lang="en-US" dirty="0" smtClean="0">
                <a:hlinkClick r:id="rId3"/>
              </a:rPr>
              <a:t>http://www.fishbase.org/summary/566</a:t>
            </a:r>
            <a:r>
              <a:rPr lang="id-ID" dirty="0" smtClean="0"/>
              <a:t>)</a:t>
            </a:r>
            <a:endParaRPr lang="en-US" dirty="0" smtClean="0"/>
          </a:p>
          <a:p>
            <a:pPr marL="176213" indent="-176213">
              <a:buFont typeface="Arial" pitchFamily="34" charset="0"/>
              <a:buChar char="•"/>
            </a:pPr>
            <a:r>
              <a:rPr lang="id-ID" dirty="0"/>
              <a:t>Anchovy, </a:t>
            </a:r>
            <a:r>
              <a:rPr lang="id-ID" i="1" dirty="0"/>
              <a:t>Stolephorus</a:t>
            </a:r>
            <a:r>
              <a:rPr lang="id-ID" dirty="0"/>
              <a:t> </a:t>
            </a:r>
            <a:r>
              <a:rPr lang="id-ID" i="1" dirty="0"/>
              <a:t>commorsonii, </a:t>
            </a:r>
            <a:r>
              <a:rPr lang="id-ID" dirty="0"/>
              <a:t>face under pressure condition in both before and aftermath tsunami in Krueng Raya Bay.</a:t>
            </a:r>
            <a:endParaRPr lang="en-US" dirty="0"/>
          </a:p>
          <a:p>
            <a:pPr marL="176213" indent="-176213">
              <a:buFont typeface="Arial" pitchFamily="34" charset="0"/>
              <a:buChar char="•"/>
            </a:pPr>
            <a:r>
              <a:rPr lang="id-ID" dirty="0"/>
              <a:t>MSY of anchovy decline 20 time of MSY of anchovy before tsunami; thus, anchovy stock can be categories to depletion categories aftermath tsunami.</a:t>
            </a:r>
          </a:p>
          <a:p>
            <a:pPr marL="176213" indent="-176213">
              <a:buFont typeface="Arial" pitchFamily="34" charset="0"/>
              <a:buChar char="•"/>
            </a:pPr>
            <a:r>
              <a:rPr lang="id-ID" dirty="0"/>
              <a:t>Overcapacity of fishing fleet, actual effort more than </a:t>
            </a:r>
            <a:r>
              <a:rPr lang="id-ID" dirty="0" smtClean="0"/>
              <a:t>optimum </a:t>
            </a:r>
            <a:r>
              <a:rPr lang="id-ID" dirty="0"/>
              <a:t>effort are direct affected on overfishing and depletion of anchovy resorces; meanwhile, coral reef and mangrove ecosystem degradation is indirect affected on anchovy fisheries resources</a:t>
            </a:r>
          </a:p>
        </p:txBody>
      </p:sp>
      <p:sp>
        <p:nvSpPr>
          <p:cNvPr id="9" name="Date Placeholder 8"/>
          <p:cNvSpPr>
            <a:spLocks noGrp="1"/>
          </p:cNvSpPr>
          <p:nvPr>
            <p:ph type="dt" sz="half" idx="10"/>
          </p:nvPr>
        </p:nvSpPr>
        <p:spPr/>
        <p:txBody>
          <a:bodyPr/>
          <a:lstStyle/>
          <a:p>
            <a:r>
              <a:rPr lang="en-US" smtClean="0"/>
              <a:t>7/8/2014</a:t>
            </a:r>
            <a:endParaRPr lang="en-US"/>
          </a:p>
        </p:txBody>
      </p:sp>
      <p:sp>
        <p:nvSpPr>
          <p:cNvPr id="10" name="Slide Number Placeholder 9"/>
          <p:cNvSpPr>
            <a:spLocks noGrp="1"/>
          </p:cNvSpPr>
          <p:nvPr>
            <p:ph type="sldNum" sz="quarter" idx="12"/>
          </p:nvPr>
        </p:nvSpPr>
        <p:spPr/>
        <p:txBody>
          <a:bodyPr/>
          <a:lstStyle/>
          <a:p>
            <a:fld id="{7424B282-4CBB-4636-A3F6-DD6456EA9C10}" type="slidenum">
              <a:rPr lang="en-US" smtClean="0"/>
              <a:t>23</a:t>
            </a:fld>
            <a:endParaRPr lang="en-US"/>
          </a:p>
        </p:txBody>
      </p:sp>
      <p:sp>
        <p:nvSpPr>
          <p:cNvPr id="3" name="TextBox 2"/>
          <p:cNvSpPr txBox="1"/>
          <p:nvPr/>
        </p:nvSpPr>
        <p:spPr>
          <a:xfrm>
            <a:off x="467544" y="456898"/>
            <a:ext cx="1223412" cy="369332"/>
          </a:xfrm>
          <a:prstGeom prst="rect">
            <a:avLst/>
          </a:prstGeom>
          <a:noFill/>
        </p:spPr>
        <p:txBody>
          <a:bodyPr wrap="none" rtlCol="0">
            <a:spAutoFit/>
          </a:bodyPr>
          <a:lstStyle/>
          <a:p>
            <a:r>
              <a:rPr lang="id-ID" b="1" dirty="0" smtClean="0"/>
              <a:t>Conclusion</a:t>
            </a:r>
            <a:endParaRPr lang="en-US" b="1" dirty="0"/>
          </a:p>
        </p:txBody>
      </p:sp>
      <p:sp>
        <p:nvSpPr>
          <p:cNvPr id="11" name="TextBox 10"/>
          <p:cNvSpPr txBox="1"/>
          <p:nvPr/>
        </p:nvSpPr>
        <p:spPr>
          <a:xfrm>
            <a:off x="462571" y="3312694"/>
            <a:ext cx="1877181" cy="369332"/>
          </a:xfrm>
          <a:prstGeom prst="rect">
            <a:avLst/>
          </a:prstGeom>
          <a:noFill/>
        </p:spPr>
        <p:txBody>
          <a:bodyPr wrap="none" rtlCol="0">
            <a:spAutoFit/>
          </a:bodyPr>
          <a:lstStyle/>
          <a:p>
            <a:r>
              <a:rPr lang="id-ID" b="1" dirty="0" smtClean="0"/>
              <a:t>Recommendation</a:t>
            </a:r>
            <a:endParaRPr lang="en-US" b="1" dirty="0"/>
          </a:p>
        </p:txBody>
      </p:sp>
      <p:sp>
        <p:nvSpPr>
          <p:cNvPr id="12" name="Rectangle 11"/>
          <p:cNvSpPr/>
          <p:nvPr/>
        </p:nvSpPr>
        <p:spPr>
          <a:xfrm>
            <a:off x="487289" y="3614581"/>
            <a:ext cx="8454049" cy="2862322"/>
          </a:xfrm>
          <a:prstGeom prst="rect">
            <a:avLst/>
          </a:prstGeom>
        </p:spPr>
        <p:txBody>
          <a:bodyPr wrap="square">
            <a:spAutoFit/>
          </a:bodyPr>
          <a:lstStyle/>
          <a:p>
            <a:pPr marL="176213" indent="-176213">
              <a:buFont typeface="Arial" panose="020B0604020202020204" pitchFamily="34" charset="0"/>
              <a:buChar char="•"/>
            </a:pPr>
            <a:r>
              <a:rPr lang="id-ID" b="1" u="sng" dirty="0"/>
              <a:t>Implementing responsible fisheries management</a:t>
            </a:r>
            <a:r>
              <a:rPr lang="id-ID" dirty="0"/>
              <a:t> to reduce overcapacity of fishing fleet (i.e.: lift net boat), destructive fishing, and total allowable catch by incoorparate sea commander role base social-ecological boundaries.</a:t>
            </a:r>
          </a:p>
          <a:p>
            <a:pPr marL="176213" indent="-176213">
              <a:buFont typeface="Arial" panose="020B0604020202020204" pitchFamily="34" charset="0"/>
              <a:buChar char="•"/>
            </a:pPr>
            <a:r>
              <a:rPr lang="en-US" b="1" u="sng" dirty="0"/>
              <a:t>E</a:t>
            </a:r>
            <a:r>
              <a:rPr lang="id-ID" b="1" u="sng" dirty="0"/>
              <a:t>stablishing </a:t>
            </a:r>
            <a:r>
              <a:rPr lang="en-US" b="1" u="sng" dirty="0"/>
              <a:t>Good Governance </a:t>
            </a:r>
            <a:r>
              <a:rPr lang="id-ID" b="1" u="sng" dirty="0"/>
              <a:t>of </a:t>
            </a:r>
            <a:r>
              <a:rPr lang="en-US" b="1" u="sng" dirty="0"/>
              <a:t>Fisheries </a:t>
            </a:r>
            <a:r>
              <a:rPr lang="id-ID" b="1" u="sng" dirty="0"/>
              <a:t>Resources </a:t>
            </a:r>
            <a:r>
              <a:rPr lang="en-US" b="1" u="sng" dirty="0"/>
              <a:t>Management</a:t>
            </a:r>
            <a:r>
              <a:rPr lang="id-ID" dirty="0"/>
              <a:t> to recovery fisheries resources by integration sea commander role and MMAF district level.</a:t>
            </a:r>
          </a:p>
          <a:p>
            <a:pPr marL="176213" indent="-176213">
              <a:buFont typeface="Arial" panose="020B0604020202020204" pitchFamily="34" charset="0"/>
              <a:buChar char="•"/>
            </a:pPr>
            <a:r>
              <a:rPr lang="id-ID" b="1" u="sng" dirty="0"/>
              <a:t>Building fisheries communities ecological knowlege</a:t>
            </a:r>
            <a:r>
              <a:rPr lang="id-ID" dirty="0"/>
              <a:t> to increase their awardness about interesting function of coastal ecosytems on fisheries resources.</a:t>
            </a:r>
          </a:p>
          <a:p>
            <a:pPr marL="176213" indent="-176213">
              <a:buFont typeface="Arial" panose="020B0604020202020204" pitchFamily="34" charset="0"/>
              <a:buChar char="•"/>
            </a:pPr>
            <a:r>
              <a:rPr lang="id-ID" b="1" u="sng" dirty="0"/>
              <a:t>Identifying, establishing, and managing marine protected</a:t>
            </a:r>
            <a:r>
              <a:rPr lang="id-ID" dirty="0"/>
              <a:t> area to preserve coral reef and mangrove ecosystem by using collaborative management between sea commander and MMAF district level.</a:t>
            </a:r>
            <a:endParaRPr lang="en-US" dirty="0"/>
          </a:p>
        </p:txBody>
      </p:sp>
    </p:spTree>
    <p:extLst>
      <p:ext uri="{BB962C8B-B14F-4D97-AF65-F5344CB8AC3E}">
        <p14:creationId xmlns:p14="http://schemas.microsoft.com/office/powerpoint/2010/main" val="2941064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7/8/2014</a:t>
            </a:r>
            <a:endParaRPr lang="en-US"/>
          </a:p>
        </p:txBody>
      </p:sp>
      <p:sp>
        <p:nvSpPr>
          <p:cNvPr id="3" name="Slide Number Placeholder 2"/>
          <p:cNvSpPr>
            <a:spLocks noGrp="1"/>
          </p:cNvSpPr>
          <p:nvPr>
            <p:ph type="sldNum" sz="quarter" idx="12"/>
          </p:nvPr>
        </p:nvSpPr>
        <p:spPr/>
        <p:txBody>
          <a:bodyPr/>
          <a:lstStyle/>
          <a:p>
            <a:fld id="{7424B282-4CBB-4636-A3F6-DD6456EA9C10}" type="slidenum">
              <a:rPr lang="en-US" smtClean="0"/>
              <a:t>24</a:t>
            </a:fld>
            <a:endParaRPr lang="en-US"/>
          </a:p>
        </p:txBody>
      </p:sp>
      <p:sp>
        <p:nvSpPr>
          <p:cNvPr id="4" name="TextBox 3"/>
          <p:cNvSpPr txBox="1"/>
          <p:nvPr/>
        </p:nvSpPr>
        <p:spPr>
          <a:xfrm>
            <a:off x="2257555" y="692696"/>
            <a:ext cx="4618701" cy="830997"/>
          </a:xfrm>
          <a:prstGeom prst="rect">
            <a:avLst/>
          </a:prstGeom>
          <a:noFill/>
        </p:spPr>
        <p:txBody>
          <a:bodyPr wrap="none" rtlCol="0">
            <a:spAutoFit/>
          </a:bodyPr>
          <a:lstStyle/>
          <a:p>
            <a:pPr algn="ctr"/>
            <a:r>
              <a:rPr lang="id-ID" sz="2400" dirty="0" smtClean="0"/>
              <a:t>Thank You</a:t>
            </a:r>
          </a:p>
          <a:p>
            <a:pPr algn="ctr"/>
            <a:r>
              <a:rPr lang="id-ID" sz="2400" dirty="0" smtClean="0"/>
              <a:t>Question, suggestion and feed back</a:t>
            </a:r>
            <a:endParaRPr lang="en-US" sz="2400" dirty="0"/>
          </a:p>
        </p:txBody>
      </p:sp>
      <p:pic>
        <p:nvPicPr>
          <p:cNvPr id="1026" name="Picture 2" descr="http://www.osana.com/filegambar/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915091"/>
            <a:ext cx="410445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ks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3" y="3217138"/>
            <a:ext cx="2088231" cy="9826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sk.ipb.ac.id/images/esk.png"/>
          <p:cNvPicPr>
            <a:picLocks noChangeAspect="1" noChangeArrowheads="1"/>
          </p:cNvPicPr>
          <p:nvPr/>
        </p:nvPicPr>
        <p:blipFill rotWithShape="1">
          <a:blip r:embed="rId4">
            <a:extLst>
              <a:ext uri="{28A0092B-C50C-407E-A947-70E740481C1C}">
                <a14:useLocalDpi xmlns:a14="http://schemas.microsoft.com/office/drawing/2010/main" val="0"/>
              </a:ext>
            </a:extLst>
          </a:blip>
          <a:srcRect r="72070"/>
          <a:stretch/>
        </p:blipFill>
        <p:spPr bwMode="auto">
          <a:xfrm>
            <a:off x="2411760" y="3211235"/>
            <a:ext cx="2078043" cy="996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g-1"/>
          <p:cNvPicPr>
            <a:picLocks noChangeAspect="1" noChangeArrowheads="1"/>
          </p:cNvPicPr>
          <p:nvPr/>
        </p:nvPicPr>
        <p:blipFill>
          <a:blip r:embed="rId5" cstate="print"/>
          <a:srcRect/>
          <a:stretch>
            <a:fillRect/>
          </a:stretch>
        </p:blipFill>
        <p:spPr bwMode="auto">
          <a:xfrm>
            <a:off x="1588" y="4343400"/>
            <a:ext cx="9144000" cy="2514600"/>
          </a:xfrm>
          <a:prstGeom prst="rect">
            <a:avLst/>
          </a:prstGeom>
          <a:noFill/>
          <a:ln w="9525">
            <a:noFill/>
            <a:miter lim="800000"/>
            <a:headEnd/>
            <a:tailEnd/>
          </a:ln>
        </p:spPr>
      </p:pic>
      <p:sp>
        <p:nvSpPr>
          <p:cNvPr id="5" name="TextBox 4"/>
          <p:cNvSpPr txBox="1"/>
          <p:nvPr/>
        </p:nvSpPr>
        <p:spPr>
          <a:xfrm>
            <a:off x="3002747" y="4725144"/>
            <a:ext cx="3081421" cy="369332"/>
          </a:xfrm>
          <a:prstGeom prst="rect">
            <a:avLst/>
          </a:prstGeom>
          <a:noFill/>
        </p:spPr>
        <p:txBody>
          <a:bodyPr wrap="none" rtlCol="0">
            <a:spAutoFit/>
          </a:bodyPr>
          <a:lstStyle/>
          <a:p>
            <a:r>
              <a:rPr lang="id-ID" dirty="0" smtClean="0"/>
              <a:t>Zulhamsyah.imran@gmail.com</a:t>
            </a:r>
            <a:endParaRPr lang="en-US" dirty="0"/>
          </a:p>
        </p:txBody>
      </p:sp>
    </p:spTree>
    <p:extLst>
      <p:ext uri="{BB962C8B-B14F-4D97-AF65-F5344CB8AC3E}">
        <p14:creationId xmlns:p14="http://schemas.microsoft.com/office/powerpoint/2010/main" val="3285501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99448" y="311636"/>
            <a:ext cx="8541890" cy="307777"/>
            <a:chOff x="291861" y="462720"/>
            <a:chExt cx="8541890" cy="307777"/>
          </a:xfrm>
        </p:grpSpPr>
        <p:cxnSp>
          <p:nvCxnSpPr>
            <p:cNvPr id="6" name="Straight Connector 5"/>
            <p:cNvCxnSpPr>
              <a:stCxn id="7"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
        <p:nvSpPr>
          <p:cNvPr id="10" name="TextBox 9"/>
          <p:cNvSpPr txBox="1"/>
          <p:nvPr/>
        </p:nvSpPr>
        <p:spPr>
          <a:xfrm>
            <a:off x="481403" y="5023463"/>
            <a:ext cx="8174033" cy="261610"/>
          </a:xfrm>
          <a:prstGeom prst="rect">
            <a:avLst/>
          </a:prstGeom>
          <a:noFill/>
        </p:spPr>
        <p:txBody>
          <a:bodyPr wrap="none" rtlCol="0">
            <a:spAutoFit/>
          </a:bodyPr>
          <a:lstStyle/>
          <a:p>
            <a:r>
              <a:rPr lang="id-ID" sz="1100" dirty="0"/>
              <a:t>Sources: </a:t>
            </a:r>
            <a:r>
              <a:rPr lang="id-ID" sz="1100" dirty="0" smtClean="0"/>
              <a:t> Data analyze from </a:t>
            </a:r>
            <a:r>
              <a:rPr lang="id-ID" sz="1100" baseline="30000" dirty="0" smtClean="0"/>
              <a:t>1</a:t>
            </a:r>
            <a:r>
              <a:rPr lang="id-ID" sz="1100" dirty="0" smtClean="0"/>
              <a:t>(FAO </a:t>
            </a:r>
            <a:r>
              <a:rPr lang="id-ID" sz="1100" dirty="0"/>
              <a:t>2006 &amp; FAO 2012), </a:t>
            </a:r>
            <a:r>
              <a:rPr lang="id-ID" sz="1100" baseline="30000" dirty="0"/>
              <a:t>2</a:t>
            </a:r>
            <a:r>
              <a:rPr lang="id-ID" sz="1100" dirty="0"/>
              <a:t>(KPP 2005 &amp; KKP 2012), and </a:t>
            </a:r>
            <a:r>
              <a:rPr lang="id-ID" sz="1100" baseline="30000" dirty="0"/>
              <a:t>3</a:t>
            </a:r>
            <a:r>
              <a:rPr lang="id-ID" sz="1100" dirty="0"/>
              <a:t>(KKP Aceh Province 2002 and KKP Aceh Province 2012)</a:t>
            </a:r>
            <a:endParaRPr lang="en-US" sz="1100" dirty="0"/>
          </a:p>
        </p:txBody>
      </p:sp>
      <p:grpSp>
        <p:nvGrpSpPr>
          <p:cNvPr id="15" name="Group 14"/>
          <p:cNvGrpSpPr/>
          <p:nvPr/>
        </p:nvGrpSpPr>
        <p:grpSpPr>
          <a:xfrm>
            <a:off x="571309" y="836712"/>
            <a:ext cx="8153028" cy="4017746"/>
            <a:chOff x="395537" y="810591"/>
            <a:chExt cx="8535091" cy="4847772"/>
          </a:xfrm>
        </p:grpSpPr>
        <p:sp>
          <p:nvSpPr>
            <p:cNvPr id="2" name="TextBox 1"/>
            <p:cNvSpPr txBox="1"/>
            <p:nvPr/>
          </p:nvSpPr>
          <p:spPr>
            <a:xfrm>
              <a:off x="6317187" y="810591"/>
              <a:ext cx="2613441" cy="445632"/>
            </a:xfrm>
            <a:prstGeom prst="rect">
              <a:avLst/>
            </a:prstGeom>
            <a:noFill/>
          </p:spPr>
          <p:txBody>
            <a:bodyPr wrap="none" rtlCol="0">
              <a:spAutoFit/>
            </a:bodyPr>
            <a:lstStyle/>
            <a:p>
              <a:r>
                <a:rPr lang="id-ID" dirty="0" smtClean="0"/>
                <a:t>PRODUCTION GROWTH </a:t>
              </a:r>
              <a:endParaRPr lang="en-US" dirty="0"/>
            </a:p>
          </p:txBody>
        </p:sp>
        <p:sp>
          <p:nvSpPr>
            <p:cNvPr id="3" name="TextBox 2"/>
            <p:cNvSpPr txBox="1"/>
            <p:nvPr/>
          </p:nvSpPr>
          <p:spPr>
            <a:xfrm>
              <a:off x="6300192" y="1421378"/>
              <a:ext cx="1840568" cy="369332"/>
            </a:xfrm>
            <a:prstGeom prst="rect">
              <a:avLst/>
            </a:prstGeom>
            <a:noFill/>
          </p:spPr>
          <p:txBody>
            <a:bodyPr wrap="none" rtlCol="0">
              <a:spAutoFit/>
            </a:bodyPr>
            <a:lstStyle/>
            <a:p>
              <a:r>
                <a:rPr lang="id-ID" dirty="0" smtClean="0"/>
                <a:t>Indonesia : 2.58%</a:t>
              </a:r>
              <a:endParaRPr lang="en-US" dirty="0"/>
            </a:p>
          </p:txBody>
        </p:sp>
        <p:sp>
          <p:nvSpPr>
            <p:cNvPr id="11" name="TextBox 10"/>
            <p:cNvSpPr txBox="1"/>
            <p:nvPr/>
          </p:nvSpPr>
          <p:spPr>
            <a:xfrm>
              <a:off x="6291518" y="3570029"/>
              <a:ext cx="1867819" cy="369332"/>
            </a:xfrm>
            <a:prstGeom prst="rect">
              <a:avLst/>
            </a:prstGeom>
            <a:noFill/>
          </p:spPr>
          <p:txBody>
            <a:bodyPr wrap="none" rtlCol="0">
              <a:spAutoFit/>
            </a:bodyPr>
            <a:lstStyle/>
            <a:p>
              <a:r>
                <a:rPr lang="id-ID" dirty="0" smtClean="0"/>
                <a:t>World	: -0.61%</a:t>
              </a:r>
              <a:endParaRPr lang="en-US" dirty="0"/>
            </a:p>
          </p:txBody>
        </p:sp>
        <p:sp>
          <p:nvSpPr>
            <p:cNvPr id="12" name="TextBox 11"/>
            <p:cNvSpPr txBox="1"/>
            <p:nvPr/>
          </p:nvSpPr>
          <p:spPr>
            <a:xfrm>
              <a:off x="6298735" y="4861400"/>
              <a:ext cx="1850187" cy="369332"/>
            </a:xfrm>
            <a:prstGeom prst="rect">
              <a:avLst/>
            </a:prstGeom>
            <a:noFill/>
          </p:spPr>
          <p:txBody>
            <a:bodyPr wrap="none" rtlCol="0">
              <a:spAutoFit/>
            </a:bodyPr>
            <a:lstStyle/>
            <a:p>
              <a:r>
                <a:rPr lang="id-ID" dirty="0" smtClean="0"/>
                <a:t>Aceh	:  5.97%</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865189"/>
              <a:ext cx="5904656" cy="479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699792" y="1052736"/>
              <a:ext cx="432048" cy="4203358"/>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699792" y="3177957"/>
              <a:ext cx="400110" cy="1107739"/>
            </a:xfrm>
            <a:prstGeom prst="rect">
              <a:avLst/>
            </a:prstGeom>
            <a:noFill/>
          </p:spPr>
          <p:txBody>
            <a:bodyPr vert="vert270" wrap="none" rtlCol="0">
              <a:spAutoFit/>
            </a:bodyPr>
            <a:lstStyle/>
            <a:p>
              <a:r>
                <a:rPr lang="id-ID" sz="1400" dirty="0" smtClean="0"/>
                <a:t>After Tsunami</a:t>
              </a:r>
              <a:endParaRPr lang="en-US" sz="1400" dirty="0"/>
            </a:p>
          </p:txBody>
        </p:sp>
      </p:grpSp>
      <p:sp>
        <p:nvSpPr>
          <p:cNvPr id="9" name="Date Placeholder 8"/>
          <p:cNvSpPr>
            <a:spLocks noGrp="1"/>
          </p:cNvSpPr>
          <p:nvPr>
            <p:ph type="dt" sz="half" idx="10"/>
          </p:nvPr>
        </p:nvSpPr>
        <p:spPr/>
        <p:txBody>
          <a:bodyPr/>
          <a:lstStyle/>
          <a:p>
            <a:r>
              <a:rPr lang="en-US" smtClean="0"/>
              <a:t>7/8/2014</a:t>
            </a:r>
            <a:endParaRPr lang="en-US"/>
          </a:p>
        </p:txBody>
      </p:sp>
      <p:sp>
        <p:nvSpPr>
          <p:cNvPr id="16" name="Slide Number Placeholder 15"/>
          <p:cNvSpPr>
            <a:spLocks noGrp="1"/>
          </p:cNvSpPr>
          <p:nvPr>
            <p:ph type="sldNum" sz="quarter" idx="12"/>
          </p:nvPr>
        </p:nvSpPr>
        <p:spPr/>
        <p:txBody>
          <a:bodyPr/>
          <a:lstStyle/>
          <a:p>
            <a:fld id="{7424B282-4CBB-4636-A3F6-DD6456EA9C10}" type="slidenum">
              <a:rPr lang="en-US" smtClean="0"/>
              <a:t>3</a:t>
            </a:fld>
            <a:endParaRPr lang="en-US"/>
          </a:p>
        </p:txBody>
      </p:sp>
      <p:sp>
        <p:nvSpPr>
          <p:cNvPr id="18" name="Rectangle 17"/>
          <p:cNvSpPr/>
          <p:nvPr/>
        </p:nvSpPr>
        <p:spPr>
          <a:xfrm>
            <a:off x="683568" y="3059"/>
            <a:ext cx="5767284" cy="461665"/>
          </a:xfrm>
          <a:prstGeom prst="rect">
            <a:avLst/>
          </a:prstGeom>
        </p:spPr>
        <p:txBody>
          <a:bodyPr wrap="none">
            <a:spAutoFit/>
          </a:bodyPr>
          <a:lstStyle/>
          <a:p>
            <a:r>
              <a:rPr lang="id-ID" sz="2400" b="1" dirty="0" smtClean="0"/>
              <a:t>Background: </a:t>
            </a:r>
            <a:r>
              <a:rPr lang="id-ID" sz="2400" dirty="0"/>
              <a:t>Production of capture </a:t>
            </a:r>
            <a:r>
              <a:rPr lang="id-ID" sz="2400" dirty="0" smtClean="0"/>
              <a:t>fisheries</a:t>
            </a:r>
            <a:r>
              <a:rPr lang="id-ID" sz="2400" b="1" dirty="0" smtClean="0"/>
              <a:t> </a:t>
            </a:r>
            <a:endParaRPr lang="en-US" sz="2400" dirty="0"/>
          </a:p>
        </p:txBody>
      </p:sp>
      <p:sp>
        <p:nvSpPr>
          <p:cNvPr id="17" name="TextBox 16"/>
          <p:cNvSpPr txBox="1"/>
          <p:nvPr/>
        </p:nvSpPr>
        <p:spPr>
          <a:xfrm>
            <a:off x="594118" y="5459985"/>
            <a:ext cx="7990393" cy="646331"/>
          </a:xfrm>
          <a:prstGeom prst="rect">
            <a:avLst/>
          </a:prstGeom>
          <a:noFill/>
          <a:ln>
            <a:solidFill>
              <a:schemeClr val="tx1"/>
            </a:solidFill>
          </a:ln>
        </p:spPr>
        <p:txBody>
          <a:bodyPr wrap="none" rtlCol="0">
            <a:spAutoFit/>
          </a:bodyPr>
          <a:lstStyle/>
          <a:p>
            <a:pPr algn="ctr"/>
            <a:r>
              <a:rPr lang="id-ID" dirty="0" smtClean="0"/>
              <a:t>Overall production of capture fisheries shown a downward trend.</a:t>
            </a:r>
          </a:p>
          <a:p>
            <a:pPr algn="ctr"/>
            <a:r>
              <a:rPr lang="id-ID" dirty="0" smtClean="0"/>
              <a:t>Tsunami was few influenced on capture fisheries production in Indonesia and Aceh.</a:t>
            </a:r>
          </a:p>
        </p:txBody>
      </p:sp>
      <p:sp>
        <p:nvSpPr>
          <p:cNvPr id="20" name="TextBox 19"/>
          <p:cNvSpPr txBox="1"/>
          <p:nvPr/>
        </p:nvSpPr>
        <p:spPr>
          <a:xfrm>
            <a:off x="473584" y="4809269"/>
            <a:ext cx="7422738" cy="307777"/>
          </a:xfrm>
          <a:prstGeom prst="rect">
            <a:avLst/>
          </a:prstGeom>
          <a:noFill/>
        </p:spPr>
        <p:txBody>
          <a:bodyPr wrap="none" rtlCol="0">
            <a:spAutoFit/>
          </a:bodyPr>
          <a:lstStyle/>
          <a:p>
            <a:r>
              <a:rPr lang="id-ID" sz="1400" dirty="0" smtClean="0"/>
              <a:t>FIGURE 1. Production of capture fisheries in World, Indonesia, and Aceh Province during 2000-2012</a:t>
            </a:r>
            <a:endParaRPr lang="id-ID" sz="1400" dirty="0"/>
          </a:p>
        </p:txBody>
      </p:sp>
    </p:spTree>
    <p:extLst>
      <p:ext uri="{BB962C8B-B14F-4D97-AF65-F5344CB8AC3E}">
        <p14:creationId xmlns:p14="http://schemas.microsoft.com/office/powerpoint/2010/main" val="2129237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43553" y="326766"/>
            <a:ext cx="8541890" cy="307777"/>
            <a:chOff x="291861" y="462720"/>
            <a:chExt cx="8541890" cy="307777"/>
          </a:xfrm>
        </p:grpSpPr>
        <p:cxnSp>
          <p:nvCxnSpPr>
            <p:cNvPr id="4" name="Straight Connector 3"/>
            <p:cNvCxnSpPr>
              <a:stCxn id="5"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grpSp>
        <p:nvGrpSpPr>
          <p:cNvPr id="8" name="Group 7"/>
          <p:cNvGrpSpPr/>
          <p:nvPr/>
        </p:nvGrpSpPr>
        <p:grpSpPr>
          <a:xfrm>
            <a:off x="51335" y="646826"/>
            <a:ext cx="4550980" cy="3600400"/>
            <a:chOff x="1360168" y="739297"/>
            <a:chExt cx="6336032" cy="5209983"/>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47118"/>
              <a:ext cx="62484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332848" y="739297"/>
              <a:ext cx="3300655" cy="628400"/>
            </a:xfrm>
            <a:prstGeom prst="rect">
              <a:avLst/>
            </a:prstGeom>
            <a:noFill/>
          </p:spPr>
          <p:txBody>
            <a:bodyPr wrap="square" rtlCol="0">
              <a:spAutoFit/>
            </a:bodyPr>
            <a:lstStyle/>
            <a:p>
              <a:r>
                <a:rPr lang="id-ID" sz="1200" dirty="0" smtClean="0"/>
                <a:t>Japan, Uni Ueropean, </a:t>
              </a:r>
            </a:p>
            <a:p>
              <a:r>
                <a:rPr lang="id-ID" sz="1200" dirty="0" smtClean="0"/>
                <a:t>Southern Africa, Indonesia, Aceh </a:t>
              </a:r>
              <a:endParaRPr lang="en-US" sz="1200" dirty="0"/>
            </a:p>
          </p:txBody>
        </p:sp>
        <p:sp>
          <p:nvSpPr>
            <p:cNvPr id="12" name="TextBox 11"/>
            <p:cNvSpPr txBox="1"/>
            <p:nvPr/>
          </p:nvSpPr>
          <p:spPr>
            <a:xfrm>
              <a:off x="1360168" y="997243"/>
              <a:ext cx="471731" cy="276999"/>
            </a:xfrm>
            <a:prstGeom prst="rect">
              <a:avLst/>
            </a:prstGeom>
            <a:noFill/>
          </p:spPr>
          <p:txBody>
            <a:bodyPr wrap="none" rtlCol="0">
              <a:spAutoFit/>
            </a:bodyPr>
            <a:lstStyle/>
            <a:p>
              <a:r>
                <a:rPr lang="id-ID" sz="1200" dirty="0" smtClean="0"/>
                <a:t>Peru</a:t>
              </a:r>
              <a:endParaRPr lang="en-US" sz="1200" dirty="0"/>
            </a:p>
          </p:txBody>
        </p:sp>
      </p:grpSp>
      <p:sp>
        <p:nvSpPr>
          <p:cNvPr id="11" name="TextBox 10"/>
          <p:cNvSpPr txBox="1"/>
          <p:nvPr/>
        </p:nvSpPr>
        <p:spPr>
          <a:xfrm>
            <a:off x="306940" y="5118283"/>
            <a:ext cx="4807370" cy="830997"/>
          </a:xfrm>
          <a:prstGeom prst="rect">
            <a:avLst/>
          </a:prstGeom>
          <a:noFill/>
        </p:spPr>
        <p:txBody>
          <a:bodyPr wrap="square" rtlCol="0">
            <a:spAutoFit/>
          </a:bodyPr>
          <a:lstStyle/>
          <a:p>
            <a:pPr marL="179388" indent="-179388">
              <a:buFont typeface="Arial" pitchFamily="34" charset="0"/>
              <a:buChar char="•"/>
            </a:pPr>
            <a:r>
              <a:rPr lang="id-ID" sz="1600" dirty="0"/>
              <a:t>D</a:t>
            </a:r>
            <a:r>
              <a:rPr lang="id-ID" sz="1600" dirty="0" smtClean="0"/>
              <a:t>ecreased in the world (2005-1010)</a:t>
            </a:r>
          </a:p>
          <a:p>
            <a:pPr marL="179388" indent="-179388">
              <a:buFont typeface="Arial" pitchFamily="34" charset="0"/>
              <a:buChar char="•"/>
            </a:pPr>
            <a:r>
              <a:rPr lang="id-ID" sz="1600" dirty="0" smtClean="0"/>
              <a:t>Fluactuated in Indonesia (2005-2010)</a:t>
            </a:r>
          </a:p>
          <a:p>
            <a:pPr marL="179388" indent="-179388">
              <a:buFont typeface="Arial" pitchFamily="34" charset="0"/>
              <a:buChar char="•"/>
            </a:pPr>
            <a:r>
              <a:rPr lang="id-ID" sz="1600" dirty="0" smtClean="0"/>
              <a:t>Decreased in Aceh before and after tsunami</a:t>
            </a:r>
            <a:endParaRPr lang="en-US" sz="1600" dirty="0"/>
          </a:p>
        </p:txBody>
      </p:sp>
      <p:sp>
        <p:nvSpPr>
          <p:cNvPr id="9" name="TextBox 8"/>
          <p:cNvSpPr txBox="1"/>
          <p:nvPr/>
        </p:nvSpPr>
        <p:spPr>
          <a:xfrm>
            <a:off x="315409" y="4294257"/>
            <a:ext cx="8349574" cy="430887"/>
          </a:xfrm>
          <a:prstGeom prst="rect">
            <a:avLst/>
          </a:prstGeom>
          <a:noFill/>
        </p:spPr>
        <p:txBody>
          <a:bodyPr wrap="square" rtlCol="0">
            <a:spAutoFit/>
          </a:bodyPr>
          <a:lstStyle/>
          <a:p>
            <a:pPr algn="ctr"/>
            <a:r>
              <a:rPr lang="id-ID" sz="1400" dirty="0" smtClean="0"/>
              <a:t>FIGURE 2..  Anchovy production (ton) around the world during 2003-2010 (a) and production growth (%) (b)</a:t>
            </a:r>
          </a:p>
          <a:p>
            <a:pPr algn="ctr"/>
            <a:r>
              <a:rPr lang="id-ID" sz="800" dirty="0" smtClean="0"/>
              <a:t>Sources: FAO Yearbook of fisheries and aquaculture statistics (2007 and 2010), MMAF Yearbook of Capture Fisheries (2011), and MMAF Aceh Province Yearbook Fisheries Statistics (2002-2011)</a:t>
            </a:r>
            <a:endParaRPr lang="en-US" sz="800" dirty="0"/>
          </a:p>
        </p:txBody>
      </p:sp>
      <p:sp>
        <p:nvSpPr>
          <p:cNvPr id="13" name="Date Placeholder 12"/>
          <p:cNvSpPr>
            <a:spLocks noGrp="1"/>
          </p:cNvSpPr>
          <p:nvPr>
            <p:ph type="dt" sz="half" idx="10"/>
          </p:nvPr>
        </p:nvSpPr>
        <p:spPr/>
        <p:txBody>
          <a:bodyPr/>
          <a:lstStyle/>
          <a:p>
            <a:r>
              <a:rPr lang="en-US" smtClean="0"/>
              <a:t>7/8/2014</a:t>
            </a:r>
            <a:endParaRPr lang="en-US"/>
          </a:p>
        </p:txBody>
      </p:sp>
      <p:sp>
        <p:nvSpPr>
          <p:cNvPr id="14" name="Slide Number Placeholder 13"/>
          <p:cNvSpPr>
            <a:spLocks noGrp="1"/>
          </p:cNvSpPr>
          <p:nvPr>
            <p:ph type="sldNum" sz="quarter" idx="12"/>
          </p:nvPr>
        </p:nvSpPr>
        <p:spPr/>
        <p:txBody>
          <a:bodyPr/>
          <a:lstStyle/>
          <a:p>
            <a:fld id="{7424B282-4CBB-4636-A3F6-DD6456EA9C10}" type="slidenum">
              <a:rPr lang="en-US" smtClean="0"/>
              <a:t>4</a:t>
            </a:fld>
            <a:endParaRPr lang="en-US"/>
          </a:p>
        </p:txBody>
      </p:sp>
      <p:sp>
        <p:nvSpPr>
          <p:cNvPr id="16" name="Rectangle 15"/>
          <p:cNvSpPr/>
          <p:nvPr/>
        </p:nvSpPr>
        <p:spPr>
          <a:xfrm>
            <a:off x="539552" y="-27384"/>
            <a:ext cx="4369851" cy="461665"/>
          </a:xfrm>
          <a:prstGeom prst="rect">
            <a:avLst/>
          </a:prstGeom>
        </p:spPr>
        <p:txBody>
          <a:bodyPr wrap="none">
            <a:spAutoFit/>
          </a:bodyPr>
          <a:lstStyle/>
          <a:p>
            <a:r>
              <a:rPr lang="id-ID" sz="2400" b="1" dirty="0" smtClean="0"/>
              <a:t>Background: </a:t>
            </a:r>
            <a:r>
              <a:rPr lang="id-ID" sz="2400" dirty="0"/>
              <a:t>Anchovy </a:t>
            </a:r>
            <a:r>
              <a:rPr lang="id-ID" sz="2400" dirty="0" smtClean="0"/>
              <a:t>production</a:t>
            </a:r>
            <a:endParaRPr lang="en-US" sz="2400" dirty="0"/>
          </a:p>
        </p:txBody>
      </p:sp>
      <p:sp>
        <p:nvSpPr>
          <p:cNvPr id="15" name="TextBox 14"/>
          <p:cNvSpPr txBox="1"/>
          <p:nvPr/>
        </p:nvSpPr>
        <p:spPr>
          <a:xfrm>
            <a:off x="265375" y="4233282"/>
            <a:ext cx="351378" cy="276999"/>
          </a:xfrm>
          <a:prstGeom prst="rect">
            <a:avLst/>
          </a:prstGeom>
          <a:noFill/>
        </p:spPr>
        <p:txBody>
          <a:bodyPr wrap="none" rtlCol="0">
            <a:spAutoFit/>
          </a:bodyPr>
          <a:lstStyle/>
          <a:p>
            <a:r>
              <a:rPr lang="id-ID" sz="1200" dirty="0" smtClean="0"/>
              <a:t>(a)</a:t>
            </a:r>
            <a:endParaRPr lang="en-US" sz="1200" dirty="0"/>
          </a:p>
        </p:txBody>
      </p:sp>
      <p:sp>
        <p:nvSpPr>
          <p:cNvPr id="19" name="TextBox 18"/>
          <p:cNvSpPr txBox="1"/>
          <p:nvPr/>
        </p:nvSpPr>
        <p:spPr>
          <a:xfrm>
            <a:off x="8353053" y="4247226"/>
            <a:ext cx="357790" cy="276999"/>
          </a:xfrm>
          <a:prstGeom prst="rect">
            <a:avLst/>
          </a:prstGeom>
          <a:noFill/>
        </p:spPr>
        <p:txBody>
          <a:bodyPr wrap="none" rtlCol="0">
            <a:spAutoFit/>
          </a:bodyPr>
          <a:lstStyle/>
          <a:p>
            <a:r>
              <a:rPr lang="id-ID" sz="1200" dirty="0" smtClean="0"/>
              <a:t>(b)</a:t>
            </a:r>
            <a:endParaRPr lang="en-US" sz="1200" dirty="0"/>
          </a:p>
        </p:txBody>
      </p:sp>
      <p:cxnSp>
        <p:nvCxnSpPr>
          <p:cNvPr id="18" name="Straight Connector 17"/>
          <p:cNvCxnSpPr/>
          <p:nvPr/>
        </p:nvCxnSpPr>
        <p:spPr>
          <a:xfrm>
            <a:off x="4558145" y="4787860"/>
            <a:ext cx="0" cy="1210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603000" y="1035536"/>
            <a:ext cx="4347633" cy="3211689"/>
            <a:chOff x="4551665" y="1060387"/>
            <a:chExt cx="4015739" cy="2944678"/>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8500" y="1060387"/>
              <a:ext cx="3988904" cy="294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4592625" y="3049344"/>
              <a:ext cx="450764" cy="261610"/>
            </a:xfrm>
            <a:prstGeom prst="rect">
              <a:avLst/>
            </a:prstGeom>
            <a:noFill/>
          </p:spPr>
          <p:txBody>
            <a:bodyPr wrap="none" rtlCol="0">
              <a:spAutoFit/>
            </a:bodyPr>
            <a:lstStyle/>
            <a:p>
              <a:r>
                <a:rPr lang="id-ID" sz="1100" dirty="0" smtClean="0"/>
                <a:t>Peru</a:t>
              </a:r>
              <a:endParaRPr lang="en-US" sz="1100" dirty="0"/>
            </a:p>
          </p:txBody>
        </p:sp>
        <p:sp>
          <p:nvSpPr>
            <p:cNvPr id="25" name="TextBox 24"/>
            <p:cNvSpPr txBox="1"/>
            <p:nvPr/>
          </p:nvSpPr>
          <p:spPr>
            <a:xfrm>
              <a:off x="4582510" y="2798244"/>
              <a:ext cx="511679" cy="261610"/>
            </a:xfrm>
            <a:prstGeom prst="rect">
              <a:avLst/>
            </a:prstGeom>
            <a:noFill/>
          </p:spPr>
          <p:txBody>
            <a:bodyPr wrap="none" rtlCol="0">
              <a:spAutoFit/>
            </a:bodyPr>
            <a:lstStyle/>
            <a:p>
              <a:r>
                <a:rPr lang="id-ID" sz="1100" dirty="0" smtClean="0"/>
                <a:t>Japan</a:t>
              </a:r>
              <a:endParaRPr lang="en-US" sz="1100" dirty="0"/>
            </a:p>
          </p:txBody>
        </p:sp>
        <p:sp>
          <p:nvSpPr>
            <p:cNvPr id="26" name="TextBox 25"/>
            <p:cNvSpPr txBox="1"/>
            <p:nvPr/>
          </p:nvSpPr>
          <p:spPr>
            <a:xfrm>
              <a:off x="4587689" y="2556789"/>
              <a:ext cx="981359" cy="261610"/>
            </a:xfrm>
            <a:prstGeom prst="rect">
              <a:avLst/>
            </a:prstGeom>
            <a:noFill/>
          </p:spPr>
          <p:txBody>
            <a:bodyPr wrap="none" rtlCol="0">
              <a:spAutoFit/>
            </a:bodyPr>
            <a:lstStyle/>
            <a:p>
              <a:r>
                <a:rPr lang="id-ID" sz="1100" dirty="0" smtClean="0"/>
                <a:t>Uni Ueropean</a:t>
              </a:r>
              <a:endParaRPr lang="en-US" sz="1100" dirty="0"/>
            </a:p>
          </p:txBody>
        </p:sp>
        <p:sp>
          <p:nvSpPr>
            <p:cNvPr id="27" name="TextBox 26"/>
            <p:cNvSpPr txBox="1"/>
            <p:nvPr/>
          </p:nvSpPr>
          <p:spPr>
            <a:xfrm>
              <a:off x="4552542" y="2146922"/>
              <a:ext cx="710451" cy="430887"/>
            </a:xfrm>
            <a:prstGeom prst="rect">
              <a:avLst/>
            </a:prstGeom>
            <a:noFill/>
          </p:spPr>
          <p:txBody>
            <a:bodyPr wrap="none" rtlCol="0">
              <a:spAutoFit/>
            </a:bodyPr>
            <a:lstStyle/>
            <a:p>
              <a:r>
                <a:rPr lang="id-ID" sz="1100" dirty="0" smtClean="0"/>
                <a:t>Southern</a:t>
              </a:r>
            </a:p>
            <a:p>
              <a:r>
                <a:rPr lang="id-ID" sz="1100" dirty="0" smtClean="0"/>
                <a:t>Africa</a:t>
              </a:r>
              <a:endParaRPr lang="en-US" sz="1100" dirty="0"/>
            </a:p>
          </p:txBody>
        </p:sp>
        <p:sp>
          <p:nvSpPr>
            <p:cNvPr id="28" name="TextBox 27"/>
            <p:cNvSpPr txBox="1"/>
            <p:nvPr/>
          </p:nvSpPr>
          <p:spPr>
            <a:xfrm>
              <a:off x="4551665" y="1906332"/>
              <a:ext cx="739305" cy="261610"/>
            </a:xfrm>
            <a:prstGeom prst="rect">
              <a:avLst/>
            </a:prstGeom>
            <a:noFill/>
          </p:spPr>
          <p:txBody>
            <a:bodyPr wrap="none" rtlCol="0">
              <a:spAutoFit/>
            </a:bodyPr>
            <a:lstStyle/>
            <a:p>
              <a:r>
                <a:rPr lang="id-ID" sz="1100" dirty="0" smtClean="0"/>
                <a:t>Indonesia</a:t>
              </a:r>
              <a:endParaRPr lang="en-US" sz="1100" dirty="0"/>
            </a:p>
          </p:txBody>
        </p:sp>
        <p:sp>
          <p:nvSpPr>
            <p:cNvPr id="29" name="TextBox 28"/>
            <p:cNvSpPr txBox="1"/>
            <p:nvPr/>
          </p:nvSpPr>
          <p:spPr>
            <a:xfrm>
              <a:off x="4561490" y="1628800"/>
              <a:ext cx="470000" cy="261610"/>
            </a:xfrm>
            <a:prstGeom prst="rect">
              <a:avLst/>
            </a:prstGeom>
            <a:noFill/>
          </p:spPr>
          <p:txBody>
            <a:bodyPr wrap="none" rtlCol="0">
              <a:spAutoFit/>
            </a:bodyPr>
            <a:lstStyle/>
            <a:p>
              <a:r>
                <a:rPr lang="id-ID" sz="1100" dirty="0" smtClean="0"/>
                <a:t>Aceh</a:t>
              </a:r>
              <a:endParaRPr lang="en-US" sz="1100" dirty="0"/>
            </a:p>
          </p:txBody>
        </p:sp>
        <p:sp>
          <p:nvSpPr>
            <p:cNvPr id="30" name="TextBox 29"/>
            <p:cNvSpPr txBox="1"/>
            <p:nvPr/>
          </p:nvSpPr>
          <p:spPr>
            <a:xfrm>
              <a:off x="4578500" y="1268760"/>
              <a:ext cx="538930" cy="261610"/>
            </a:xfrm>
            <a:prstGeom prst="rect">
              <a:avLst/>
            </a:prstGeom>
            <a:noFill/>
          </p:spPr>
          <p:txBody>
            <a:bodyPr wrap="none" rtlCol="0">
              <a:spAutoFit/>
            </a:bodyPr>
            <a:lstStyle/>
            <a:p>
              <a:r>
                <a:rPr lang="id-ID" sz="1100" dirty="0" smtClean="0"/>
                <a:t>World</a:t>
              </a:r>
              <a:endParaRPr lang="en-US" sz="1100" dirty="0"/>
            </a:p>
          </p:txBody>
        </p:sp>
      </p:grpSp>
      <p:sp>
        <p:nvSpPr>
          <p:cNvPr id="32" name="TextBox 31"/>
          <p:cNvSpPr txBox="1"/>
          <p:nvPr/>
        </p:nvSpPr>
        <p:spPr>
          <a:xfrm>
            <a:off x="4588486" y="5068596"/>
            <a:ext cx="4159978" cy="584775"/>
          </a:xfrm>
          <a:prstGeom prst="rect">
            <a:avLst/>
          </a:prstGeom>
          <a:noFill/>
        </p:spPr>
        <p:txBody>
          <a:bodyPr wrap="square" rtlCol="0">
            <a:spAutoFit/>
          </a:bodyPr>
          <a:lstStyle/>
          <a:p>
            <a:pPr marL="179388" indent="-179388">
              <a:buFont typeface="Arial" pitchFamily="34" charset="0"/>
              <a:buChar char="•"/>
            </a:pPr>
            <a:r>
              <a:rPr lang="id-ID" sz="1600" dirty="0"/>
              <a:t>-11% around the world after tsunami</a:t>
            </a:r>
            <a:endParaRPr lang="en-US" sz="1600" dirty="0"/>
          </a:p>
          <a:p>
            <a:pPr marL="179388" indent="-179388">
              <a:buFont typeface="Arial" pitchFamily="34" charset="0"/>
              <a:buChar char="•"/>
            </a:pPr>
            <a:r>
              <a:rPr lang="id-ID" sz="1600" dirty="0" smtClean="0"/>
              <a:t>- 20.3 before and </a:t>
            </a:r>
            <a:r>
              <a:rPr lang="id-ID" sz="1600" dirty="0"/>
              <a:t>-3.6</a:t>
            </a:r>
            <a:r>
              <a:rPr lang="id-ID" sz="1600" dirty="0" smtClean="0"/>
              <a:t>% after tsunami in Aceh</a:t>
            </a:r>
          </a:p>
        </p:txBody>
      </p:sp>
      <p:sp>
        <p:nvSpPr>
          <p:cNvPr id="24" name="TextBox 23"/>
          <p:cNvSpPr txBox="1"/>
          <p:nvPr/>
        </p:nvSpPr>
        <p:spPr>
          <a:xfrm>
            <a:off x="1788301" y="6065586"/>
            <a:ext cx="5878982" cy="369332"/>
          </a:xfrm>
          <a:prstGeom prst="rect">
            <a:avLst/>
          </a:prstGeom>
          <a:noFill/>
          <a:ln>
            <a:solidFill>
              <a:schemeClr val="tx1"/>
            </a:solidFill>
          </a:ln>
        </p:spPr>
        <p:txBody>
          <a:bodyPr wrap="none" rtlCol="0">
            <a:spAutoFit/>
          </a:bodyPr>
          <a:lstStyle/>
          <a:p>
            <a:r>
              <a:rPr lang="id-ID" dirty="0" smtClean="0"/>
              <a:t>Anchovy fisheries was indicated under pressure circumstance</a:t>
            </a:r>
            <a:endParaRPr lang="en-US" dirty="0"/>
          </a:p>
        </p:txBody>
      </p:sp>
      <p:sp>
        <p:nvSpPr>
          <p:cNvPr id="2" name="TextBox 1"/>
          <p:cNvSpPr txBox="1"/>
          <p:nvPr/>
        </p:nvSpPr>
        <p:spPr>
          <a:xfrm>
            <a:off x="302514" y="4787860"/>
            <a:ext cx="1464375" cy="369332"/>
          </a:xfrm>
          <a:prstGeom prst="rect">
            <a:avLst/>
          </a:prstGeom>
          <a:noFill/>
        </p:spPr>
        <p:txBody>
          <a:bodyPr wrap="none" rtlCol="0">
            <a:spAutoFit/>
          </a:bodyPr>
          <a:lstStyle/>
          <a:p>
            <a:r>
              <a:rPr lang="id-ID" dirty="0" smtClean="0"/>
              <a:t>PRODUCTION</a:t>
            </a:r>
            <a:endParaRPr lang="en-US" dirty="0"/>
          </a:p>
        </p:txBody>
      </p:sp>
      <p:sp>
        <p:nvSpPr>
          <p:cNvPr id="31" name="TextBox 30"/>
          <p:cNvSpPr txBox="1"/>
          <p:nvPr/>
        </p:nvSpPr>
        <p:spPr>
          <a:xfrm>
            <a:off x="4585855" y="4713119"/>
            <a:ext cx="2397388" cy="369332"/>
          </a:xfrm>
          <a:prstGeom prst="rect">
            <a:avLst/>
          </a:prstGeom>
          <a:noFill/>
        </p:spPr>
        <p:txBody>
          <a:bodyPr wrap="none" rtlCol="0">
            <a:spAutoFit/>
          </a:bodyPr>
          <a:lstStyle/>
          <a:p>
            <a:r>
              <a:rPr lang="id-ID" dirty="0" smtClean="0"/>
              <a:t>PRODUCTION GROWTH</a:t>
            </a:r>
            <a:endParaRPr lang="en-US" dirty="0"/>
          </a:p>
        </p:txBody>
      </p:sp>
    </p:spTree>
    <p:extLst>
      <p:ext uri="{BB962C8B-B14F-4D97-AF65-F5344CB8AC3E}">
        <p14:creationId xmlns:p14="http://schemas.microsoft.com/office/powerpoint/2010/main" val="2105580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179" y="75067"/>
            <a:ext cx="7164654" cy="461665"/>
          </a:xfrm>
          <a:prstGeom prst="rect">
            <a:avLst/>
          </a:prstGeom>
          <a:noFill/>
        </p:spPr>
        <p:txBody>
          <a:bodyPr wrap="none" rtlCol="0">
            <a:spAutoFit/>
          </a:bodyPr>
          <a:lstStyle/>
          <a:p>
            <a:r>
              <a:rPr lang="id-ID" sz="2400" b="1" dirty="0" smtClean="0"/>
              <a:t>Problem Statement, Research Question and Objectives</a:t>
            </a:r>
            <a:endParaRPr lang="en-US" sz="2400" b="1" dirty="0"/>
          </a:p>
        </p:txBody>
      </p:sp>
      <p:grpSp>
        <p:nvGrpSpPr>
          <p:cNvPr id="3" name="Group 2"/>
          <p:cNvGrpSpPr/>
          <p:nvPr/>
        </p:nvGrpSpPr>
        <p:grpSpPr>
          <a:xfrm>
            <a:off x="399448" y="463225"/>
            <a:ext cx="8541890" cy="307777"/>
            <a:chOff x="291861" y="462720"/>
            <a:chExt cx="8541890" cy="307777"/>
          </a:xfrm>
        </p:grpSpPr>
        <p:cxnSp>
          <p:nvCxnSpPr>
            <p:cNvPr id="4" name="Straight Connector 3"/>
            <p:cNvCxnSpPr>
              <a:stCxn id="5"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
        <p:nvSpPr>
          <p:cNvPr id="7" name="TextBox 6"/>
          <p:cNvSpPr txBox="1"/>
          <p:nvPr/>
        </p:nvSpPr>
        <p:spPr>
          <a:xfrm>
            <a:off x="598129" y="1144230"/>
            <a:ext cx="8117160" cy="1754326"/>
          </a:xfrm>
          <a:prstGeom prst="rect">
            <a:avLst/>
          </a:prstGeom>
          <a:noFill/>
        </p:spPr>
        <p:txBody>
          <a:bodyPr wrap="square" rtlCol="0">
            <a:spAutoFit/>
          </a:bodyPr>
          <a:lstStyle/>
          <a:p>
            <a:pPr marL="285750" indent="-285750">
              <a:buFont typeface="Arial" pitchFamily="34" charset="0"/>
              <a:buChar char="•"/>
            </a:pPr>
            <a:r>
              <a:rPr lang="id-ID" dirty="0" smtClean="0"/>
              <a:t>Anchovy resources had over exploited before tsunami hit in Krueng Raya Bay</a:t>
            </a:r>
          </a:p>
          <a:p>
            <a:pPr marL="285750" indent="-285750">
              <a:buFont typeface="Arial" pitchFamily="34" charset="0"/>
              <a:buChar char="•"/>
            </a:pPr>
            <a:r>
              <a:rPr lang="id-ID" dirty="0" smtClean="0"/>
              <a:t>Ecosystem degradation, particularly  mangrove and coral reef ecosystem, have influenced to  fish resources</a:t>
            </a:r>
          </a:p>
          <a:p>
            <a:pPr marL="285750" indent="-285750">
              <a:buFont typeface="Arial" pitchFamily="34" charset="0"/>
              <a:buChar char="•"/>
            </a:pPr>
            <a:r>
              <a:rPr lang="id-ID" dirty="0" smtClean="0"/>
              <a:t>Overcapacity of fishing fleet has propelled overfishing of anchovy resources</a:t>
            </a:r>
          </a:p>
          <a:p>
            <a:pPr marL="285750" indent="-285750">
              <a:buFont typeface="Arial" pitchFamily="34" charset="0"/>
              <a:buChar char="•"/>
            </a:pPr>
            <a:r>
              <a:rPr lang="id-ID" dirty="0" smtClean="0"/>
              <a:t>Tsunami has affected indirectly to anchovy resources avaliability, particularly destryed coral and mangrove ecosystem</a:t>
            </a:r>
            <a:endParaRPr lang="en-US" dirty="0"/>
          </a:p>
        </p:txBody>
      </p:sp>
      <p:sp>
        <p:nvSpPr>
          <p:cNvPr id="8" name="Date Placeholder 7"/>
          <p:cNvSpPr>
            <a:spLocks noGrp="1"/>
          </p:cNvSpPr>
          <p:nvPr>
            <p:ph type="dt" sz="half" idx="10"/>
          </p:nvPr>
        </p:nvSpPr>
        <p:spPr/>
        <p:txBody>
          <a:bodyPr/>
          <a:lstStyle/>
          <a:p>
            <a:r>
              <a:rPr lang="en-US" smtClean="0"/>
              <a:t>7/8/2014</a:t>
            </a:r>
            <a:endParaRPr lang="en-US"/>
          </a:p>
        </p:txBody>
      </p:sp>
      <p:sp>
        <p:nvSpPr>
          <p:cNvPr id="9" name="Slide Number Placeholder 8"/>
          <p:cNvSpPr>
            <a:spLocks noGrp="1"/>
          </p:cNvSpPr>
          <p:nvPr>
            <p:ph type="sldNum" sz="quarter" idx="12"/>
          </p:nvPr>
        </p:nvSpPr>
        <p:spPr/>
        <p:txBody>
          <a:bodyPr/>
          <a:lstStyle/>
          <a:p>
            <a:fld id="{7424B282-4CBB-4636-A3F6-DD6456EA9C10}" type="slidenum">
              <a:rPr lang="en-US" smtClean="0"/>
              <a:t>5</a:t>
            </a:fld>
            <a:endParaRPr lang="en-US"/>
          </a:p>
        </p:txBody>
      </p:sp>
      <p:sp>
        <p:nvSpPr>
          <p:cNvPr id="10" name="TextBox 9"/>
          <p:cNvSpPr txBox="1"/>
          <p:nvPr/>
        </p:nvSpPr>
        <p:spPr>
          <a:xfrm>
            <a:off x="575131" y="3033115"/>
            <a:ext cx="3348797" cy="461665"/>
          </a:xfrm>
          <a:prstGeom prst="rect">
            <a:avLst/>
          </a:prstGeom>
          <a:noFill/>
        </p:spPr>
        <p:txBody>
          <a:bodyPr wrap="square" rtlCol="0">
            <a:spAutoFit/>
          </a:bodyPr>
          <a:lstStyle/>
          <a:p>
            <a:r>
              <a:rPr lang="id-ID" sz="2400" b="1" dirty="0" smtClean="0"/>
              <a:t>Research Questions</a:t>
            </a:r>
            <a:endParaRPr lang="en-US" sz="2400" b="1" dirty="0"/>
          </a:p>
        </p:txBody>
      </p:sp>
      <p:sp>
        <p:nvSpPr>
          <p:cNvPr id="11" name="TextBox 10"/>
          <p:cNvSpPr txBox="1"/>
          <p:nvPr/>
        </p:nvSpPr>
        <p:spPr>
          <a:xfrm>
            <a:off x="611560" y="3469472"/>
            <a:ext cx="8329778" cy="923330"/>
          </a:xfrm>
          <a:prstGeom prst="rect">
            <a:avLst/>
          </a:prstGeom>
          <a:noFill/>
        </p:spPr>
        <p:txBody>
          <a:bodyPr wrap="square" rtlCol="0">
            <a:spAutoFit/>
          </a:bodyPr>
          <a:lstStyle/>
          <a:p>
            <a:pPr marL="285750" indent="-285750">
              <a:buFont typeface="Arial" pitchFamily="34" charset="0"/>
              <a:buChar char="•"/>
            </a:pPr>
            <a:r>
              <a:rPr lang="id-ID" dirty="0" smtClean="0"/>
              <a:t>What does the of anchovy resources state Krueng Raya Bay?</a:t>
            </a:r>
          </a:p>
          <a:p>
            <a:pPr marL="285750" indent="-285750">
              <a:buFont typeface="Arial" pitchFamily="34" charset="0"/>
              <a:buChar char="•"/>
            </a:pPr>
            <a:r>
              <a:rPr lang="id-ID" dirty="0" smtClean="0"/>
              <a:t>Why do anchovy catch decline  before and aftermath asian’s tsunami?</a:t>
            </a:r>
          </a:p>
          <a:p>
            <a:pPr marL="285750" indent="-285750">
              <a:buFont typeface="Arial" pitchFamily="34" charset="0"/>
              <a:buChar char="•"/>
            </a:pPr>
            <a:r>
              <a:rPr lang="id-ID" dirty="0" smtClean="0"/>
              <a:t>What are key factors anchovy fisheries depletion occur?</a:t>
            </a:r>
            <a:endParaRPr lang="en-US" dirty="0"/>
          </a:p>
        </p:txBody>
      </p:sp>
      <p:sp>
        <p:nvSpPr>
          <p:cNvPr id="12" name="TextBox 11"/>
          <p:cNvSpPr txBox="1"/>
          <p:nvPr/>
        </p:nvSpPr>
        <p:spPr>
          <a:xfrm>
            <a:off x="598631" y="4525962"/>
            <a:ext cx="1525097" cy="461665"/>
          </a:xfrm>
          <a:prstGeom prst="rect">
            <a:avLst/>
          </a:prstGeom>
          <a:noFill/>
        </p:spPr>
        <p:txBody>
          <a:bodyPr wrap="none" rtlCol="0">
            <a:spAutoFit/>
          </a:bodyPr>
          <a:lstStyle/>
          <a:p>
            <a:r>
              <a:rPr lang="id-ID" sz="2400" b="1" dirty="0" smtClean="0"/>
              <a:t>Objectives</a:t>
            </a:r>
            <a:endParaRPr lang="en-US" sz="2400" b="1" dirty="0"/>
          </a:p>
        </p:txBody>
      </p:sp>
      <p:sp>
        <p:nvSpPr>
          <p:cNvPr id="13" name="TextBox 12"/>
          <p:cNvSpPr txBox="1"/>
          <p:nvPr/>
        </p:nvSpPr>
        <p:spPr>
          <a:xfrm>
            <a:off x="611560" y="5036983"/>
            <a:ext cx="7388048" cy="1200329"/>
          </a:xfrm>
          <a:prstGeom prst="rect">
            <a:avLst/>
          </a:prstGeom>
          <a:noFill/>
        </p:spPr>
        <p:txBody>
          <a:bodyPr wrap="none" rtlCol="0">
            <a:spAutoFit/>
          </a:bodyPr>
          <a:lstStyle/>
          <a:p>
            <a:pPr marL="285750" indent="-285750">
              <a:buFont typeface="Arial" pitchFamily="34" charset="0"/>
              <a:buChar char="•"/>
            </a:pPr>
            <a:r>
              <a:rPr lang="id-ID" dirty="0" smtClean="0"/>
              <a:t>To identified anchovy resources</a:t>
            </a:r>
          </a:p>
          <a:p>
            <a:pPr marL="285750" indent="-285750">
              <a:buFont typeface="Arial" pitchFamily="34" charset="0"/>
              <a:buChar char="•"/>
            </a:pPr>
            <a:r>
              <a:rPr lang="id-ID" dirty="0" smtClean="0"/>
              <a:t>To analyze maximum sustainable yield of achovy before and after tsunami</a:t>
            </a:r>
          </a:p>
          <a:p>
            <a:pPr marL="285750" indent="-285750">
              <a:buFont typeface="Arial" pitchFamily="34" charset="0"/>
              <a:buChar char="•"/>
            </a:pPr>
            <a:r>
              <a:rPr lang="id-ID" dirty="0" smtClean="0"/>
              <a:t>To examine level of degradation on anchovy fisheries</a:t>
            </a:r>
          </a:p>
          <a:p>
            <a:pPr marL="285750" indent="-285750">
              <a:buFont typeface="Arial" pitchFamily="34" charset="0"/>
              <a:buChar char="•"/>
            </a:pPr>
            <a:r>
              <a:rPr lang="id-ID" dirty="0" smtClean="0"/>
              <a:t>To investigate factors affecting on the state of anchovy resources</a:t>
            </a:r>
          </a:p>
        </p:txBody>
      </p:sp>
      <p:sp>
        <p:nvSpPr>
          <p:cNvPr id="14" name="Rectangle 13"/>
          <p:cNvSpPr/>
          <p:nvPr/>
        </p:nvSpPr>
        <p:spPr>
          <a:xfrm>
            <a:off x="584776" y="722730"/>
            <a:ext cx="2790829" cy="461665"/>
          </a:xfrm>
          <a:prstGeom prst="rect">
            <a:avLst/>
          </a:prstGeom>
        </p:spPr>
        <p:txBody>
          <a:bodyPr wrap="none">
            <a:spAutoFit/>
          </a:bodyPr>
          <a:lstStyle/>
          <a:p>
            <a:r>
              <a:rPr lang="id-ID" sz="2400" b="1" dirty="0"/>
              <a:t>Problem </a:t>
            </a:r>
            <a:r>
              <a:rPr lang="id-ID" sz="2400" b="1" dirty="0" smtClean="0"/>
              <a:t>Statements</a:t>
            </a:r>
            <a:endParaRPr lang="en-US" sz="2400" dirty="0"/>
          </a:p>
        </p:txBody>
      </p:sp>
    </p:spTree>
    <p:extLst>
      <p:ext uri="{BB962C8B-B14F-4D97-AF65-F5344CB8AC3E}">
        <p14:creationId xmlns:p14="http://schemas.microsoft.com/office/powerpoint/2010/main" val="3516052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7/8/2014</a:t>
            </a:r>
            <a:endParaRPr lang="en-US"/>
          </a:p>
        </p:txBody>
      </p:sp>
      <p:sp>
        <p:nvSpPr>
          <p:cNvPr id="3" name="Slide Number Placeholder 2"/>
          <p:cNvSpPr>
            <a:spLocks noGrp="1"/>
          </p:cNvSpPr>
          <p:nvPr>
            <p:ph type="sldNum" sz="quarter" idx="12"/>
          </p:nvPr>
        </p:nvSpPr>
        <p:spPr/>
        <p:txBody>
          <a:bodyPr/>
          <a:lstStyle/>
          <a:p>
            <a:fld id="{7424B282-4CBB-4636-A3F6-DD6456EA9C10}" type="slidenum">
              <a:rPr lang="en-US" smtClean="0"/>
              <a:t>6</a:t>
            </a:fld>
            <a:endParaRPr lang="en-US"/>
          </a:p>
        </p:txBody>
      </p:sp>
      <p:sp>
        <p:nvSpPr>
          <p:cNvPr id="4" name="Rectangle 3"/>
          <p:cNvSpPr/>
          <p:nvPr/>
        </p:nvSpPr>
        <p:spPr>
          <a:xfrm>
            <a:off x="3449792" y="678841"/>
            <a:ext cx="1656184" cy="86409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rPr>
              <a:t>FIGURE OF FISHERIES RESOURCES</a:t>
            </a:r>
            <a:endParaRPr lang="en-US" sz="1600" dirty="0">
              <a:solidFill>
                <a:schemeClr val="tx1"/>
              </a:solidFill>
            </a:endParaRPr>
          </a:p>
        </p:txBody>
      </p:sp>
      <p:grpSp>
        <p:nvGrpSpPr>
          <p:cNvPr id="5" name="Group 4"/>
          <p:cNvGrpSpPr/>
          <p:nvPr/>
        </p:nvGrpSpPr>
        <p:grpSpPr>
          <a:xfrm>
            <a:off x="399448" y="384919"/>
            <a:ext cx="8541890" cy="307777"/>
            <a:chOff x="291861" y="462720"/>
            <a:chExt cx="8541890" cy="307777"/>
          </a:xfrm>
        </p:grpSpPr>
        <p:cxnSp>
          <p:nvCxnSpPr>
            <p:cNvPr id="6" name="Straight Connector 5"/>
            <p:cNvCxnSpPr>
              <a:stCxn id="7"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
        <p:nvSpPr>
          <p:cNvPr id="9" name="Rectangle 8"/>
          <p:cNvSpPr/>
          <p:nvPr/>
        </p:nvSpPr>
        <p:spPr>
          <a:xfrm>
            <a:off x="683568" y="44624"/>
            <a:ext cx="3583802" cy="461665"/>
          </a:xfrm>
          <a:prstGeom prst="rect">
            <a:avLst/>
          </a:prstGeom>
        </p:spPr>
        <p:txBody>
          <a:bodyPr wrap="none">
            <a:spAutoFit/>
          </a:bodyPr>
          <a:lstStyle/>
          <a:p>
            <a:pPr lvl="0"/>
            <a:r>
              <a:rPr lang="id-ID" sz="2400" b="1" dirty="0" smtClean="0"/>
              <a:t>Selected Literature Review</a:t>
            </a:r>
            <a:endParaRPr lang="en-US" sz="2400" b="1" dirty="0"/>
          </a:p>
        </p:txBody>
      </p:sp>
      <p:sp>
        <p:nvSpPr>
          <p:cNvPr id="11" name="Rectangle 10"/>
          <p:cNvSpPr/>
          <p:nvPr/>
        </p:nvSpPr>
        <p:spPr>
          <a:xfrm>
            <a:off x="1331117" y="2046993"/>
            <a:ext cx="1542611" cy="69237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rPr>
              <a:t>Indicated Overfishing</a:t>
            </a:r>
            <a:endParaRPr lang="en-US" sz="1600" dirty="0">
              <a:solidFill>
                <a:schemeClr val="tx1"/>
              </a:solidFill>
            </a:endParaRPr>
          </a:p>
        </p:txBody>
      </p:sp>
      <p:sp>
        <p:nvSpPr>
          <p:cNvPr id="13" name="Rectangle 12"/>
          <p:cNvSpPr/>
          <p:nvPr/>
        </p:nvSpPr>
        <p:spPr>
          <a:xfrm>
            <a:off x="1059673" y="3027395"/>
            <a:ext cx="2088232" cy="208823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600" dirty="0" smtClean="0">
                <a:solidFill>
                  <a:schemeClr val="tx1"/>
                </a:solidFill>
              </a:rPr>
              <a:t>FMA- </a:t>
            </a:r>
            <a:r>
              <a:rPr lang="en-US" sz="1600" dirty="0" smtClean="0">
                <a:solidFill>
                  <a:schemeClr val="tx1"/>
                </a:solidFill>
              </a:rPr>
              <a:t>57</a:t>
            </a:r>
            <a:r>
              <a:rPr lang="id-ID" sz="1600" dirty="0" smtClean="0">
                <a:solidFill>
                  <a:schemeClr val="tx1"/>
                </a:solidFill>
              </a:rPr>
              <a:t>1:</a:t>
            </a:r>
          </a:p>
          <a:p>
            <a:pPr marL="82550" indent="-82550">
              <a:buFont typeface="Arial" panose="020B0604020202020204" pitchFamily="34" charset="0"/>
              <a:buChar char="•"/>
            </a:pPr>
            <a:r>
              <a:rPr lang="id-ID" sz="1600" dirty="0">
                <a:solidFill>
                  <a:schemeClr val="tx1"/>
                </a:solidFill>
              </a:rPr>
              <a:t>Aceh </a:t>
            </a:r>
            <a:r>
              <a:rPr lang="id-ID" sz="1600" dirty="0" smtClean="0">
                <a:solidFill>
                  <a:schemeClr val="tx1"/>
                </a:solidFill>
              </a:rPr>
              <a:t>Jaya District </a:t>
            </a:r>
          </a:p>
          <a:p>
            <a:pPr marL="82550" indent="-82550">
              <a:buFont typeface="Arial" panose="020B0604020202020204" pitchFamily="34" charset="0"/>
              <a:buChar char="•"/>
            </a:pPr>
            <a:r>
              <a:rPr lang="id-ID" sz="1600" dirty="0" smtClean="0">
                <a:solidFill>
                  <a:schemeClr val="tx1"/>
                </a:solidFill>
              </a:rPr>
              <a:t>Pidie District Lhokseumawe City </a:t>
            </a:r>
          </a:p>
          <a:p>
            <a:pPr marL="82550" indent="-82550">
              <a:buFont typeface="Arial" panose="020B0604020202020204" pitchFamily="34" charset="0"/>
              <a:buChar char="•"/>
            </a:pPr>
            <a:r>
              <a:rPr lang="id-ID" sz="1600" dirty="0" smtClean="0">
                <a:solidFill>
                  <a:schemeClr val="tx1"/>
                </a:solidFill>
              </a:rPr>
              <a:t>Langsa City</a:t>
            </a:r>
          </a:p>
          <a:p>
            <a:pPr marL="82550" indent="-82550">
              <a:buFont typeface="Arial" panose="020B0604020202020204" pitchFamily="34" charset="0"/>
              <a:buChar char="•"/>
            </a:pPr>
            <a:r>
              <a:rPr lang="id-ID" sz="1600" dirty="0" smtClean="0">
                <a:solidFill>
                  <a:schemeClr val="tx1"/>
                </a:solidFill>
              </a:rPr>
              <a:t>Aceh Timur District </a:t>
            </a:r>
          </a:p>
          <a:p>
            <a:pPr marL="82550" indent="-82550">
              <a:buFont typeface="Arial" panose="020B0604020202020204" pitchFamily="34" charset="0"/>
              <a:buChar char="•"/>
            </a:pPr>
            <a:r>
              <a:rPr lang="id-ID" sz="1600" dirty="0" smtClean="0">
                <a:solidFill>
                  <a:schemeClr val="tx1"/>
                </a:solidFill>
              </a:rPr>
              <a:t>Aceh </a:t>
            </a:r>
            <a:r>
              <a:rPr lang="id-ID" sz="1600" dirty="0">
                <a:solidFill>
                  <a:schemeClr val="tx1"/>
                </a:solidFill>
              </a:rPr>
              <a:t>Besar </a:t>
            </a:r>
            <a:r>
              <a:rPr lang="id-ID" sz="1600" dirty="0" smtClean="0">
                <a:solidFill>
                  <a:schemeClr val="tx1"/>
                </a:solidFill>
              </a:rPr>
              <a:t>District</a:t>
            </a:r>
          </a:p>
          <a:p>
            <a:pPr marL="82550" indent="-82550">
              <a:buFont typeface="Arial" panose="020B0604020202020204" pitchFamily="34" charset="0"/>
              <a:buChar char="•"/>
            </a:pPr>
            <a:r>
              <a:rPr lang="id-ID" sz="1600" dirty="0" smtClean="0">
                <a:solidFill>
                  <a:schemeClr val="tx1"/>
                </a:solidFill>
              </a:rPr>
              <a:t>Banda Aceh City</a:t>
            </a:r>
          </a:p>
        </p:txBody>
      </p:sp>
      <p:sp>
        <p:nvSpPr>
          <p:cNvPr id="14" name="Rectangle 13"/>
          <p:cNvSpPr/>
          <p:nvPr/>
        </p:nvSpPr>
        <p:spPr>
          <a:xfrm>
            <a:off x="1333850" y="5126660"/>
            <a:ext cx="1305999" cy="276999"/>
          </a:xfrm>
          <a:prstGeom prst="rect">
            <a:avLst/>
          </a:prstGeom>
        </p:spPr>
        <p:txBody>
          <a:bodyPr wrap="none">
            <a:spAutoFit/>
          </a:bodyPr>
          <a:lstStyle/>
          <a:p>
            <a:r>
              <a:rPr lang="id-ID" sz="1200" dirty="0"/>
              <a:t>(FAO 2007, pp 18)</a:t>
            </a:r>
            <a:endParaRPr lang="en-US" sz="1200" dirty="0"/>
          </a:p>
        </p:txBody>
      </p:sp>
      <p:sp>
        <p:nvSpPr>
          <p:cNvPr id="15" name="Rectangle 14"/>
          <p:cNvSpPr/>
          <p:nvPr/>
        </p:nvSpPr>
        <p:spPr>
          <a:xfrm>
            <a:off x="3519067" y="2051185"/>
            <a:ext cx="1545344" cy="68817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rPr>
              <a:t>Declining</a:t>
            </a:r>
            <a:endParaRPr lang="en-US" sz="1600" dirty="0">
              <a:solidFill>
                <a:schemeClr val="tx1"/>
              </a:solidFill>
            </a:endParaRPr>
          </a:p>
        </p:txBody>
      </p:sp>
      <p:sp>
        <p:nvSpPr>
          <p:cNvPr id="16" name="Rectangle 15"/>
          <p:cNvSpPr/>
          <p:nvPr/>
        </p:nvSpPr>
        <p:spPr>
          <a:xfrm>
            <a:off x="3250356" y="3027395"/>
            <a:ext cx="2088232" cy="208823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buFont typeface="Arial" panose="020B0604020202020204" pitchFamily="34" charset="0"/>
              <a:buChar char="•"/>
            </a:pPr>
            <a:r>
              <a:rPr lang="id-ID" sz="1600" dirty="0" smtClean="0">
                <a:solidFill>
                  <a:schemeClr val="tx1"/>
                </a:solidFill>
              </a:rPr>
              <a:t>T</a:t>
            </a:r>
            <a:r>
              <a:rPr lang="en-US" sz="1600" dirty="0" err="1" smtClean="0">
                <a:solidFill>
                  <a:schemeClr val="tx1"/>
                </a:solidFill>
              </a:rPr>
              <a:t>otal</a:t>
            </a:r>
            <a:r>
              <a:rPr lang="en-US" sz="1600" dirty="0" smtClean="0">
                <a:solidFill>
                  <a:schemeClr val="tx1"/>
                </a:solidFill>
              </a:rPr>
              <a:t> </a:t>
            </a:r>
            <a:r>
              <a:rPr lang="en-US" sz="1600" dirty="0">
                <a:solidFill>
                  <a:schemeClr val="tx1"/>
                </a:solidFill>
              </a:rPr>
              <a:t>catch of pelagic fish, </a:t>
            </a:r>
            <a:endParaRPr lang="id-ID" sz="1600" dirty="0" smtClean="0">
              <a:solidFill>
                <a:schemeClr val="tx1"/>
              </a:solidFill>
            </a:endParaRPr>
          </a:p>
          <a:p>
            <a:pPr marL="179388" indent="-179388">
              <a:buFont typeface="Arial" panose="020B0604020202020204" pitchFamily="34" charset="0"/>
              <a:buChar char="•"/>
            </a:pPr>
            <a:r>
              <a:rPr lang="en-US" sz="1600" dirty="0" smtClean="0">
                <a:solidFill>
                  <a:schemeClr val="tx1"/>
                </a:solidFill>
              </a:rPr>
              <a:t>species</a:t>
            </a:r>
            <a:r>
              <a:rPr lang="id-ID" sz="1600" dirty="0" smtClean="0">
                <a:solidFill>
                  <a:schemeClr val="tx1"/>
                </a:solidFill>
              </a:rPr>
              <a:t> </a:t>
            </a:r>
            <a:r>
              <a:rPr lang="en-US" sz="1600" dirty="0">
                <a:solidFill>
                  <a:schemeClr val="tx1"/>
                </a:solidFill>
              </a:rPr>
              <a:t>composition </a:t>
            </a:r>
            <a:endParaRPr lang="id-ID" sz="1600" dirty="0" smtClean="0">
              <a:solidFill>
                <a:schemeClr val="tx1"/>
              </a:solidFill>
            </a:endParaRPr>
          </a:p>
          <a:p>
            <a:pPr marL="179388" indent="-179388">
              <a:buFont typeface="Arial" panose="020B0604020202020204" pitchFamily="34" charset="0"/>
              <a:buChar char="•"/>
            </a:pPr>
            <a:r>
              <a:rPr lang="en-US" sz="1600" dirty="0" smtClean="0">
                <a:solidFill>
                  <a:schemeClr val="tx1"/>
                </a:solidFill>
              </a:rPr>
              <a:t>size </a:t>
            </a:r>
            <a:r>
              <a:rPr lang="en-US" sz="1600" dirty="0">
                <a:solidFill>
                  <a:schemeClr val="tx1"/>
                </a:solidFill>
              </a:rPr>
              <a:t>distribution</a:t>
            </a:r>
            <a:endParaRPr lang="id-ID" sz="1600" dirty="0" smtClean="0">
              <a:solidFill>
                <a:schemeClr val="tx1"/>
              </a:solidFill>
            </a:endParaRPr>
          </a:p>
        </p:txBody>
      </p:sp>
      <p:sp>
        <p:nvSpPr>
          <p:cNvPr id="17" name="Rectangle 16"/>
          <p:cNvSpPr/>
          <p:nvPr/>
        </p:nvSpPr>
        <p:spPr>
          <a:xfrm>
            <a:off x="3616692" y="5115627"/>
            <a:ext cx="1406154" cy="276999"/>
          </a:xfrm>
          <a:prstGeom prst="rect">
            <a:avLst/>
          </a:prstGeom>
        </p:spPr>
        <p:txBody>
          <a:bodyPr wrap="none">
            <a:spAutoFit/>
          </a:bodyPr>
          <a:lstStyle/>
          <a:p>
            <a:r>
              <a:rPr lang="id-ID" sz="1200" dirty="0" smtClean="0"/>
              <a:t>(</a:t>
            </a:r>
            <a:r>
              <a:rPr lang="en-US" sz="1200" dirty="0" smtClean="0"/>
              <a:t>LIPI </a:t>
            </a:r>
            <a:r>
              <a:rPr lang="en-US" sz="1200" dirty="0"/>
              <a:t>and IMR 2006)</a:t>
            </a:r>
          </a:p>
        </p:txBody>
      </p:sp>
      <p:sp>
        <p:nvSpPr>
          <p:cNvPr id="18" name="Rectangle 17"/>
          <p:cNvSpPr/>
          <p:nvPr/>
        </p:nvSpPr>
        <p:spPr>
          <a:xfrm>
            <a:off x="6122477" y="2046993"/>
            <a:ext cx="1545344" cy="68817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tx1"/>
                </a:solidFill>
              </a:rPr>
              <a:t>Tsunami Affected</a:t>
            </a:r>
            <a:endParaRPr lang="en-US" sz="1600" dirty="0">
              <a:solidFill>
                <a:schemeClr val="tx1"/>
              </a:solidFill>
            </a:endParaRPr>
          </a:p>
        </p:txBody>
      </p:sp>
      <p:sp>
        <p:nvSpPr>
          <p:cNvPr id="19" name="Rectangle 18"/>
          <p:cNvSpPr/>
          <p:nvPr/>
        </p:nvSpPr>
        <p:spPr>
          <a:xfrm>
            <a:off x="5488426" y="3038428"/>
            <a:ext cx="2827990" cy="208823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buFont typeface="Arial" panose="020B0604020202020204" pitchFamily="34" charset="0"/>
              <a:buChar char="•"/>
            </a:pPr>
            <a:r>
              <a:rPr lang="en-US" sz="1600" dirty="0">
                <a:solidFill>
                  <a:schemeClr val="tx1"/>
                </a:solidFill>
              </a:rPr>
              <a:t>No major change in benthic </a:t>
            </a:r>
            <a:r>
              <a:rPr lang="en-US" sz="1600" dirty="0" smtClean="0">
                <a:solidFill>
                  <a:schemeClr val="tx1"/>
                </a:solidFill>
              </a:rPr>
              <a:t>habitats</a:t>
            </a:r>
            <a:r>
              <a:rPr lang="id-ID" sz="1600" dirty="0" smtClean="0">
                <a:solidFill>
                  <a:schemeClr val="tx1"/>
                </a:solidFill>
              </a:rPr>
              <a:t> and Negative impact on reef fish </a:t>
            </a:r>
            <a:r>
              <a:rPr lang="id-ID" sz="1200" dirty="0">
                <a:solidFill>
                  <a:schemeClr val="tx1"/>
                </a:solidFill>
              </a:rPr>
              <a:t>(</a:t>
            </a:r>
            <a:r>
              <a:rPr lang="en-US" sz="1200" dirty="0">
                <a:solidFill>
                  <a:schemeClr val="tx1"/>
                </a:solidFill>
              </a:rPr>
              <a:t>Campbell et al</a:t>
            </a:r>
            <a:r>
              <a:rPr lang="id-ID" sz="1200" dirty="0">
                <a:solidFill>
                  <a:schemeClr val="tx1"/>
                </a:solidFill>
              </a:rPr>
              <a:t> </a:t>
            </a:r>
            <a:r>
              <a:rPr lang="en-US" sz="1200" dirty="0">
                <a:solidFill>
                  <a:schemeClr val="tx1"/>
                </a:solidFill>
              </a:rPr>
              <a:t>2006</a:t>
            </a:r>
            <a:r>
              <a:rPr lang="en-US" sz="1200" dirty="0" smtClean="0">
                <a:solidFill>
                  <a:schemeClr val="tx1"/>
                </a:solidFill>
              </a:rPr>
              <a:t>)</a:t>
            </a:r>
            <a:endParaRPr lang="id-ID" sz="1200" dirty="0" smtClean="0">
              <a:solidFill>
                <a:schemeClr val="tx1"/>
              </a:solidFill>
            </a:endParaRPr>
          </a:p>
          <a:p>
            <a:pPr marL="179388" indent="-179388">
              <a:buFont typeface="Arial" panose="020B0604020202020204" pitchFamily="34" charset="0"/>
              <a:buChar char="•"/>
            </a:pPr>
            <a:r>
              <a:rPr lang="id-ID" sz="1600" dirty="0" smtClean="0">
                <a:solidFill>
                  <a:schemeClr val="tx1"/>
                </a:solidFill>
              </a:rPr>
              <a:t>Few impact on </a:t>
            </a:r>
            <a:r>
              <a:rPr lang="id-ID" sz="1600" dirty="0">
                <a:solidFill>
                  <a:schemeClr val="tx1"/>
                </a:solidFill>
              </a:rPr>
              <a:t>fish resources (</a:t>
            </a:r>
            <a:r>
              <a:rPr lang="id-ID" sz="1200" dirty="0">
                <a:solidFill>
                  <a:schemeClr val="tx1"/>
                </a:solidFill>
              </a:rPr>
              <a:t>FAO 2007; pp 18</a:t>
            </a:r>
            <a:r>
              <a:rPr lang="id-ID" sz="1200" dirty="0" smtClean="0">
                <a:solidFill>
                  <a:schemeClr val="tx1"/>
                </a:solidFill>
              </a:rPr>
              <a:t>)</a:t>
            </a:r>
          </a:p>
          <a:p>
            <a:pPr marL="179388" indent="-179388">
              <a:buFont typeface="Arial" panose="020B0604020202020204" pitchFamily="34" charset="0"/>
              <a:buChar char="•"/>
            </a:pPr>
            <a:r>
              <a:rPr lang="id-ID" sz="1600" dirty="0" smtClean="0">
                <a:solidFill>
                  <a:schemeClr val="tx1"/>
                </a:solidFill>
              </a:rPr>
              <a:t>Negative impact on</a:t>
            </a:r>
            <a:r>
              <a:rPr lang="en-US" sz="1600" dirty="0" smtClean="0">
                <a:solidFill>
                  <a:schemeClr val="tx1"/>
                </a:solidFill>
              </a:rPr>
              <a:t> </a:t>
            </a:r>
            <a:r>
              <a:rPr lang="en-US" sz="1600" dirty="0">
                <a:solidFill>
                  <a:schemeClr val="tx1"/>
                </a:solidFill>
              </a:rPr>
              <a:t>mangrove and coral reef ecosystem </a:t>
            </a:r>
            <a:r>
              <a:rPr lang="id-ID" sz="1600" dirty="0">
                <a:solidFill>
                  <a:schemeClr val="tx1"/>
                </a:solidFill>
              </a:rPr>
              <a:t>(</a:t>
            </a:r>
            <a:r>
              <a:rPr lang="id-ID" sz="1200" dirty="0">
                <a:solidFill>
                  <a:schemeClr val="tx1"/>
                </a:solidFill>
              </a:rPr>
              <a:t>FAO 2007; pp 18)</a:t>
            </a:r>
            <a:endParaRPr lang="en-US" sz="1600" dirty="0">
              <a:solidFill>
                <a:schemeClr val="tx1"/>
              </a:solidFill>
            </a:endParaRPr>
          </a:p>
        </p:txBody>
      </p:sp>
      <p:cxnSp>
        <p:nvCxnSpPr>
          <p:cNvPr id="22" name="Elbow Connector 21"/>
          <p:cNvCxnSpPr>
            <a:stCxn id="4" idx="2"/>
            <a:endCxn id="11" idx="0"/>
          </p:cNvCxnSpPr>
          <p:nvPr/>
        </p:nvCxnSpPr>
        <p:spPr>
          <a:xfrm rot="5400000">
            <a:off x="2938126" y="707235"/>
            <a:ext cx="504056" cy="2175461"/>
          </a:xfrm>
          <a:prstGeom prst="bentConnector3">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4" idx="2"/>
            <a:endCxn id="15" idx="0"/>
          </p:cNvCxnSpPr>
          <p:nvPr/>
        </p:nvCxnSpPr>
        <p:spPr>
          <a:xfrm rot="16200000" flipH="1">
            <a:off x="4030687" y="1790133"/>
            <a:ext cx="508248" cy="13855"/>
          </a:xfrm>
          <a:prstGeom prst="bentConnector3">
            <a:avLst>
              <a:gd name="adj1" fmla="val 50000"/>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4" idx="2"/>
            <a:endCxn id="18" idx="0"/>
          </p:cNvCxnSpPr>
          <p:nvPr/>
        </p:nvCxnSpPr>
        <p:spPr>
          <a:xfrm rot="16200000" flipH="1">
            <a:off x="5334488" y="486332"/>
            <a:ext cx="504056" cy="2617265"/>
          </a:xfrm>
          <a:prstGeom prst="bentConnector3">
            <a:avLst>
              <a:gd name="adj1" fmla="val 50000"/>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2"/>
            <a:endCxn id="13" idx="0"/>
          </p:cNvCxnSpPr>
          <p:nvPr/>
        </p:nvCxnSpPr>
        <p:spPr>
          <a:xfrm>
            <a:off x="2102423" y="2739363"/>
            <a:ext cx="1366" cy="288032"/>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2"/>
            <a:endCxn id="16" idx="0"/>
          </p:cNvCxnSpPr>
          <p:nvPr/>
        </p:nvCxnSpPr>
        <p:spPr>
          <a:xfrm>
            <a:off x="4291739" y="2739363"/>
            <a:ext cx="2733" cy="288032"/>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8" idx="2"/>
            <a:endCxn id="19" idx="0"/>
          </p:cNvCxnSpPr>
          <p:nvPr/>
        </p:nvCxnSpPr>
        <p:spPr>
          <a:xfrm>
            <a:off x="6895149" y="2735171"/>
            <a:ext cx="7272" cy="303257"/>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971600" y="5763699"/>
            <a:ext cx="7523942" cy="54562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Fisheries resources was on overexploited and degradation state in FMA-571</a:t>
            </a:r>
            <a:endParaRPr lang="en-US" dirty="0">
              <a:solidFill>
                <a:schemeClr val="tx1"/>
              </a:solidFill>
            </a:endParaRPr>
          </a:p>
        </p:txBody>
      </p:sp>
      <p:sp>
        <p:nvSpPr>
          <p:cNvPr id="10" name="TextBox 9"/>
          <p:cNvSpPr txBox="1"/>
          <p:nvPr/>
        </p:nvSpPr>
        <p:spPr>
          <a:xfrm>
            <a:off x="2428348" y="5339616"/>
            <a:ext cx="4526560" cy="307777"/>
          </a:xfrm>
          <a:prstGeom prst="rect">
            <a:avLst/>
          </a:prstGeom>
          <a:noFill/>
        </p:spPr>
        <p:txBody>
          <a:bodyPr wrap="none" rtlCol="0">
            <a:spAutoFit/>
          </a:bodyPr>
          <a:lstStyle/>
          <a:p>
            <a:r>
              <a:rPr lang="id-ID" sz="1400" dirty="0" smtClean="0"/>
              <a:t>FIGURE 3.  Profile of capture fisheries and tsunami affected </a:t>
            </a:r>
            <a:endParaRPr lang="en-US" sz="1400" dirty="0"/>
          </a:p>
        </p:txBody>
      </p:sp>
    </p:spTree>
    <p:extLst>
      <p:ext uri="{BB962C8B-B14F-4D97-AF65-F5344CB8AC3E}">
        <p14:creationId xmlns:p14="http://schemas.microsoft.com/office/powerpoint/2010/main" val="4152759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129" y="2904364"/>
            <a:ext cx="8341053" cy="1477328"/>
          </a:xfrm>
          <a:prstGeom prst="rect">
            <a:avLst/>
          </a:prstGeom>
        </p:spPr>
        <p:txBody>
          <a:bodyPr wrap="square">
            <a:spAutoFit/>
          </a:bodyPr>
          <a:lstStyle/>
          <a:p>
            <a:pPr marL="179388" indent="-179388">
              <a:buFont typeface="Arial" panose="020B0604020202020204" pitchFamily="34" charset="0"/>
              <a:buChar char="•"/>
            </a:pPr>
            <a:r>
              <a:rPr lang="id-ID" dirty="0" smtClean="0"/>
              <a:t>19% of fish stocks were overexploited in world </a:t>
            </a:r>
            <a:r>
              <a:rPr lang="id-ID" sz="1200" dirty="0" smtClean="0"/>
              <a:t>(FAO, 2007)</a:t>
            </a:r>
            <a:endParaRPr lang="id-ID" dirty="0" smtClean="0"/>
          </a:p>
          <a:p>
            <a:pPr marL="179388" indent="-179388">
              <a:buFont typeface="Arial" panose="020B0604020202020204" pitchFamily="34" charset="0"/>
              <a:buChar char="•"/>
            </a:pPr>
            <a:r>
              <a:rPr lang="id-ID" dirty="0" smtClean="0"/>
              <a:t>The Peruvian anchoveta was the first collapse because of </a:t>
            </a:r>
            <a:r>
              <a:rPr lang="en-US" b="1" i="1" u="sng" dirty="0"/>
              <a:t>El Niño </a:t>
            </a:r>
            <a:r>
              <a:rPr lang="en-US" b="1" i="1" u="sng" dirty="0" smtClean="0"/>
              <a:t>e</a:t>
            </a:r>
            <a:r>
              <a:rPr lang="id-ID" b="1" i="1" u="sng" dirty="0" smtClean="0"/>
              <a:t>ffect </a:t>
            </a:r>
            <a:r>
              <a:rPr lang="id-ID" dirty="0" smtClean="0"/>
              <a:t>in Peru within </a:t>
            </a:r>
            <a:r>
              <a:rPr lang="en-US" dirty="0" smtClean="0"/>
              <a:t>1971–1972</a:t>
            </a:r>
            <a:r>
              <a:rPr lang="id-ID" dirty="0"/>
              <a:t> </a:t>
            </a:r>
            <a:r>
              <a:rPr lang="id-ID" sz="1200" dirty="0"/>
              <a:t>(Pauli </a:t>
            </a:r>
            <a:r>
              <a:rPr lang="id-ID" sz="1200" i="1" dirty="0"/>
              <a:t>et al</a:t>
            </a:r>
            <a:r>
              <a:rPr lang="id-ID" sz="1200" dirty="0"/>
              <a:t> ., 2002</a:t>
            </a:r>
            <a:r>
              <a:rPr lang="id-ID" sz="1200" dirty="0" smtClean="0"/>
              <a:t>)</a:t>
            </a:r>
            <a:endParaRPr lang="id-ID" dirty="0" smtClean="0"/>
          </a:p>
          <a:p>
            <a:pPr marL="179388" indent="-179388">
              <a:buFont typeface="Arial" panose="020B0604020202020204" pitchFamily="34" charset="0"/>
              <a:buChar char="•"/>
            </a:pPr>
            <a:r>
              <a:rPr lang="id-ID" dirty="0" smtClean="0"/>
              <a:t>Indicated overfishing because actual catch of anchovy (</a:t>
            </a:r>
            <a:r>
              <a:rPr lang="en-US" dirty="0"/>
              <a:t>about 18 million </a:t>
            </a:r>
            <a:r>
              <a:rPr lang="en-US" dirty="0" err="1"/>
              <a:t>tonnes</a:t>
            </a:r>
            <a:r>
              <a:rPr lang="en-US" dirty="0" smtClean="0"/>
              <a:t>)</a:t>
            </a:r>
            <a:r>
              <a:rPr lang="id-ID" dirty="0" smtClean="0"/>
              <a:t> was more tha reported catch </a:t>
            </a:r>
            <a:r>
              <a:rPr lang="en-US" dirty="0" smtClean="0"/>
              <a:t>(</a:t>
            </a:r>
            <a:r>
              <a:rPr lang="en-US" dirty="0"/>
              <a:t>12 million </a:t>
            </a:r>
            <a:r>
              <a:rPr lang="en-US" dirty="0" err="1"/>
              <a:t>tonnes</a:t>
            </a:r>
            <a:r>
              <a:rPr lang="en-US" dirty="0" smtClean="0"/>
              <a:t>)</a:t>
            </a:r>
            <a:r>
              <a:rPr lang="id-ID" dirty="0"/>
              <a:t> </a:t>
            </a:r>
            <a:r>
              <a:rPr lang="id-ID" sz="1200" dirty="0"/>
              <a:t>(Pauli </a:t>
            </a:r>
            <a:r>
              <a:rPr lang="id-ID" sz="1200" i="1" dirty="0"/>
              <a:t>et al</a:t>
            </a:r>
            <a:r>
              <a:rPr lang="id-ID" sz="1200" dirty="0"/>
              <a:t> ., 2002</a:t>
            </a:r>
            <a:r>
              <a:rPr lang="id-ID" sz="1200" dirty="0" smtClean="0"/>
              <a:t>)</a:t>
            </a:r>
            <a:endParaRPr lang="en-US" dirty="0"/>
          </a:p>
        </p:txBody>
      </p:sp>
      <p:grpSp>
        <p:nvGrpSpPr>
          <p:cNvPr id="3" name="Group 2"/>
          <p:cNvGrpSpPr/>
          <p:nvPr/>
        </p:nvGrpSpPr>
        <p:grpSpPr>
          <a:xfrm>
            <a:off x="385593" y="356468"/>
            <a:ext cx="8541890" cy="307777"/>
            <a:chOff x="291861" y="462720"/>
            <a:chExt cx="8541890" cy="307777"/>
          </a:xfrm>
        </p:grpSpPr>
        <p:cxnSp>
          <p:nvCxnSpPr>
            <p:cNvPr id="4" name="Straight Connector 3"/>
            <p:cNvCxnSpPr>
              <a:stCxn id="5"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
        <p:nvSpPr>
          <p:cNvPr id="9" name="TextBox 8"/>
          <p:cNvSpPr txBox="1"/>
          <p:nvPr/>
        </p:nvSpPr>
        <p:spPr>
          <a:xfrm>
            <a:off x="5940152" y="6370442"/>
            <a:ext cx="3204723" cy="261610"/>
          </a:xfrm>
          <a:prstGeom prst="rect">
            <a:avLst/>
          </a:prstGeom>
          <a:noFill/>
        </p:spPr>
        <p:txBody>
          <a:bodyPr wrap="none" rtlCol="0">
            <a:spAutoFit/>
          </a:bodyPr>
          <a:lstStyle/>
          <a:p>
            <a:r>
              <a:rPr lang="id-ID" sz="1100" dirty="0" smtClean="0"/>
              <a:t>Anchovy product from Beppu Gulf (Doc. Imran 2013)</a:t>
            </a:r>
            <a:endParaRPr lang="en-US" sz="1100" dirty="0"/>
          </a:p>
        </p:txBody>
      </p:sp>
      <p:pic>
        <p:nvPicPr>
          <p:cNvPr id="2056" name="Picture 8" descr="https://fbcdn-sphotos-g-a.akamaihd.net/hphotos-ak-ash4/481794_4140203027904_608676754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6413" y="4496438"/>
            <a:ext cx="2852216" cy="19014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D:\2012\D_Course_HU\Dok Foto\Krueng Raya\IMG_21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5683" y="4469771"/>
            <a:ext cx="2742915" cy="19409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a Research PhD Project\Dok Foto\IMG_18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448" y="4469771"/>
            <a:ext cx="2915758" cy="194383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403648" y="6381328"/>
            <a:ext cx="3873176" cy="261610"/>
          </a:xfrm>
          <a:prstGeom prst="rect">
            <a:avLst/>
          </a:prstGeom>
          <a:noFill/>
        </p:spPr>
        <p:txBody>
          <a:bodyPr wrap="none" rtlCol="0">
            <a:spAutoFit/>
          </a:bodyPr>
          <a:lstStyle/>
          <a:p>
            <a:r>
              <a:rPr lang="id-ID" sz="1100" dirty="0" smtClean="0"/>
              <a:t>Anchovy product from Krueng Raya Bay, Aceh (Doc. Imran 2012)</a:t>
            </a:r>
            <a:endParaRPr lang="en-US" sz="1100" dirty="0"/>
          </a:p>
        </p:txBody>
      </p:sp>
      <p:sp>
        <p:nvSpPr>
          <p:cNvPr id="18" name="TextBox 17"/>
          <p:cNvSpPr txBox="1"/>
          <p:nvPr/>
        </p:nvSpPr>
        <p:spPr>
          <a:xfrm>
            <a:off x="559070" y="92455"/>
            <a:ext cx="3583802" cy="461665"/>
          </a:xfrm>
          <a:prstGeom prst="rect">
            <a:avLst/>
          </a:prstGeom>
          <a:noFill/>
        </p:spPr>
        <p:txBody>
          <a:bodyPr wrap="none" rtlCol="0">
            <a:spAutoFit/>
          </a:bodyPr>
          <a:lstStyle/>
          <a:p>
            <a:r>
              <a:rPr lang="id-ID" sz="2400" b="1" dirty="0" smtClean="0"/>
              <a:t>Selected Literature Review</a:t>
            </a:r>
            <a:endParaRPr lang="en-US" sz="2400" b="1" dirty="0"/>
          </a:p>
        </p:txBody>
      </p:sp>
      <p:sp>
        <p:nvSpPr>
          <p:cNvPr id="7" name="Date Placeholder 6"/>
          <p:cNvSpPr>
            <a:spLocks noGrp="1"/>
          </p:cNvSpPr>
          <p:nvPr>
            <p:ph type="dt" sz="half" idx="10"/>
          </p:nvPr>
        </p:nvSpPr>
        <p:spPr/>
        <p:txBody>
          <a:bodyPr/>
          <a:lstStyle/>
          <a:p>
            <a:r>
              <a:rPr lang="en-US" smtClean="0"/>
              <a:t>7/8/2014</a:t>
            </a:r>
            <a:endParaRPr lang="en-US"/>
          </a:p>
        </p:txBody>
      </p:sp>
      <p:sp>
        <p:nvSpPr>
          <p:cNvPr id="10" name="Slide Number Placeholder 9"/>
          <p:cNvSpPr>
            <a:spLocks noGrp="1"/>
          </p:cNvSpPr>
          <p:nvPr>
            <p:ph type="sldNum" sz="quarter" idx="12"/>
          </p:nvPr>
        </p:nvSpPr>
        <p:spPr/>
        <p:txBody>
          <a:bodyPr/>
          <a:lstStyle/>
          <a:p>
            <a:fld id="{7424B282-4CBB-4636-A3F6-DD6456EA9C10}" type="slidenum">
              <a:rPr lang="en-US" smtClean="0"/>
              <a:t>7</a:t>
            </a:fld>
            <a:endParaRPr lang="en-US"/>
          </a:p>
        </p:txBody>
      </p:sp>
      <p:sp>
        <p:nvSpPr>
          <p:cNvPr id="11" name="TextBox 10"/>
          <p:cNvSpPr txBox="1"/>
          <p:nvPr/>
        </p:nvSpPr>
        <p:spPr>
          <a:xfrm>
            <a:off x="481399" y="2520606"/>
            <a:ext cx="6827767" cy="369332"/>
          </a:xfrm>
          <a:prstGeom prst="rect">
            <a:avLst/>
          </a:prstGeom>
          <a:noFill/>
        </p:spPr>
        <p:txBody>
          <a:bodyPr wrap="none" rtlCol="0">
            <a:spAutoFit/>
          </a:bodyPr>
          <a:lstStyle/>
          <a:p>
            <a:r>
              <a:rPr lang="id-ID" b="1" dirty="0" smtClean="0"/>
              <a:t>Fish stock state and the most potential collapse of fisheries resources  </a:t>
            </a:r>
            <a:endParaRPr lang="en-US" b="1" dirty="0"/>
          </a:p>
        </p:txBody>
      </p:sp>
      <p:sp>
        <p:nvSpPr>
          <p:cNvPr id="20" name="TextBox 19"/>
          <p:cNvSpPr txBox="1"/>
          <p:nvPr/>
        </p:nvSpPr>
        <p:spPr>
          <a:xfrm>
            <a:off x="537303" y="601037"/>
            <a:ext cx="3597203" cy="369332"/>
          </a:xfrm>
          <a:prstGeom prst="rect">
            <a:avLst/>
          </a:prstGeom>
          <a:noFill/>
        </p:spPr>
        <p:txBody>
          <a:bodyPr wrap="none" rtlCol="0">
            <a:spAutoFit/>
          </a:bodyPr>
          <a:lstStyle/>
          <a:p>
            <a:r>
              <a:rPr lang="id-ID" b="1" dirty="0" smtClean="0"/>
              <a:t>Potential factors cause of collapse </a:t>
            </a:r>
            <a:endParaRPr lang="en-US" b="1" dirty="0"/>
          </a:p>
        </p:txBody>
      </p:sp>
      <p:sp>
        <p:nvSpPr>
          <p:cNvPr id="21" name="Rectangle 20"/>
          <p:cNvSpPr/>
          <p:nvPr/>
        </p:nvSpPr>
        <p:spPr>
          <a:xfrm>
            <a:off x="512326" y="988621"/>
            <a:ext cx="8308146" cy="1354217"/>
          </a:xfrm>
          <a:prstGeom prst="rect">
            <a:avLst/>
          </a:prstGeom>
        </p:spPr>
        <p:txBody>
          <a:bodyPr wrap="square">
            <a:spAutoFit/>
          </a:bodyPr>
          <a:lstStyle/>
          <a:p>
            <a:pPr marL="179388" indent="-179388">
              <a:buFont typeface="Arial" panose="020B0604020202020204" pitchFamily="34" charset="0"/>
              <a:buChar char="•"/>
            </a:pPr>
            <a:r>
              <a:rPr lang="id-ID" b="1" dirty="0"/>
              <a:t>Overcapacity of fishing fleet</a:t>
            </a:r>
            <a:r>
              <a:rPr lang="id-ID" dirty="0"/>
              <a:t>: Increased 9</a:t>
            </a:r>
            <a:r>
              <a:rPr lang="id-ID" dirty="0" smtClean="0"/>
              <a:t>% (</a:t>
            </a:r>
            <a:r>
              <a:rPr lang="id-ID" dirty="0"/>
              <a:t>from 3,998,100 </a:t>
            </a:r>
            <a:r>
              <a:rPr lang="id-ID" dirty="0" smtClean="0"/>
              <a:t>unit in 1995 to 4,355,500 unit in 2010 ) </a:t>
            </a:r>
            <a:r>
              <a:rPr lang="id-ID" sz="1200" dirty="0"/>
              <a:t>(FAO 2010, pp. xxii)</a:t>
            </a:r>
            <a:endParaRPr lang="id-ID" dirty="0"/>
          </a:p>
          <a:p>
            <a:pPr marL="179388" indent="-179388">
              <a:buFont typeface="Arial" panose="020B0604020202020204" pitchFamily="34" charset="0"/>
              <a:buChar char="•"/>
            </a:pPr>
            <a:r>
              <a:rPr lang="id-ID" b="1" dirty="0" smtClean="0"/>
              <a:t>Natural disaster</a:t>
            </a:r>
            <a:r>
              <a:rPr lang="id-ID" dirty="0" smtClean="0"/>
              <a:t>: 61.5% potential impact on fish resources </a:t>
            </a:r>
            <a:r>
              <a:rPr lang="id-ID" sz="1200" dirty="0" smtClean="0"/>
              <a:t>(World </a:t>
            </a:r>
            <a:r>
              <a:rPr lang="id-ID" sz="1200" dirty="0"/>
              <a:t>Disaster Report (2010, pp 35</a:t>
            </a:r>
            <a:r>
              <a:rPr lang="id-ID" sz="1200" dirty="0" smtClean="0"/>
              <a:t>)</a:t>
            </a:r>
          </a:p>
          <a:p>
            <a:pPr marL="179388" indent="-179388">
              <a:buFont typeface="Arial" panose="020B0604020202020204" pitchFamily="34" charset="0"/>
              <a:buChar char="•"/>
            </a:pPr>
            <a:r>
              <a:rPr lang="id-ID" b="1" dirty="0" smtClean="0"/>
              <a:t>Increasing exploitation rate</a:t>
            </a:r>
            <a:r>
              <a:rPr lang="id-ID" dirty="0" smtClean="0"/>
              <a:t> and </a:t>
            </a:r>
            <a:r>
              <a:rPr lang="id-ID" b="1" dirty="0" smtClean="0"/>
              <a:t>ecosystem degradation</a:t>
            </a:r>
            <a:r>
              <a:rPr lang="id-ID" sz="2800" dirty="0" smtClean="0"/>
              <a:t> </a:t>
            </a:r>
            <a:r>
              <a:rPr lang="id-ID" sz="1200" dirty="0" smtClean="0"/>
              <a:t>(Worm et al., 2009)</a:t>
            </a:r>
            <a:endParaRPr lang="en-US" dirty="0"/>
          </a:p>
        </p:txBody>
      </p:sp>
    </p:spTree>
    <p:extLst>
      <p:ext uri="{BB962C8B-B14F-4D97-AF65-F5344CB8AC3E}">
        <p14:creationId xmlns:p14="http://schemas.microsoft.com/office/powerpoint/2010/main" val="53554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7504" y="6022605"/>
            <a:ext cx="8983037" cy="276999"/>
          </a:xfrm>
          <a:prstGeom prst="rect">
            <a:avLst/>
          </a:prstGeom>
          <a:noFill/>
        </p:spPr>
        <p:txBody>
          <a:bodyPr wrap="none" rtlCol="0">
            <a:spAutoFit/>
          </a:bodyPr>
          <a:lstStyle/>
          <a:p>
            <a:r>
              <a:rPr lang="id-ID" sz="1200" dirty="0" smtClean="0"/>
              <a:t>FIGURE. 4.  Inter-corelationship of ecology and social system in Krueng Raya Bay: under-presure of anchovy resources (Imran and Yamao 2014)</a:t>
            </a:r>
            <a:endParaRPr lang="en-US" sz="1200" dirty="0"/>
          </a:p>
        </p:txBody>
      </p:sp>
      <p:sp>
        <p:nvSpPr>
          <p:cNvPr id="78" name="TextBox 77"/>
          <p:cNvSpPr txBox="1"/>
          <p:nvPr/>
        </p:nvSpPr>
        <p:spPr>
          <a:xfrm>
            <a:off x="467544" y="148570"/>
            <a:ext cx="8273932" cy="400110"/>
          </a:xfrm>
          <a:prstGeom prst="rect">
            <a:avLst/>
          </a:prstGeom>
          <a:noFill/>
        </p:spPr>
        <p:txBody>
          <a:bodyPr wrap="none" rtlCol="0">
            <a:spAutoFit/>
          </a:bodyPr>
          <a:lstStyle/>
          <a:p>
            <a:r>
              <a:rPr lang="id-ID" sz="2000" b="1" dirty="0" smtClean="0"/>
              <a:t>Selected Literature Review: </a:t>
            </a:r>
            <a:r>
              <a:rPr lang="id-ID" sz="2000" b="1" dirty="0"/>
              <a:t>o</a:t>
            </a:r>
            <a:r>
              <a:rPr lang="id-ID" sz="2000" b="1" dirty="0" smtClean="0"/>
              <a:t>ur </a:t>
            </a:r>
            <a:r>
              <a:rPr lang="id-ID" sz="2000" b="1" dirty="0" smtClean="0"/>
              <a:t>h</a:t>
            </a:r>
            <a:r>
              <a:rPr lang="id-ID" sz="2000" b="1" dirty="0"/>
              <a:t>y</a:t>
            </a:r>
            <a:r>
              <a:rPr lang="id-ID" sz="2000" b="1" dirty="0" smtClean="0"/>
              <a:t>pothetic </a:t>
            </a:r>
            <a:r>
              <a:rPr lang="id-ID" sz="2000" b="1" dirty="0"/>
              <a:t>of achovy </a:t>
            </a:r>
            <a:r>
              <a:rPr lang="id-ID" sz="2000" b="1" dirty="0" smtClean="0"/>
              <a:t>fisheries under presure</a:t>
            </a:r>
            <a:endParaRPr lang="en-US" sz="2000" b="1" dirty="0"/>
          </a:p>
        </p:txBody>
      </p:sp>
      <p:grpSp>
        <p:nvGrpSpPr>
          <p:cNvPr id="79" name="Group 78"/>
          <p:cNvGrpSpPr/>
          <p:nvPr/>
        </p:nvGrpSpPr>
        <p:grpSpPr>
          <a:xfrm>
            <a:off x="323528" y="463225"/>
            <a:ext cx="8541890" cy="307777"/>
            <a:chOff x="291861" y="462720"/>
            <a:chExt cx="8541890" cy="307777"/>
          </a:xfrm>
        </p:grpSpPr>
        <p:cxnSp>
          <p:nvCxnSpPr>
            <p:cNvPr id="81" name="Straight Connector 80"/>
            <p:cNvCxnSpPr>
              <a:stCxn id="82"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grpSp>
        <p:nvGrpSpPr>
          <p:cNvPr id="14" name="Group 13"/>
          <p:cNvGrpSpPr/>
          <p:nvPr/>
        </p:nvGrpSpPr>
        <p:grpSpPr>
          <a:xfrm>
            <a:off x="373502" y="632395"/>
            <a:ext cx="8435953" cy="5398185"/>
            <a:chOff x="373502" y="632395"/>
            <a:chExt cx="8435953" cy="5398185"/>
          </a:xfrm>
        </p:grpSpPr>
        <p:sp>
          <p:nvSpPr>
            <p:cNvPr id="2" name="Oval 1"/>
            <p:cNvSpPr/>
            <p:nvPr/>
          </p:nvSpPr>
          <p:spPr>
            <a:xfrm>
              <a:off x="1619672" y="2276872"/>
              <a:ext cx="1368153" cy="93610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Anchovy Resources:MSY</a:t>
              </a:r>
              <a:endParaRPr lang="en-US" sz="1200" dirty="0">
                <a:solidFill>
                  <a:schemeClr val="tx1"/>
                </a:solidFill>
              </a:endParaRPr>
            </a:p>
          </p:txBody>
        </p:sp>
        <p:sp>
          <p:nvSpPr>
            <p:cNvPr id="3" name="Oval 2"/>
            <p:cNvSpPr/>
            <p:nvPr/>
          </p:nvSpPr>
          <p:spPr>
            <a:xfrm>
              <a:off x="517518" y="1844824"/>
              <a:ext cx="1152128" cy="64807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Mangrove Condition</a:t>
              </a:r>
              <a:endParaRPr lang="en-US" sz="1200" dirty="0">
                <a:solidFill>
                  <a:schemeClr val="tx1"/>
                </a:solidFill>
              </a:endParaRPr>
            </a:p>
          </p:txBody>
        </p:sp>
        <p:sp>
          <p:nvSpPr>
            <p:cNvPr id="4" name="Oval 3"/>
            <p:cNvSpPr/>
            <p:nvPr/>
          </p:nvSpPr>
          <p:spPr>
            <a:xfrm>
              <a:off x="395536" y="2935961"/>
              <a:ext cx="1152128" cy="64807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Coral Reef Condition</a:t>
              </a:r>
              <a:endParaRPr lang="en-US" sz="1200" dirty="0">
                <a:solidFill>
                  <a:schemeClr val="tx1"/>
                </a:solidFill>
              </a:endParaRPr>
            </a:p>
          </p:txBody>
        </p:sp>
        <p:sp>
          <p:nvSpPr>
            <p:cNvPr id="5" name="Oval 4"/>
            <p:cNvSpPr/>
            <p:nvPr/>
          </p:nvSpPr>
          <p:spPr>
            <a:xfrm>
              <a:off x="3191041" y="1155330"/>
              <a:ext cx="1152128" cy="6120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Number of Fishing Fleet</a:t>
              </a:r>
              <a:endParaRPr lang="en-US" sz="1200" dirty="0"/>
            </a:p>
          </p:txBody>
        </p:sp>
        <p:sp>
          <p:nvSpPr>
            <p:cNvPr id="6" name="Oval 5"/>
            <p:cNvSpPr/>
            <p:nvPr/>
          </p:nvSpPr>
          <p:spPr>
            <a:xfrm>
              <a:off x="3419872" y="4797152"/>
              <a:ext cx="1224136" cy="7920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Number of Fishermen</a:t>
              </a:r>
              <a:endParaRPr lang="en-US" sz="1200" dirty="0"/>
            </a:p>
          </p:txBody>
        </p:sp>
        <p:sp>
          <p:nvSpPr>
            <p:cNvPr id="7" name="Oval 6"/>
            <p:cNvSpPr/>
            <p:nvPr/>
          </p:nvSpPr>
          <p:spPr>
            <a:xfrm>
              <a:off x="3855872" y="2237915"/>
              <a:ext cx="1368152" cy="10081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Income of Fishermen</a:t>
              </a:r>
              <a:endParaRPr lang="en-US" sz="1200" dirty="0"/>
            </a:p>
          </p:txBody>
        </p:sp>
        <p:sp>
          <p:nvSpPr>
            <p:cNvPr id="8" name="Oval 7"/>
            <p:cNvSpPr/>
            <p:nvPr/>
          </p:nvSpPr>
          <p:spPr>
            <a:xfrm>
              <a:off x="4550782" y="1195350"/>
              <a:ext cx="1245354" cy="77815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Fish Production/Catch</a:t>
              </a:r>
              <a:endParaRPr lang="en-US" sz="1200" dirty="0"/>
            </a:p>
          </p:txBody>
        </p:sp>
        <p:sp>
          <p:nvSpPr>
            <p:cNvPr id="9" name="Oval 8"/>
            <p:cNvSpPr/>
            <p:nvPr/>
          </p:nvSpPr>
          <p:spPr>
            <a:xfrm>
              <a:off x="4572000" y="3389695"/>
              <a:ext cx="1440160" cy="53745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Operational Cost</a:t>
              </a:r>
              <a:endParaRPr lang="en-US" sz="1200" dirty="0"/>
            </a:p>
          </p:txBody>
        </p:sp>
        <p:sp>
          <p:nvSpPr>
            <p:cNvPr id="10" name="Oval 9"/>
            <p:cNvSpPr/>
            <p:nvPr/>
          </p:nvSpPr>
          <p:spPr>
            <a:xfrm>
              <a:off x="3851920" y="4005064"/>
              <a:ext cx="1342433" cy="5040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t>Investment</a:t>
              </a:r>
              <a:endParaRPr lang="en-US" sz="1200" dirty="0"/>
            </a:p>
          </p:txBody>
        </p:sp>
        <p:sp>
          <p:nvSpPr>
            <p:cNvPr id="11" name="Oval 10"/>
            <p:cNvSpPr/>
            <p:nvPr/>
          </p:nvSpPr>
          <p:spPr>
            <a:xfrm>
              <a:off x="6171709" y="2315845"/>
              <a:ext cx="1064587" cy="89713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Poverty</a:t>
              </a:r>
              <a:endParaRPr lang="en-US" sz="1200" dirty="0">
                <a:solidFill>
                  <a:schemeClr val="tx1"/>
                </a:solidFill>
              </a:endParaRPr>
            </a:p>
          </p:txBody>
        </p:sp>
        <p:sp>
          <p:nvSpPr>
            <p:cNvPr id="19" name="Oval 18"/>
            <p:cNvSpPr/>
            <p:nvPr/>
          </p:nvSpPr>
          <p:spPr>
            <a:xfrm>
              <a:off x="6804248" y="1124744"/>
              <a:ext cx="1296144" cy="7920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Line of poverty</a:t>
              </a:r>
              <a:endParaRPr lang="en-US" sz="1200" dirty="0">
                <a:solidFill>
                  <a:schemeClr val="tx1"/>
                </a:solidFill>
              </a:endParaRPr>
            </a:p>
          </p:txBody>
        </p:sp>
        <p:sp>
          <p:nvSpPr>
            <p:cNvPr id="20" name="Oval 19"/>
            <p:cNvSpPr/>
            <p:nvPr/>
          </p:nvSpPr>
          <p:spPr>
            <a:xfrm>
              <a:off x="7104309" y="3355087"/>
              <a:ext cx="1296144" cy="7920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Regional Labour Wage</a:t>
              </a:r>
              <a:endParaRPr lang="en-US" sz="1200" dirty="0">
                <a:solidFill>
                  <a:schemeClr val="tx1"/>
                </a:solidFill>
              </a:endParaRPr>
            </a:p>
          </p:txBody>
        </p:sp>
        <p:cxnSp>
          <p:nvCxnSpPr>
            <p:cNvPr id="22" name="Straight Arrow Connector 21"/>
            <p:cNvCxnSpPr>
              <a:stCxn id="6" idx="2"/>
              <a:endCxn id="2" idx="4"/>
            </p:cNvCxnSpPr>
            <p:nvPr/>
          </p:nvCxnSpPr>
          <p:spPr>
            <a:xfrm flipH="1" flipV="1">
              <a:off x="2303749" y="3212976"/>
              <a:ext cx="1116123" cy="1980220"/>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83776" y="2787695"/>
              <a:ext cx="324128" cy="276999"/>
            </a:xfrm>
            <a:prstGeom prst="rect">
              <a:avLst/>
            </a:prstGeom>
            <a:noFill/>
          </p:spPr>
          <p:txBody>
            <a:bodyPr wrap="none" rtlCol="0">
              <a:spAutoFit/>
            </a:bodyPr>
            <a:lstStyle/>
            <a:p>
              <a:r>
                <a:rPr lang="id-ID" sz="1200" dirty="0" smtClean="0"/>
                <a:t>(-)</a:t>
              </a:r>
              <a:endParaRPr lang="en-US" sz="1200" dirty="0"/>
            </a:p>
          </p:txBody>
        </p:sp>
        <p:cxnSp>
          <p:nvCxnSpPr>
            <p:cNvPr id="25" name="Straight Arrow Connector 24"/>
            <p:cNvCxnSpPr>
              <a:stCxn id="5" idx="2"/>
              <a:endCxn id="2" idx="0"/>
            </p:cNvCxnSpPr>
            <p:nvPr/>
          </p:nvCxnSpPr>
          <p:spPr>
            <a:xfrm flipH="1">
              <a:off x="2303749" y="1461364"/>
              <a:ext cx="887292" cy="815508"/>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42909" y="1600860"/>
              <a:ext cx="324128" cy="276999"/>
            </a:xfrm>
            <a:prstGeom prst="rect">
              <a:avLst/>
            </a:prstGeom>
            <a:noFill/>
          </p:spPr>
          <p:txBody>
            <a:bodyPr wrap="none" rtlCol="0">
              <a:spAutoFit/>
            </a:bodyPr>
            <a:lstStyle/>
            <a:p>
              <a:r>
                <a:rPr lang="id-ID" sz="1200" dirty="0" smtClean="0"/>
                <a:t>(-)</a:t>
              </a:r>
              <a:endParaRPr lang="en-US" sz="1200" dirty="0"/>
            </a:p>
          </p:txBody>
        </p:sp>
        <p:cxnSp>
          <p:nvCxnSpPr>
            <p:cNvPr id="29" name="Straight Arrow Connector 28"/>
            <p:cNvCxnSpPr>
              <a:stCxn id="3" idx="6"/>
              <a:endCxn id="2" idx="1"/>
            </p:cNvCxnSpPr>
            <p:nvPr/>
          </p:nvCxnSpPr>
          <p:spPr>
            <a:xfrm>
              <a:off x="1669646" y="2168860"/>
              <a:ext cx="150387" cy="245101"/>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60695" y="1982950"/>
              <a:ext cx="324128" cy="276999"/>
            </a:xfrm>
            <a:prstGeom prst="rect">
              <a:avLst/>
            </a:prstGeom>
            <a:noFill/>
          </p:spPr>
          <p:txBody>
            <a:bodyPr wrap="none" rtlCol="0">
              <a:spAutoFit/>
            </a:bodyPr>
            <a:lstStyle/>
            <a:p>
              <a:r>
                <a:rPr lang="id-ID" sz="1200" dirty="0" smtClean="0"/>
                <a:t>(-)</a:t>
              </a:r>
              <a:endParaRPr lang="en-US" sz="1200" dirty="0"/>
            </a:p>
          </p:txBody>
        </p:sp>
        <p:sp>
          <p:nvSpPr>
            <p:cNvPr id="34" name="TextBox 33"/>
            <p:cNvSpPr txBox="1"/>
            <p:nvPr/>
          </p:nvSpPr>
          <p:spPr>
            <a:xfrm>
              <a:off x="1463447" y="2300712"/>
              <a:ext cx="354584" cy="276999"/>
            </a:xfrm>
            <a:prstGeom prst="rect">
              <a:avLst/>
            </a:prstGeom>
            <a:noFill/>
          </p:spPr>
          <p:txBody>
            <a:bodyPr wrap="none" rtlCol="0">
              <a:spAutoFit/>
            </a:bodyPr>
            <a:lstStyle/>
            <a:p>
              <a:r>
                <a:rPr lang="id-ID" sz="1200" dirty="0" smtClean="0"/>
                <a:t>(+)</a:t>
              </a:r>
              <a:endParaRPr lang="en-US" sz="1200" dirty="0"/>
            </a:p>
          </p:txBody>
        </p:sp>
        <p:cxnSp>
          <p:nvCxnSpPr>
            <p:cNvPr id="42" name="Straight Arrow Connector 41"/>
            <p:cNvCxnSpPr>
              <a:stCxn id="4" idx="6"/>
              <a:endCxn id="2" idx="3"/>
            </p:cNvCxnSpPr>
            <p:nvPr/>
          </p:nvCxnSpPr>
          <p:spPr>
            <a:xfrm flipV="1">
              <a:off x="1547664" y="3075887"/>
              <a:ext cx="272369" cy="184110"/>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448511" y="2897004"/>
              <a:ext cx="324128" cy="276999"/>
            </a:xfrm>
            <a:prstGeom prst="rect">
              <a:avLst/>
            </a:prstGeom>
            <a:noFill/>
          </p:spPr>
          <p:txBody>
            <a:bodyPr wrap="none" rtlCol="0">
              <a:spAutoFit/>
            </a:bodyPr>
            <a:lstStyle/>
            <a:p>
              <a:r>
                <a:rPr lang="id-ID" sz="1200" dirty="0" smtClean="0"/>
                <a:t>(-)</a:t>
              </a:r>
              <a:endParaRPr lang="en-US" sz="1200" dirty="0"/>
            </a:p>
          </p:txBody>
        </p:sp>
        <p:sp>
          <p:nvSpPr>
            <p:cNvPr id="45" name="TextBox 44"/>
            <p:cNvSpPr txBox="1"/>
            <p:nvPr/>
          </p:nvSpPr>
          <p:spPr>
            <a:xfrm>
              <a:off x="1481112" y="3235010"/>
              <a:ext cx="354584" cy="276999"/>
            </a:xfrm>
            <a:prstGeom prst="rect">
              <a:avLst/>
            </a:prstGeom>
            <a:noFill/>
          </p:spPr>
          <p:txBody>
            <a:bodyPr wrap="none" rtlCol="0">
              <a:spAutoFit/>
            </a:bodyPr>
            <a:lstStyle/>
            <a:p>
              <a:r>
                <a:rPr lang="id-ID" sz="1200" dirty="0" smtClean="0"/>
                <a:t>(+)</a:t>
              </a:r>
              <a:endParaRPr lang="en-US" sz="1200" dirty="0"/>
            </a:p>
          </p:txBody>
        </p:sp>
        <p:cxnSp>
          <p:nvCxnSpPr>
            <p:cNvPr id="46" name="Straight Arrow Connector 45"/>
            <p:cNvCxnSpPr>
              <a:stCxn id="2" idx="6"/>
              <a:endCxn id="7" idx="2"/>
            </p:cNvCxnSpPr>
            <p:nvPr/>
          </p:nvCxnSpPr>
          <p:spPr>
            <a:xfrm flipV="1">
              <a:off x="2987825" y="2741971"/>
              <a:ext cx="868047" cy="2953"/>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7" idx="6"/>
              <a:endCxn id="11" idx="2"/>
            </p:cNvCxnSpPr>
            <p:nvPr/>
          </p:nvCxnSpPr>
          <p:spPr>
            <a:xfrm>
              <a:off x="5224024" y="2741971"/>
              <a:ext cx="947685" cy="22440"/>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 idx="6"/>
              <a:endCxn id="8" idx="2"/>
            </p:cNvCxnSpPr>
            <p:nvPr/>
          </p:nvCxnSpPr>
          <p:spPr>
            <a:xfrm>
              <a:off x="4343169" y="1461364"/>
              <a:ext cx="207613" cy="123064"/>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8" idx="4"/>
              <a:endCxn id="7" idx="7"/>
            </p:cNvCxnSpPr>
            <p:nvPr/>
          </p:nvCxnSpPr>
          <p:spPr>
            <a:xfrm flipH="1">
              <a:off x="5023663" y="1973505"/>
              <a:ext cx="149796" cy="412045"/>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9" idx="0"/>
              <a:endCxn id="7" idx="5"/>
            </p:cNvCxnSpPr>
            <p:nvPr/>
          </p:nvCxnSpPr>
          <p:spPr>
            <a:xfrm flipH="1" flipV="1">
              <a:off x="5023663" y="3098392"/>
              <a:ext cx="268417" cy="291303"/>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 idx="1"/>
              <a:endCxn id="7" idx="3"/>
            </p:cNvCxnSpPr>
            <p:nvPr/>
          </p:nvCxnSpPr>
          <p:spPr>
            <a:xfrm flipV="1">
              <a:off x="3599143" y="3098392"/>
              <a:ext cx="457090" cy="1814759"/>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0" idx="0"/>
              <a:endCxn id="7" idx="4"/>
            </p:cNvCxnSpPr>
            <p:nvPr/>
          </p:nvCxnSpPr>
          <p:spPr>
            <a:xfrm flipV="1">
              <a:off x="4523137" y="3246027"/>
              <a:ext cx="16811" cy="759037"/>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8" idx="3"/>
              <a:endCxn id="2" idx="7"/>
            </p:cNvCxnSpPr>
            <p:nvPr/>
          </p:nvCxnSpPr>
          <p:spPr>
            <a:xfrm flipH="1">
              <a:off x="2787464" y="1859547"/>
              <a:ext cx="1945696" cy="554414"/>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9" idx="4"/>
              <a:endCxn id="11" idx="7"/>
            </p:cNvCxnSpPr>
            <p:nvPr/>
          </p:nvCxnSpPr>
          <p:spPr>
            <a:xfrm flipH="1">
              <a:off x="7080391" y="1916832"/>
              <a:ext cx="371929" cy="530395"/>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0" idx="1"/>
              <a:endCxn id="11" idx="5"/>
            </p:cNvCxnSpPr>
            <p:nvPr/>
          </p:nvCxnSpPr>
          <p:spPr>
            <a:xfrm flipH="1" flipV="1">
              <a:off x="7080391" y="3081594"/>
              <a:ext cx="213734" cy="389492"/>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7513311" y="2365803"/>
              <a:ext cx="1296144" cy="7920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Sharing System</a:t>
              </a:r>
              <a:endParaRPr lang="en-US" sz="1200" dirty="0">
                <a:solidFill>
                  <a:schemeClr val="tx1"/>
                </a:solidFill>
              </a:endParaRPr>
            </a:p>
          </p:txBody>
        </p:sp>
        <p:cxnSp>
          <p:nvCxnSpPr>
            <p:cNvPr id="84" name="Straight Arrow Connector 83"/>
            <p:cNvCxnSpPr>
              <a:stCxn id="83" idx="2"/>
              <a:endCxn id="11" idx="6"/>
            </p:cNvCxnSpPr>
            <p:nvPr/>
          </p:nvCxnSpPr>
          <p:spPr>
            <a:xfrm flipH="1">
              <a:off x="7236296" y="2761847"/>
              <a:ext cx="277015" cy="2564"/>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443012" y="1999873"/>
              <a:ext cx="324128" cy="276999"/>
            </a:xfrm>
            <a:prstGeom prst="rect">
              <a:avLst/>
            </a:prstGeom>
            <a:noFill/>
          </p:spPr>
          <p:txBody>
            <a:bodyPr wrap="none" rtlCol="0">
              <a:spAutoFit/>
            </a:bodyPr>
            <a:lstStyle/>
            <a:p>
              <a:r>
                <a:rPr lang="id-ID" sz="1200" dirty="0" smtClean="0"/>
                <a:t>(-)</a:t>
              </a:r>
              <a:endParaRPr lang="en-US" sz="1200" dirty="0"/>
            </a:p>
          </p:txBody>
        </p:sp>
        <p:sp>
          <p:nvSpPr>
            <p:cNvPr id="89" name="TextBox 88"/>
            <p:cNvSpPr txBox="1"/>
            <p:nvPr/>
          </p:nvSpPr>
          <p:spPr>
            <a:xfrm>
              <a:off x="4328774" y="1124744"/>
              <a:ext cx="354584" cy="276999"/>
            </a:xfrm>
            <a:prstGeom prst="rect">
              <a:avLst/>
            </a:prstGeom>
            <a:noFill/>
          </p:spPr>
          <p:txBody>
            <a:bodyPr wrap="none" rtlCol="0">
              <a:spAutoFit/>
            </a:bodyPr>
            <a:lstStyle/>
            <a:p>
              <a:r>
                <a:rPr lang="id-ID" sz="1200" dirty="0" smtClean="0"/>
                <a:t>(+)</a:t>
              </a:r>
              <a:endParaRPr lang="en-US" sz="1200" dirty="0"/>
            </a:p>
          </p:txBody>
        </p:sp>
        <p:sp>
          <p:nvSpPr>
            <p:cNvPr id="90" name="TextBox 89"/>
            <p:cNvSpPr txBox="1"/>
            <p:nvPr/>
          </p:nvSpPr>
          <p:spPr>
            <a:xfrm>
              <a:off x="5338819" y="2416639"/>
              <a:ext cx="324128" cy="276999"/>
            </a:xfrm>
            <a:prstGeom prst="rect">
              <a:avLst/>
            </a:prstGeom>
            <a:noFill/>
          </p:spPr>
          <p:txBody>
            <a:bodyPr wrap="none" rtlCol="0">
              <a:spAutoFit/>
            </a:bodyPr>
            <a:lstStyle/>
            <a:p>
              <a:r>
                <a:rPr lang="id-ID" sz="1200" dirty="0" smtClean="0"/>
                <a:t>(-)</a:t>
              </a:r>
              <a:endParaRPr lang="en-US" sz="1200" dirty="0"/>
            </a:p>
          </p:txBody>
        </p:sp>
        <p:sp>
          <p:nvSpPr>
            <p:cNvPr id="91" name="TextBox 90"/>
            <p:cNvSpPr txBox="1"/>
            <p:nvPr/>
          </p:nvSpPr>
          <p:spPr>
            <a:xfrm>
              <a:off x="5338369" y="2787696"/>
              <a:ext cx="354584" cy="276999"/>
            </a:xfrm>
            <a:prstGeom prst="rect">
              <a:avLst/>
            </a:prstGeom>
            <a:noFill/>
          </p:spPr>
          <p:txBody>
            <a:bodyPr wrap="none" rtlCol="0">
              <a:spAutoFit/>
            </a:bodyPr>
            <a:lstStyle/>
            <a:p>
              <a:r>
                <a:rPr lang="id-ID" sz="1200" dirty="0" smtClean="0"/>
                <a:t>(+)</a:t>
              </a:r>
              <a:endParaRPr lang="en-US" sz="1200" dirty="0"/>
            </a:p>
          </p:txBody>
        </p:sp>
        <p:sp>
          <p:nvSpPr>
            <p:cNvPr id="92" name="TextBox 91"/>
            <p:cNvSpPr txBox="1"/>
            <p:nvPr/>
          </p:nvSpPr>
          <p:spPr>
            <a:xfrm>
              <a:off x="7235587" y="2439212"/>
              <a:ext cx="324128" cy="276999"/>
            </a:xfrm>
            <a:prstGeom prst="rect">
              <a:avLst/>
            </a:prstGeom>
            <a:noFill/>
          </p:spPr>
          <p:txBody>
            <a:bodyPr wrap="none" rtlCol="0">
              <a:spAutoFit/>
            </a:bodyPr>
            <a:lstStyle/>
            <a:p>
              <a:r>
                <a:rPr lang="id-ID" sz="1200" dirty="0" smtClean="0"/>
                <a:t>(-)</a:t>
              </a:r>
              <a:endParaRPr lang="en-US" sz="1200" dirty="0"/>
            </a:p>
          </p:txBody>
        </p:sp>
        <p:sp>
          <p:nvSpPr>
            <p:cNvPr id="93" name="TextBox 92"/>
            <p:cNvSpPr txBox="1"/>
            <p:nvPr/>
          </p:nvSpPr>
          <p:spPr>
            <a:xfrm>
              <a:off x="7235137" y="2810269"/>
              <a:ext cx="354584" cy="276999"/>
            </a:xfrm>
            <a:prstGeom prst="rect">
              <a:avLst/>
            </a:prstGeom>
            <a:noFill/>
          </p:spPr>
          <p:txBody>
            <a:bodyPr wrap="none" rtlCol="0">
              <a:spAutoFit/>
            </a:bodyPr>
            <a:lstStyle/>
            <a:p>
              <a:r>
                <a:rPr lang="id-ID" sz="1200" dirty="0" smtClean="0"/>
                <a:t>(+)</a:t>
              </a:r>
              <a:endParaRPr lang="en-US" sz="1200" dirty="0"/>
            </a:p>
          </p:txBody>
        </p:sp>
        <p:sp>
          <p:nvSpPr>
            <p:cNvPr id="94" name="TextBox 93"/>
            <p:cNvSpPr txBox="1"/>
            <p:nvPr/>
          </p:nvSpPr>
          <p:spPr>
            <a:xfrm>
              <a:off x="6986690" y="1855856"/>
              <a:ext cx="324128" cy="276999"/>
            </a:xfrm>
            <a:prstGeom prst="rect">
              <a:avLst/>
            </a:prstGeom>
            <a:noFill/>
          </p:spPr>
          <p:txBody>
            <a:bodyPr wrap="none" rtlCol="0">
              <a:spAutoFit/>
            </a:bodyPr>
            <a:lstStyle/>
            <a:p>
              <a:r>
                <a:rPr lang="id-ID" sz="1200" dirty="0" smtClean="0"/>
                <a:t>(-)</a:t>
              </a:r>
              <a:endParaRPr lang="en-US" sz="1200" dirty="0"/>
            </a:p>
          </p:txBody>
        </p:sp>
        <p:sp>
          <p:nvSpPr>
            <p:cNvPr id="95" name="TextBox 94"/>
            <p:cNvSpPr txBox="1"/>
            <p:nvPr/>
          </p:nvSpPr>
          <p:spPr>
            <a:xfrm>
              <a:off x="7403328" y="1897069"/>
              <a:ext cx="354584" cy="276999"/>
            </a:xfrm>
            <a:prstGeom prst="rect">
              <a:avLst/>
            </a:prstGeom>
            <a:noFill/>
          </p:spPr>
          <p:txBody>
            <a:bodyPr wrap="none" rtlCol="0">
              <a:spAutoFit/>
            </a:bodyPr>
            <a:lstStyle/>
            <a:p>
              <a:r>
                <a:rPr lang="id-ID" sz="1200" dirty="0" smtClean="0"/>
                <a:t>(+)</a:t>
              </a:r>
              <a:endParaRPr lang="en-US" sz="1200" dirty="0"/>
            </a:p>
          </p:txBody>
        </p:sp>
        <p:sp>
          <p:nvSpPr>
            <p:cNvPr id="96" name="TextBox 95"/>
            <p:cNvSpPr txBox="1"/>
            <p:nvPr/>
          </p:nvSpPr>
          <p:spPr>
            <a:xfrm>
              <a:off x="6869185" y="3246391"/>
              <a:ext cx="324128" cy="276999"/>
            </a:xfrm>
            <a:prstGeom prst="rect">
              <a:avLst/>
            </a:prstGeom>
            <a:noFill/>
          </p:spPr>
          <p:txBody>
            <a:bodyPr wrap="none" rtlCol="0">
              <a:spAutoFit/>
            </a:bodyPr>
            <a:lstStyle/>
            <a:p>
              <a:r>
                <a:rPr lang="id-ID" sz="1200" dirty="0" smtClean="0"/>
                <a:t>(-)</a:t>
              </a:r>
              <a:endParaRPr lang="en-US" sz="1200" dirty="0"/>
            </a:p>
          </p:txBody>
        </p:sp>
        <p:sp>
          <p:nvSpPr>
            <p:cNvPr id="97" name="TextBox 96"/>
            <p:cNvSpPr txBox="1"/>
            <p:nvPr/>
          </p:nvSpPr>
          <p:spPr>
            <a:xfrm>
              <a:off x="7196932" y="3113020"/>
              <a:ext cx="354584" cy="276999"/>
            </a:xfrm>
            <a:prstGeom prst="rect">
              <a:avLst/>
            </a:prstGeom>
            <a:noFill/>
          </p:spPr>
          <p:txBody>
            <a:bodyPr wrap="none" rtlCol="0">
              <a:spAutoFit/>
            </a:bodyPr>
            <a:lstStyle/>
            <a:p>
              <a:r>
                <a:rPr lang="id-ID" sz="1200" dirty="0" smtClean="0"/>
                <a:t>(+)</a:t>
              </a:r>
              <a:endParaRPr lang="en-US" sz="1200" dirty="0"/>
            </a:p>
          </p:txBody>
        </p:sp>
        <p:cxnSp>
          <p:nvCxnSpPr>
            <p:cNvPr id="100" name="Straight Connector 99"/>
            <p:cNvCxnSpPr/>
            <p:nvPr/>
          </p:nvCxnSpPr>
          <p:spPr>
            <a:xfrm flipH="1">
              <a:off x="3076755" y="918012"/>
              <a:ext cx="8620" cy="47432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6075548" y="886686"/>
              <a:ext cx="8620" cy="47432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3059832" y="4952201"/>
              <a:ext cx="324128" cy="276999"/>
            </a:xfrm>
            <a:prstGeom prst="rect">
              <a:avLst/>
            </a:prstGeom>
            <a:noFill/>
          </p:spPr>
          <p:txBody>
            <a:bodyPr wrap="none" rtlCol="0">
              <a:spAutoFit/>
            </a:bodyPr>
            <a:lstStyle/>
            <a:p>
              <a:r>
                <a:rPr lang="id-ID" sz="1200" dirty="0" smtClean="0"/>
                <a:t>(-)</a:t>
              </a:r>
              <a:endParaRPr lang="en-US" sz="1200" dirty="0"/>
            </a:p>
          </p:txBody>
        </p:sp>
        <p:sp>
          <p:nvSpPr>
            <p:cNvPr id="161" name="TextBox 160"/>
            <p:cNvSpPr txBox="1"/>
            <p:nvPr/>
          </p:nvSpPr>
          <p:spPr>
            <a:xfrm>
              <a:off x="3408855" y="4365104"/>
              <a:ext cx="324128" cy="276999"/>
            </a:xfrm>
            <a:prstGeom prst="rect">
              <a:avLst/>
            </a:prstGeom>
            <a:noFill/>
          </p:spPr>
          <p:txBody>
            <a:bodyPr wrap="none" rtlCol="0">
              <a:spAutoFit/>
            </a:bodyPr>
            <a:lstStyle/>
            <a:p>
              <a:r>
                <a:rPr lang="id-ID" sz="1200" dirty="0" smtClean="0"/>
                <a:t>(-)</a:t>
              </a:r>
              <a:endParaRPr lang="en-US" sz="1200" dirty="0"/>
            </a:p>
          </p:txBody>
        </p:sp>
        <p:sp>
          <p:nvSpPr>
            <p:cNvPr id="163" name="TextBox 162"/>
            <p:cNvSpPr txBox="1"/>
            <p:nvPr/>
          </p:nvSpPr>
          <p:spPr>
            <a:xfrm>
              <a:off x="3696230" y="4432212"/>
              <a:ext cx="354584" cy="276999"/>
            </a:xfrm>
            <a:prstGeom prst="rect">
              <a:avLst/>
            </a:prstGeom>
            <a:noFill/>
          </p:spPr>
          <p:txBody>
            <a:bodyPr wrap="none" rtlCol="0">
              <a:spAutoFit/>
            </a:bodyPr>
            <a:lstStyle/>
            <a:p>
              <a:r>
                <a:rPr lang="id-ID" sz="1200" dirty="0" smtClean="0"/>
                <a:t>(+)</a:t>
              </a:r>
              <a:endParaRPr lang="en-US" sz="1200" dirty="0"/>
            </a:p>
          </p:txBody>
        </p:sp>
        <p:sp>
          <p:nvSpPr>
            <p:cNvPr id="166" name="TextBox 165"/>
            <p:cNvSpPr txBox="1"/>
            <p:nvPr/>
          </p:nvSpPr>
          <p:spPr>
            <a:xfrm>
              <a:off x="4217071" y="3695014"/>
              <a:ext cx="354584" cy="276999"/>
            </a:xfrm>
            <a:prstGeom prst="rect">
              <a:avLst/>
            </a:prstGeom>
            <a:noFill/>
          </p:spPr>
          <p:txBody>
            <a:bodyPr wrap="none" rtlCol="0">
              <a:spAutoFit/>
            </a:bodyPr>
            <a:lstStyle/>
            <a:p>
              <a:r>
                <a:rPr lang="id-ID" sz="1200" dirty="0" smtClean="0"/>
                <a:t>(+)</a:t>
              </a:r>
              <a:endParaRPr lang="en-US" sz="1200" dirty="0"/>
            </a:p>
          </p:txBody>
        </p:sp>
        <p:sp>
          <p:nvSpPr>
            <p:cNvPr id="169" name="TextBox 168"/>
            <p:cNvSpPr txBox="1"/>
            <p:nvPr/>
          </p:nvSpPr>
          <p:spPr>
            <a:xfrm>
              <a:off x="5076506" y="2969028"/>
              <a:ext cx="324128" cy="276999"/>
            </a:xfrm>
            <a:prstGeom prst="rect">
              <a:avLst/>
            </a:prstGeom>
            <a:noFill/>
          </p:spPr>
          <p:txBody>
            <a:bodyPr wrap="none" rtlCol="0">
              <a:spAutoFit/>
            </a:bodyPr>
            <a:lstStyle/>
            <a:p>
              <a:r>
                <a:rPr lang="id-ID" sz="1200" dirty="0" smtClean="0"/>
                <a:t>(-)</a:t>
              </a:r>
              <a:endParaRPr lang="en-US" sz="1200" dirty="0"/>
            </a:p>
          </p:txBody>
        </p:sp>
        <p:sp>
          <p:nvSpPr>
            <p:cNvPr id="170" name="TextBox 169"/>
            <p:cNvSpPr txBox="1"/>
            <p:nvPr/>
          </p:nvSpPr>
          <p:spPr>
            <a:xfrm>
              <a:off x="4843109" y="3151985"/>
              <a:ext cx="354584" cy="276999"/>
            </a:xfrm>
            <a:prstGeom prst="rect">
              <a:avLst/>
            </a:prstGeom>
            <a:noFill/>
          </p:spPr>
          <p:txBody>
            <a:bodyPr wrap="none" rtlCol="0">
              <a:spAutoFit/>
            </a:bodyPr>
            <a:lstStyle/>
            <a:p>
              <a:r>
                <a:rPr lang="id-ID" sz="1200" dirty="0" smtClean="0"/>
                <a:t>(+)</a:t>
              </a:r>
              <a:endParaRPr lang="en-US" sz="1200" dirty="0"/>
            </a:p>
          </p:txBody>
        </p:sp>
        <p:sp>
          <p:nvSpPr>
            <p:cNvPr id="171" name="TextBox 170"/>
            <p:cNvSpPr txBox="1"/>
            <p:nvPr/>
          </p:nvSpPr>
          <p:spPr>
            <a:xfrm>
              <a:off x="373502" y="5193196"/>
              <a:ext cx="1883657" cy="369332"/>
            </a:xfrm>
            <a:prstGeom prst="rect">
              <a:avLst/>
            </a:prstGeom>
            <a:noFill/>
          </p:spPr>
          <p:txBody>
            <a:bodyPr wrap="none" rtlCol="0">
              <a:spAutoFit/>
            </a:bodyPr>
            <a:lstStyle/>
            <a:p>
              <a:r>
                <a:rPr lang="id-ID" dirty="0" smtClean="0"/>
                <a:t>Ecological Factors </a:t>
              </a:r>
              <a:endParaRPr lang="en-US" dirty="0"/>
            </a:p>
          </p:txBody>
        </p:sp>
        <p:sp>
          <p:nvSpPr>
            <p:cNvPr id="172" name="TextBox 171"/>
            <p:cNvSpPr txBox="1"/>
            <p:nvPr/>
          </p:nvSpPr>
          <p:spPr>
            <a:xfrm>
              <a:off x="6777666" y="5147900"/>
              <a:ext cx="1449820" cy="369332"/>
            </a:xfrm>
            <a:prstGeom prst="rect">
              <a:avLst/>
            </a:prstGeom>
            <a:noFill/>
          </p:spPr>
          <p:txBody>
            <a:bodyPr wrap="none" rtlCol="0">
              <a:spAutoFit/>
            </a:bodyPr>
            <a:lstStyle/>
            <a:p>
              <a:r>
                <a:rPr lang="id-ID" dirty="0" smtClean="0"/>
                <a:t>Social Factors</a:t>
              </a:r>
              <a:endParaRPr lang="en-US" dirty="0"/>
            </a:p>
          </p:txBody>
        </p:sp>
        <p:sp>
          <p:nvSpPr>
            <p:cNvPr id="173" name="TextBox 172"/>
            <p:cNvSpPr txBox="1"/>
            <p:nvPr/>
          </p:nvSpPr>
          <p:spPr>
            <a:xfrm>
              <a:off x="3491880" y="5661248"/>
              <a:ext cx="1813445" cy="369332"/>
            </a:xfrm>
            <a:prstGeom prst="rect">
              <a:avLst/>
            </a:prstGeom>
            <a:noFill/>
          </p:spPr>
          <p:txBody>
            <a:bodyPr wrap="none" rtlCol="0">
              <a:spAutoFit/>
            </a:bodyPr>
            <a:lstStyle/>
            <a:p>
              <a:r>
                <a:rPr lang="id-ID" dirty="0" smtClean="0"/>
                <a:t>Economic Factors</a:t>
              </a:r>
              <a:endParaRPr lang="en-US" dirty="0"/>
            </a:p>
          </p:txBody>
        </p:sp>
        <p:cxnSp>
          <p:nvCxnSpPr>
            <p:cNvPr id="174" name="Straight Arrow Connector 173"/>
            <p:cNvCxnSpPr>
              <a:stCxn id="10" idx="2"/>
              <a:endCxn id="2" idx="5"/>
            </p:cNvCxnSpPr>
            <p:nvPr/>
          </p:nvCxnSpPr>
          <p:spPr>
            <a:xfrm flipH="1" flipV="1">
              <a:off x="2787464" y="3075887"/>
              <a:ext cx="1064456" cy="1181205"/>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3491880" y="3645024"/>
              <a:ext cx="324128" cy="276999"/>
            </a:xfrm>
            <a:prstGeom prst="rect">
              <a:avLst/>
            </a:prstGeom>
            <a:noFill/>
          </p:spPr>
          <p:txBody>
            <a:bodyPr wrap="none" rtlCol="0">
              <a:spAutoFit/>
            </a:bodyPr>
            <a:lstStyle/>
            <a:p>
              <a:r>
                <a:rPr lang="id-ID" sz="1200" dirty="0" smtClean="0"/>
                <a:t>(-)</a:t>
              </a:r>
              <a:endParaRPr lang="en-US" sz="1200" dirty="0"/>
            </a:p>
          </p:txBody>
        </p:sp>
        <p:sp>
          <p:nvSpPr>
            <p:cNvPr id="178" name="Oval 177"/>
            <p:cNvSpPr/>
            <p:nvPr/>
          </p:nvSpPr>
          <p:spPr>
            <a:xfrm>
              <a:off x="611560" y="872716"/>
              <a:ext cx="1152128" cy="64807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Natural Disaster</a:t>
              </a:r>
              <a:endParaRPr lang="en-US" sz="1200" dirty="0">
                <a:solidFill>
                  <a:schemeClr val="tx1"/>
                </a:solidFill>
              </a:endParaRPr>
            </a:p>
          </p:txBody>
        </p:sp>
        <p:sp>
          <p:nvSpPr>
            <p:cNvPr id="179" name="Oval 178"/>
            <p:cNvSpPr/>
            <p:nvPr/>
          </p:nvSpPr>
          <p:spPr>
            <a:xfrm>
              <a:off x="611560" y="3994031"/>
              <a:ext cx="1152128" cy="64807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Antrophogonic</a:t>
              </a:r>
              <a:endParaRPr lang="en-US" sz="1200" dirty="0">
                <a:solidFill>
                  <a:schemeClr val="tx1"/>
                </a:solidFill>
              </a:endParaRPr>
            </a:p>
          </p:txBody>
        </p:sp>
        <p:cxnSp>
          <p:nvCxnSpPr>
            <p:cNvPr id="180" name="Straight Arrow Connector 179"/>
            <p:cNvCxnSpPr>
              <a:stCxn id="178" idx="4"/>
              <a:endCxn id="3" idx="0"/>
            </p:cNvCxnSpPr>
            <p:nvPr/>
          </p:nvCxnSpPr>
          <p:spPr>
            <a:xfrm flipH="1">
              <a:off x="1093582" y="1520788"/>
              <a:ext cx="94042" cy="324036"/>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Curved Connector 184"/>
            <p:cNvCxnSpPr>
              <a:stCxn id="178" idx="3"/>
              <a:endCxn id="4" idx="2"/>
            </p:cNvCxnSpPr>
            <p:nvPr/>
          </p:nvCxnSpPr>
          <p:spPr>
            <a:xfrm rot="5400000">
              <a:off x="-329147" y="2150564"/>
              <a:ext cx="1834117" cy="384749"/>
            </a:xfrm>
            <a:prstGeom prst="curvedConnector4">
              <a:avLst>
                <a:gd name="adj1" fmla="val 28968"/>
                <a:gd name="adj2" fmla="val 159415"/>
              </a:avLst>
            </a:prstGeom>
            <a:ln>
              <a:solidFill>
                <a:schemeClr val="tx1"/>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Curved Connector 190"/>
            <p:cNvCxnSpPr>
              <a:stCxn id="179" idx="2"/>
              <a:endCxn id="3" idx="3"/>
            </p:cNvCxnSpPr>
            <p:nvPr/>
          </p:nvCxnSpPr>
          <p:spPr>
            <a:xfrm rot="10800000" flipH="1">
              <a:off x="611559" y="2397989"/>
              <a:ext cx="74683" cy="1920079"/>
            </a:xfrm>
            <a:prstGeom prst="curvedConnector4">
              <a:avLst>
                <a:gd name="adj1" fmla="val -497863"/>
                <a:gd name="adj2" fmla="val 74328"/>
              </a:avLst>
            </a:prstGeom>
            <a:ln>
              <a:solidFill>
                <a:schemeClr val="tx1"/>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endCxn id="4" idx="4"/>
            </p:cNvCxnSpPr>
            <p:nvPr/>
          </p:nvCxnSpPr>
          <p:spPr>
            <a:xfrm flipH="1" flipV="1">
              <a:off x="971600" y="3584033"/>
              <a:ext cx="52573" cy="437855"/>
            </a:xfrm>
            <a:prstGeom prst="straightConnector1">
              <a:avLst/>
            </a:prstGeom>
            <a:ln w="635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1187624" y="1529153"/>
              <a:ext cx="324128" cy="276999"/>
            </a:xfrm>
            <a:prstGeom prst="rect">
              <a:avLst/>
            </a:prstGeom>
            <a:noFill/>
          </p:spPr>
          <p:txBody>
            <a:bodyPr wrap="none" rtlCol="0">
              <a:spAutoFit/>
            </a:bodyPr>
            <a:lstStyle/>
            <a:p>
              <a:r>
                <a:rPr lang="id-ID" sz="1200" dirty="0" smtClean="0"/>
                <a:t>(-)</a:t>
              </a:r>
              <a:endParaRPr lang="en-US" sz="1200" dirty="0"/>
            </a:p>
          </p:txBody>
        </p:sp>
        <p:sp>
          <p:nvSpPr>
            <p:cNvPr id="203" name="TextBox 202"/>
            <p:cNvSpPr txBox="1"/>
            <p:nvPr/>
          </p:nvSpPr>
          <p:spPr>
            <a:xfrm>
              <a:off x="395537" y="1361461"/>
              <a:ext cx="324128" cy="276999"/>
            </a:xfrm>
            <a:prstGeom prst="rect">
              <a:avLst/>
            </a:prstGeom>
            <a:noFill/>
          </p:spPr>
          <p:txBody>
            <a:bodyPr wrap="none" rtlCol="0">
              <a:spAutoFit/>
            </a:bodyPr>
            <a:lstStyle/>
            <a:p>
              <a:r>
                <a:rPr lang="id-ID" sz="1200" dirty="0" smtClean="0"/>
                <a:t>(-)</a:t>
              </a:r>
              <a:endParaRPr lang="en-US" sz="1200" dirty="0"/>
            </a:p>
          </p:txBody>
        </p:sp>
        <p:sp>
          <p:nvSpPr>
            <p:cNvPr id="204" name="TextBox 203"/>
            <p:cNvSpPr txBox="1"/>
            <p:nvPr/>
          </p:nvSpPr>
          <p:spPr>
            <a:xfrm>
              <a:off x="981155" y="3622770"/>
              <a:ext cx="324128" cy="276999"/>
            </a:xfrm>
            <a:prstGeom prst="rect">
              <a:avLst/>
            </a:prstGeom>
            <a:noFill/>
          </p:spPr>
          <p:txBody>
            <a:bodyPr wrap="none" rtlCol="0">
              <a:spAutoFit/>
            </a:bodyPr>
            <a:lstStyle/>
            <a:p>
              <a:r>
                <a:rPr lang="id-ID" sz="1200" dirty="0" smtClean="0"/>
                <a:t>(-)</a:t>
              </a:r>
              <a:endParaRPr lang="en-US" sz="1200" dirty="0"/>
            </a:p>
          </p:txBody>
        </p:sp>
        <p:sp>
          <p:nvSpPr>
            <p:cNvPr id="205" name="TextBox 204"/>
            <p:cNvSpPr txBox="1"/>
            <p:nvPr/>
          </p:nvSpPr>
          <p:spPr>
            <a:xfrm>
              <a:off x="377488" y="3921745"/>
              <a:ext cx="324128" cy="276999"/>
            </a:xfrm>
            <a:prstGeom prst="rect">
              <a:avLst/>
            </a:prstGeom>
            <a:noFill/>
          </p:spPr>
          <p:txBody>
            <a:bodyPr wrap="none" rtlCol="0">
              <a:spAutoFit/>
            </a:bodyPr>
            <a:lstStyle/>
            <a:p>
              <a:r>
                <a:rPr lang="id-ID" sz="1200" dirty="0" smtClean="0"/>
                <a:t>(-)</a:t>
              </a:r>
              <a:endParaRPr lang="en-US" sz="1200" dirty="0"/>
            </a:p>
          </p:txBody>
        </p:sp>
        <p:cxnSp>
          <p:nvCxnSpPr>
            <p:cNvPr id="206" name="Curved Connector 205"/>
            <p:cNvCxnSpPr>
              <a:stCxn id="6" idx="6"/>
              <a:endCxn id="11" idx="4"/>
            </p:cNvCxnSpPr>
            <p:nvPr/>
          </p:nvCxnSpPr>
          <p:spPr>
            <a:xfrm flipV="1">
              <a:off x="4644008" y="3212976"/>
              <a:ext cx="2059995" cy="1980220"/>
            </a:xfrm>
            <a:prstGeom prst="curvedConnector2">
              <a:avLst/>
            </a:prstGeom>
            <a:ln>
              <a:solidFill>
                <a:schemeClr val="tx1"/>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9" name="TextBox 208"/>
            <p:cNvSpPr txBox="1"/>
            <p:nvPr/>
          </p:nvSpPr>
          <p:spPr>
            <a:xfrm>
              <a:off x="4644008" y="4797152"/>
              <a:ext cx="324128" cy="276999"/>
            </a:xfrm>
            <a:prstGeom prst="rect">
              <a:avLst/>
            </a:prstGeom>
            <a:noFill/>
          </p:spPr>
          <p:txBody>
            <a:bodyPr wrap="none" rtlCol="0">
              <a:spAutoFit/>
            </a:bodyPr>
            <a:lstStyle/>
            <a:p>
              <a:r>
                <a:rPr lang="id-ID" sz="1200" dirty="0" smtClean="0"/>
                <a:t>(-)</a:t>
              </a:r>
              <a:endParaRPr lang="en-US" sz="1200" dirty="0"/>
            </a:p>
          </p:txBody>
        </p:sp>
        <p:sp>
          <p:nvSpPr>
            <p:cNvPr id="210" name="TextBox 209"/>
            <p:cNvSpPr txBox="1"/>
            <p:nvPr/>
          </p:nvSpPr>
          <p:spPr>
            <a:xfrm>
              <a:off x="4931383" y="5168225"/>
              <a:ext cx="354584" cy="276999"/>
            </a:xfrm>
            <a:prstGeom prst="rect">
              <a:avLst/>
            </a:prstGeom>
            <a:noFill/>
          </p:spPr>
          <p:txBody>
            <a:bodyPr wrap="none" rtlCol="0">
              <a:spAutoFit/>
            </a:bodyPr>
            <a:lstStyle/>
            <a:p>
              <a:r>
                <a:rPr lang="id-ID" sz="1200" dirty="0" smtClean="0"/>
                <a:t>(+)</a:t>
              </a:r>
              <a:endParaRPr lang="en-US" sz="1200" dirty="0"/>
            </a:p>
          </p:txBody>
        </p:sp>
        <p:sp>
          <p:nvSpPr>
            <p:cNvPr id="212" name="TextBox 211"/>
            <p:cNvSpPr txBox="1"/>
            <p:nvPr/>
          </p:nvSpPr>
          <p:spPr>
            <a:xfrm>
              <a:off x="5161077" y="1951902"/>
              <a:ext cx="354584" cy="276999"/>
            </a:xfrm>
            <a:prstGeom prst="rect">
              <a:avLst/>
            </a:prstGeom>
            <a:noFill/>
          </p:spPr>
          <p:txBody>
            <a:bodyPr wrap="none" rtlCol="0">
              <a:spAutoFit/>
            </a:bodyPr>
            <a:lstStyle/>
            <a:p>
              <a:r>
                <a:rPr lang="id-ID" sz="1200" dirty="0" smtClean="0"/>
                <a:t>(+)</a:t>
              </a:r>
              <a:endParaRPr lang="en-US" sz="1200" dirty="0"/>
            </a:p>
          </p:txBody>
        </p:sp>
        <p:sp>
          <p:nvSpPr>
            <p:cNvPr id="215" name="TextBox 214"/>
            <p:cNvSpPr txBox="1"/>
            <p:nvPr/>
          </p:nvSpPr>
          <p:spPr>
            <a:xfrm>
              <a:off x="3341646" y="2397989"/>
              <a:ext cx="354584" cy="276999"/>
            </a:xfrm>
            <a:prstGeom prst="rect">
              <a:avLst/>
            </a:prstGeom>
            <a:noFill/>
          </p:spPr>
          <p:txBody>
            <a:bodyPr wrap="none" rtlCol="0">
              <a:spAutoFit/>
            </a:bodyPr>
            <a:lstStyle/>
            <a:p>
              <a:r>
                <a:rPr lang="id-ID" sz="1200" dirty="0" smtClean="0"/>
                <a:t>(+)</a:t>
              </a:r>
              <a:endParaRPr lang="en-US" sz="1200" dirty="0"/>
            </a:p>
          </p:txBody>
        </p:sp>
        <p:sp>
          <p:nvSpPr>
            <p:cNvPr id="216" name="TextBox 215"/>
            <p:cNvSpPr txBox="1"/>
            <p:nvPr/>
          </p:nvSpPr>
          <p:spPr>
            <a:xfrm>
              <a:off x="1506885" y="632395"/>
              <a:ext cx="1646989" cy="369332"/>
            </a:xfrm>
            <a:prstGeom prst="rect">
              <a:avLst/>
            </a:prstGeom>
            <a:noFill/>
          </p:spPr>
          <p:txBody>
            <a:bodyPr wrap="none" rtlCol="0">
              <a:spAutoFit/>
            </a:bodyPr>
            <a:lstStyle/>
            <a:p>
              <a:r>
                <a:rPr lang="id-ID" dirty="0" smtClean="0"/>
                <a:t>Under-Pressure</a:t>
              </a:r>
              <a:endParaRPr lang="en-US" dirty="0"/>
            </a:p>
          </p:txBody>
        </p:sp>
        <p:cxnSp>
          <p:nvCxnSpPr>
            <p:cNvPr id="86" name="Curved Connector 85"/>
            <p:cNvCxnSpPr>
              <a:stCxn id="11" idx="0"/>
              <a:endCxn id="2" idx="0"/>
            </p:cNvCxnSpPr>
            <p:nvPr/>
          </p:nvCxnSpPr>
          <p:spPr>
            <a:xfrm rot="16200000" flipV="1">
              <a:off x="4484390" y="96232"/>
              <a:ext cx="38973" cy="4400254"/>
            </a:xfrm>
            <a:prstGeom prst="curvedConnector3">
              <a:avLst>
                <a:gd name="adj1" fmla="val 3675219"/>
              </a:avLst>
            </a:prstGeom>
            <a:ln>
              <a:solidFill>
                <a:schemeClr val="tx1"/>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6300192" y="1953660"/>
              <a:ext cx="324128" cy="276999"/>
            </a:xfrm>
            <a:prstGeom prst="rect">
              <a:avLst/>
            </a:prstGeom>
            <a:noFill/>
          </p:spPr>
          <p:txBody>
            <a:bodyPr wrap="none" rtlCol="0">
              <a:spAutoFit/>
            </a:bodyPr>
            <a:lstStyle/>
            <a:p>
              <a:r>
                <a:rPr lang="id-ID" sz="1200" dirty="0" smtClean="0"/>
                <a:t>(-)</a:t>
              </a:r>
              <a:endParaRPr lang="en-US" sz="1200" dirty="0"/>
            </a:p>
          </p:txBody>
        </p:sp>
      </p:grpSp>
      <p:sp>
        <p:nvSpPr>
          <p:cNvPr id="12" name="Date Placeholder 11"/>
          <p:cNvSpPr>
            <a:spLocks noGrp="1"/>
          </p:cNvSpPr>
          <p:nvPr>
            <p:ph type="dt" sz="half" idx="10"/>
          </p:nvPr>
        </p:nvSpPr>
        <p:spPr/>
        <p:txBody>
          <a:bodyPr/>
          <a:lstStyle/>
          <a:p>
            <a:r>
              <a:rPr lang="en-US" smtClean="0"/>
              <a:t>7/8/2014</a:t>
            </a:r>
            <a:endParaRPr lang="en-US"/>
          </a:p>
        </p:txBody>
      </p:sp>
      <p:sp>
        <p:nvSpPr>
          <p:cNvPr id="13" name="Slide Number Placeholder 12"/>
          <p:cNvSpPr>
            <a:spLocks noGrp="1"/>
          </p:cNvSpPr>
          <p:nvPr>
            <p:ph type="sldNum" sz="quarter" idx="12"/>
          </p:nvPr>
        </p:nvSpPr>
        <p:spPr/>
        <p:txBody>
          <a:bodyPr/>
          <a:lstStyle/>
          <a:p>
            <a:fld id="{7424B282-4CBB-4636-A3F6-DD6456EA9C10}" type="slidenum">
              <a:rPr lang="en-US" smtClean="0"/>
              <a:t>8</a:t>
            </a:fld>
            <a:endParaRPr lang="en-US"/>
          </a:p>
        </p:txBody>
      </p:sp>
    </p:spTree>
    <p:extLst>
      <p:ext uri="{BB962C8B-B14F-4D97-AF65-F5344CB8AC3E}">
        <p14:creationId xmlns:p14="http://schemas.microsoft.com/office/powerpoint/2010/main" val="3719267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8454" y="116632"/>
            <a:ext cx="2923814" cy="461665"/>
          </a:xfrm>
          <a:prstGeom prst="rect">
            <a:avLst/>
          </a:prstGeom>
          <a:noFill/>
        </p:spPr>
        <p:txBody>
          <a:bodyPr wrap="none" rtlCol="0">
            <a:spAutoFit/>
          </a:bodyPr>
          <a:lstStyle/>
          <a:p>
            <a:r>
              <a:rPr lang="id-ID" sz="2400" b="1" dirty="0" smtClean="0"/>
              <a:t>Research Framework</a:t>
            </a:r>
            <a:endParaRPr lang="en-US" sz="2400" b="1" dirty="0"/>
          </a:p>
        </p:txBody>
      </p:sp>
      <p:grpSp>
        <p:nvGrpSpPr>
          <p:cNvPr id="3" name="Group 2"/>
          <p:cNvGrpSpPr/>
          <p:nvPr/>
        </p:nvGrpSpPr>
        <p:grpSpPr>
          <a:xfrm>
            <a:off x="399448" y="463225"/>
            <a:ext cx="8541890" cy="307777"/>
            <a:chOff x="291861" y="462720"/>
            <a:chExt cx="8541890" cy="307777"/>
          </a:xfrm>
        </p:grpSpPr>
        <p:cxnSp>
          <p:nvCxnSpPr>
            <p:cNvPr id="4" name="Straight Connector 3"/>
            <p:cNvCxnSpPr>
              <a:stCxn id="5" idx="6"/>
            </p:cNvCxnSpPr>
            <p:nvPr/>
          </p:nvCxnSpPr>
          <p:spPr>
            <a:xfrm>
              <a:off x="467544" y="619448"/>
              <a:ext cx="7589236" cy="5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91861" y="531607"/>
              <a:ext cx="175683" cy="175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42160" y="462720"/>
              <a:ext cx="891591" cy="307777"/>
            </a:xfrm>
            <a:prstGeom prst="rect">
              <a:avLst/>
            </a:prstGeom>
            <a:noFill/>
          </p:spPr>
          <p:txBody>
            <a:bodyPr wrap="none" rtlCol="0">
              <a:spAutoFit/>
            </a:bodyPr>
            <a:lstStyle/>
            <a:p>
              <a:r>
                <a:rPr lang="id-ID" sz="1400" b="1" dirty="0" smtClean="0">
                  <a:latin typeface="Arial" pitchFamily="34" charset="0"/>
                  <a:cs typeface="Arial" pitchFamily="34" charset="0"/>
                </a:rPr>
                <a:t>enzim31</a:t>
              </a:r>
              <a:endParaRPr lang="en-US" sz="1400" b="1" dirty="0">
                <a:latin typeface="Arial" pitchFamily="34" charset="0"/>
                <a:cs typeface="Arial" pitchFamily="34" charset="0"/>
              </a:endParaRPr>
            </a:p>
          </p:txBody>
        </p:sp>
      </p:grpSp>
      <p:sp>
        <p:nvSpPr>
          <p:cNvPr id="11" name="Date Placeholder 10"/>
          <p:cNvSpPr>
            <a:spLocks noGrp="1"/>
          </p:cNvSpPr>
          <p:nvPr>
            <p:ph type="dt" sz="half" idx="10"/>
          </p:nvPr>
        </p:nvSpPr>
        <p:spPr/>
        <p:txBody>
          <a:bodyPr/>
          <a:lstStyle/>
          <a:p>
            <a:r>
              <a:rPr lang="en-US" smtClean="0"/>
              <a:t>7/8/2014</a:t>
            </a:r>
            <a:endParaRPr lang="en-US"/>
          </a:p>
        </p:txBody>
      </p:sp>
      <p:sp>
        <p:nvSpPr>
          <p:cNvPr id="12" name="Slide Number Placeholder 11"/>
          <p:cNvSpPr>
            <a:spLocks noGrp="1"/>
          </p:cNvSpPr>
          <p:nvPr>
            <p:ph type="sldNum" sz="quarter" idx="12"/>
          </p:nvPr>
        </p:nvSpPr>
        <p:spPr/>
        <p:txBody>
          <a:bodyPr/>
          <a:lstStyle/>
          <a:p>
            <a:fld id="{7424B282-4CBB-4636-A3F6-DD6456EA9C10}" type="slidenum">
              <a:rPr lang="en-US" smtClean="0"/>
              <a:t>9</a:t>
            </a:fld>
            <a:endParaRPr lang="en-US"/>
          </a:p>
        </p:txBody>
      </p:sp>
      <p:sp>
        <p:nvSpPr>
          <p:cNvPr id="16" name="TextBox 15"/>
          <p:cNvSpPr txBox="1"/>
          <p:nvPr/>
        </p:nvSpPr>
        <p:spPr>
          <a:xfrm>
            <a:off x="2969312" y="5353471"/>
            <a:ext cx="1242648" cy="307777"/>
          </a:xfrm>
          <a:prstGeom prst="rect">
            <a:avLst/>
          </a:prstGeom>
          <a:noFill/>
        </p:spPr>
        <p:txBody>
          <a:bodyPr wrap="none" rtlCol="0">
            <a:spAutoFit/>
          </a:bodyPr>
          <a:lstStyle/>
          <a:p>
            <a:r>
              <a:rPr lang="id-ID" sz="1400" b="1" dirty="0" smtClean="0"/>
              <a:t>Researh Focus</a:t>
            </a:r>
            <a:endParaRPr lang="en-US" sz="1400" b="1" dirty="0"/>
          </a:p>
        </p:txBody>
      </p:sp>
      <p:sp>
        <p:nvSpPr>
          <p:cNvPr id="14" name="Rectangle 13"/>
          <p:cNvSpPr/>
          <p:nvPr/>
        </p:nvSpPr>
        <p:spPr>
          <a:xfrm>
            <a:off x="782470" y="1177007"/>
            <a:ext cx="5661738" cy="4176464"/>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994593" y="1365210"/>
            <a:ext cx="7393831" cy="3758790"/>
            <a:chOff x="346521" y="847745"/>
            <a:chExt cx="7393831" cy="3758790"/>
          </a:xfrm>
        </p:grpSpPr>
        <p:sp>
          <p:nvSpPr>
            <p:cNvPr id="52" name="Rectangle 51"/>
            <p:cNvSpPr/>
            <p:nvPr/>
          </p:nvSpPr>
          <p:spPr>
            <a:xfrm>
              <a:off x="2534029" y="3140968"/>
              <a:ext cx="1461907" cy="50405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Anchovy production before and after tsunami</a:t>
              </a:r>
              <a:endParaRPr lang="en-US" sz="1200" dirty="0">
                <a:solidFill>
                  <a:schemeClr val="tx1"/>
                </a:solidFill>
              </a:endParaRPr>
            </a:p>
          </p:txBody>
        </p:sp>
        <p:sp>
          <p:nvSpPr>
            <p:cNvPr id="55" name="Rectangle 54"/>
            <p:cNvSpPr/>
            <p:nvPr/>
          </p:nvSpPr>
          <p:spPr>
            <a:xfrm>
              <a:off x="3262409" y="3764460"/>
              <a:ext cx="1311224" cy="5040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MSY, trend and  comparative Analysis</a:t>
              </a:r>
              <a:endParaRPr lang="en-US" sz="1200" dirty="0">
                <a:solidFill>
                  <a:schemeClr val="tx1"/>
                </a:solidFill>
              </a:endParaRPr>
            </a:p>
          </p:txBody>
        </p:sp>
        <p:sp>
          <p:nvSpPr>
            <p:cNvPr id="57" name="Rectangle 56"/>
            <p:cNvSpPr/>
            <p:nvPr/>
          </p:nvSpPr>
          <p:spPr>
            <a:xfrm>
              <a:off x="563823" y="1412776"/>
              <a:ext cx="1077534" cy="27537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Overcapacity</a:t>
              </a:r>
              <a:endParaRPr lang="en-US" sz="1200" dirty="0">
                <a:solidFill>
                  <a:schemeClr val="tx1"/>
                </a:solidFill>
              </a:endParaRPr>
            </a:p>
          </p:txBody>
        </p:sp>
        <p:sp>
          <p:nvSpPr>
            <p:cNvPr id="58" name="Rectangle 57"/>
            <p:cNvSpPr/>
            <p:nvPr/>
          </p:nvSpPr>
          <p:spPr>
            <a:xfrm>
              <a:off x="559911" y="2458668"/>
              <a:ext cx="1081446" cy="50405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Tsunami impact</a:t>
              </a:r>
              <a:endParaRPr lang="en-US" sz="1200" dirty="0">
                <a:solidFill>
                  <a:schemeClr val="tx1"/>
                </a:solidFill>
              </a:endParaRPr>
            </a:p>
          </p:txBody>
        </p:sp>
        <p:sp>
          <p:nvSpPr>
            <p:cNvPr id="59" name="Rectangle 58"/>
            <p:cNvSpPr/>
            <p:nvPr/>
          </p:nvSpPr>
          <p:spPr>
            <a:xfrm>
              <a:off x="559911" y="1757376"/>
              <a:ext cx="1077534" cy="53179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Ecosystem degradation</a:t>
              </a:r>
              <a:endParaRPr lang="en-US" sz="1200" dirty="0">
                <a:solidFill>
                  <a:schemeClr val="tx1"/>
                </a:solidFill>
              </a:endParaRPr>
            </a:p>
          </p:txBody>
        </p:sp>
        <p:sp>
          <p:nvSpPr>
            <p:cNvPr id="60" name="Rectangle 59"/>
            <p:cNvSpPr/>
            <p:nvPr/>
          </p:nvSpPr>
          <p:spPr>
            <a:xfrm>
              <a:off x="6242675" y="1605807"/>
              <a:ext cx="1256394"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Destructive fishing</a:t>
              </a:r>
              <a:endParaRPr lang="en-US" sz="1200" dirty="0">
                <a:solidFill>
                  <a:schemeClr val="tx1"/>
                </a:solidFill>
              </a:endParaRPr>
            </a:p>
          </p:txBody>
        </p:sp>
        <p:sp>
          <p:nvSpPr>
            <p:cNvPr id="61" name="Rectangle 60"/>
            <p:cNvSpPr/>
            <p:nvPr/>
          </p:nvSpPr>
          <p:spPr>
            <a:xfrm>
              <a:off x="487903" y="1335995"/>
              <a:ext cx="1224136" cy="104254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Elbow Connector 61"/>
            <p:cNvCxnSpPr>
              <a:stCxn id="58" idx="3"/>
              <a:endCxn id="52" idx="1"/>
            </p:cNvCxnSpPr>
            <p:nvPr/>
          </p:nvCxnSpPr>
          <p:spPr>
            <a:xfrm>
              <a:off x="1641357" y="2710696"/>
              <a:ext cx="892672" cy="682300"/>
            </a:xfrm>
            <a:prstGeom prst="bentConnector3">
              <a:avLst>
                <a:gd name="adj1" fmla="val 54519"/>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61" idx="3"/>
            </p:cNvCxnSpPr>
            <p:nvPr/>
          </p:nvCxnSpPr>
          <p:spPr>
            <a:xfrm>
              <a:off x="1712039" y="1857268"/>
              <a:ext cx="1059761" cy="1270167"/>
            </a:xfrm>
            <a:prstGeom prst="bent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6253355" y="2032384"/>
              <a:ext cx="1245713" cy="60452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Fishing community knowledge</a:t>
              </a:r>
              <a:endParaRPr lang="en-US" sz="1200" dirty="0">
                <a:solidFill>
                  <a:schemeClr val="tx1"/>
                </a:solidFill>
              </a:endParaRPr>
            </a:p>
          </p:txBody>
        </p:sp>
        <p:sp>
          <p:nvSpPr>
            <p:cNvPr id="66" name="Rectangle 65"/>
            <p:cNvSpPr/>
            <p:nvPr/>
          </p:nvSpPr>
          <p:spPr>
            <a:xfrm>
              <a:off x="4477388" y="3019085"/>
              <a:ext cx="1221479" cy="75152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Define anchovy state : overfishing and depletion</a:t>
              </a:r>
              <a:endParaRPr lang="en-US" sz="1200" dirty="0">
                <a:solidFill>
                  <a:schemeClr val="tx1"/>
                </a:solidFill>
              </a:endParaRPr>
            </a:p>
          </p:txBody>
        </p:sp>
        <p:sp>
          <p:nvSpPr>
            <p:cNvPr id="68" name="Rectangle 67"/>
            <p:cNvSpPr/>
            <p:nvPr/>
          </p:nvSpPr>
          <p:spPr>
            <a:xfrm>
              <a:off x="6302623" y="3381005"/>
              <a:ext cx="1196446" cy="59716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Challenging on fishermen </a:t>
              </a:r>
              <a:r>
                <a:rPr lang="id-ID" sz="1200" dirty="0">
                  <a:solidFill>
                    <a:schemeClr val="tx1"/>
                  </a:solidFill>
                </a:rPr>
                <a:t>i</a:t>
              </a:r>
              <a:r>
                <a:rPr lang="id-ID" sz="1200" dirty="0" smtClean="0">
                  <a:solidFill>
                    <a:schemeClr val="tx1"/>
                  </a:solidFill>
                </a:rPr>
                <a:t>ncome</a:t>
              </a:r>
              <a:endParaRPr lang="en-US" sz="1200" dirty="0">
                <a:solidFill>
                  <a:schemeClr val="tx1"/>
                </a:solidFill>
              </a:endParaRPr>
            </a:p>
          </p:txBody>
        </p:sp>
        <p:sp>
          <p:nvSpPr>
            <p:cNvPr id="69" name="Rectangle 68"/>
            <p:cNvSpPr/>
            <p:nvPr/>
          </p:nvSpPr>
          <p:spPr>
            <a:xfrm>
              <a:off x="6292134" y="2826042"/>
              <a:ext cx="1206934" cy="47400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Affected to poverty</a:t>
              </a:r>
              <a:endParaRPr lang="en-US" sz="1200" dirty="0">
                <a:solidFill>
                  <a:schemeClr val="tx1"/>
                </a:solidFill>
              </a:endParaRPr>
            </a:p>
          </p:txBody>
        </p:sp>
        <p:sp>
          <p:nvSpPr>
            <p:cNvPr id="71" name="Rectangle 70"/>
            <p:cNvSpPr/>
            <p:nvPr/>
          </p:nvSpPr>
          <p:spPr>
            <a:xfrm>
              <a:off x="6223943" y="2736032"/>
              <a:ext cx="1357642" cy="131414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Arrow Connector 71"/>
            <p:cNvCxnSpPr>
              <a:stCxn id="71" idx="1"/>
              <a:endCxn id="66" idx="3"/>
            </p:cNvCxnSpPr>
            <p:nvPr/>
          </p:nvCxnSpPr>
          <p:spPr>
            <a:xfrm flipH="1">
              <a:off x="5698867" y="3393105"/>
              <a:ext cx="525076" cy="174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739345" y="2421736"/>
              <a:ext cx="553998" cy="935256"/>
            </a:xfrm>
            <a:prstGeom prst="rect">
              <a:avLst/>
            </a:prstGeom>
            <a:noFill/>
          </p:spPr>
          <p:txBody>
            <a:bodyPr vert="vert270" wrap="none" rtlCol="0">
              <a:spAutoFit/>
            </a:bodyPr>
            <a:lstStyle/>
            <a:p>
              <a:pPr algn="ctr"/>
              <a:r>
                <a:rPr lang="id-ID" sz="1200" dirty="0" smtClean="0"/>
                <a:t>Link to </a:t>
              </a:r>
            </a:p>
            <a:p>
              <a:pPr algn="ctr"/>
              <a:r>
                <a:rPr lang="id-ID" sz="1200" dirty="0" smtClean="0"/>
                <a:t>Social System</a:t>
              </a:r>
              <a:endParaRPr lang="en-US" sz="1200" dirty="0"/>
            </a:p>
          </p:txBody>
        </p:sp>
        <p:sp>
          <p:nvSpPr>
            <p:cNvPr id="75" name="TextBox 74"/>
            <p:cNvSpPr txBox="1"/>
            <p:nvPr/>
          </p:nvSpPr>
          <p:spPr>
            <a:xfrm>
              <a:off x="6417314" y="4324763"/>
              <a:ext cx="1045158" cy="276999"/>
            </a:xfrm>
            <a:prstGeom prst="rect">
              <a:avLst/>
            </a:prstGeom>
            <a:noFill/>
          </p:spPr>
          <p:txBody>
            <a:bodyPr wrap="none" rtlCol="0">
              <a:spAutoFit/>
            </a:bodyPr>
            <a:lstStyle/>
            <a:p>
              <a:r>
                <a:rPr lang="id-ID" sz="1200" b="1" dirty="0" smtClean="0"/>
                <a:t>Social System</a:t>
              </a:r>
              <a:endParaRPr lang="en-US" sz="1200" b="1" dirty="0"/>
            </a:p>
          </p:txBody>
        </p:sp>
        <p:sp>
          <p:nvSpPr>
            <p:cNvPr id="76" name="TextBox 75"/>
            <p:cNvSpPr txBox="1"/>
            <p:nvPr/>
          </p:nvSpPr>
          <p:spPr>
            <a:xfrm>
              <a:off x="3537986" y="4293096"/>
              <a:ext cx="1965538" cy="276999"/>
            </a:xfrm>
            <a:prstGeom prst="rect">
              <a:avLst/>
            </a:prstGeom>
            <a:noFill/>
          </p:spPr>
          <p:txBody>
            <a:bodyPr wrap="none" rtlCol="0">
              <a:spAutoFit/>
            </a:bodyPr>
            <a:lstStyle/>
            <a:p>
              <a:r>
                <a:rPr lang="id-ID" sz="1200" b="1" dirty="0" smtClean="0"/>
                <a:t>Economic-Ecological System</a:t>
              </a:r>
              <a:endParaRPr lang="en-US" sz="1200" b="1" dirty="0"/>
            </a:p>
          </p:txBody>
        </p:sp>
        <p:cxnSp>
          <p:nvCxnSpPr>
            <p:cNvPr id="77" name="Elbow Connector 76"/>
            <p:cNvCxnSpPr>
              <a:stCxn id="65" idx="1"/>
              <a:endCxn id="52" idx="0"/>
            </p:cNvCxnSpPr>
            <p:nvPr/>
          </p:nvCxnSpPr>
          <p:spPr>
            <a:xfrm rot="10800000" flipV="1">
              <a:off x="3264983" y="2334648"/>
              <a:ext cx="2988372" cy="806320"/>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60" idx="1"/>
              <a:endCxn id="52" idx="0"/>
            </p:cNvCxnSpPr>
            <p:nvPr/>
          </p:nvCxnSpPr>
          <p:spPr>
            <a:xfrm rot="10800000" flipV="1">
              <a:off x="3264983" y="1785826"/>
              <a:ext cx="2977692" cy="1355141"/>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156176" y="874639"/>
              <a:ext cx="1420197" cy="276999"/>
            </a:xfrm>
            <a:prstGeom prst="rect">
              <a:avLst/>
            </a:prstGeom>
            <a:noFill/>
          </p:spPr>
          <p:txBody>
            <a:bodyPr wrap="none" rtlCol="0">
              <a:spAutoFit/>
            </a:bodyPr>
            <a:lstStyle/>
            <a:p>
              <a:r>
                <a:rPr lang="id-ID" sz="1200" dirty="0" smtClean="0"/>
                <a:t>Descriptive Analysis</a:t>
              </a:r>
              <a:endParaRPr lang="en-US" sz="1200" dirty="0"/>
            </a:p>
          </p:txBody>
        </p:sp>
        <p:sp>
          <p:nvSpPr>
            <p:cNvPr id="80" name="TextBox 79"/>
            <p:cNvSpPr txBox="1"/>
            <p:nvPr/>
          </p:nvSpPr>
          <p:spPr>
            <a:xfrm>
              <a:off x="346521" y="890136"/>
              <a:ext cx="1489046" cy="461665"/>
            </a:xfrm>
            <a:prstGeom prst="rect">
              <a:avLst/>
            </a:prstGeom>
            <a:noFill/>
          </p:spPr>
          <p:txBody>
            <a:bodyPr vert="horz" wrap="square" rtlCol="0">
              <a:spAutoFit/>
            </a:bodyPr>
            <a:lstStyle/>
            <a:p>
              <a:pPr algn="ctr"/>
              <a:r>
                <a:rPr lang="id-ID" sz="1200" dirty="0" smtClean="0"/>
                <a:t>Investigation and comparative analysis</a:t>
              </a:r>
              <a:endParaRPr lang="en-US" sz="1200" dirty="0"/>
            </a:p>
          </p:txBody>
        </p:sp>
        <p:sp>
          <p:nvSpPr>
            <p:cNvPr id="81" name="Rectangle 80"/>
            <p:cNvSpPr/>
            <p:nvPr/>
          </p:nvSpPr>
          <p:spPr>
            <a:xfrm>
              <a:off x="346521" y="847745"/>
              <a:ext cx="7393831" cy="375879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427984" y="3779204"/>
              <a:ext cx="1311224" cy="5040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Fish stock </a:t>
              </a:r>
              <a:r>
                <a:rPr lang="id-ID" sz="1200" dirty="0">
                  <a:solidFill>
                    <a:schemeClr val="tx1"/>
                  </a:solidFill>
                </a:rPr>
                <a:t>c</a:t>
              </a:r>
              <a:r>
                <a:rPr lang="id-ID" sz="1200" dirty="0" smtClean="0">
                  <a:solidFill>
                    <a:schemeClr val="tx1"/>
                  </a:solidFill>
                </a:rPr>
                <a:t>lassification</a:t>
              </a:r>
              <a:endParaRPr lang="en-US" sz="1200" dirty="0">
                <a:solidFill>
                  <a:schemeClr val="tx1"/>
                </a:solidFill>
              </a:endParaRPr>
            </a:p>
          </p:txBody>
        </p:sp>
        <p:sp>
          <p:nvSpPr>
            <p:cNvPr id="83" name="Rectangle 82"/>
            <p:cNvSpPr/>
            <p:nvPr/>
          </p:nvSpPr>
          <p:spPr>
            <a:xfrm>
              <a:off x="6248037" y="1173759"/>
              <a:ext cx="1256394"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Anthropogenic factors</a:t>
              </a:r>
              <a:endParaRPr lang="en-US" sz="1200" dirty="0">
                <a:solidFill>
                  <a:schemeClr val="tx1"/>
                </a:solidFill>
              </a:endParaRPr>
            </a:p>
          </p:txBody>
        </p:sp>
        <p:cxnSp>
          <p:nvCxnSpPr>
            <p:cNvPr id="84" name="Elbow Connector 83"/>
            <p:cNvCxnSpPr>
              <a:stCxn id="83" idx="1"/>
              <a:endCxn id="52" idx="0"/>
            </p:cNvCxnSpPr>
            <p:nvPr/>
          </p:nvCxnSpPr>
          <p:spPr>
            <a:xfrm rot="10800000" flipV="1">
              <a:off x="3264983" y="1353778"/>
              <a:ext cx="2983054" cy="1787189"/>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570069" y="4144306"/>
              <a:ext cx="1081446" cy="43682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Anchovy identification</a:t>
              </a:r>
              <a:endParaRPr lang="en-US" sz="1200" dirty="0">
                <a:solidFill>
                  <a:schemeClr val="tx1"/>
                </a:solidFill>
              </a:endParaRPr>
            </a:p>
          </p:txBody>
        </p:sp>
        <p:sp>
          <p:nvSpPr>
            <p:cNvPr id="86" name="Rectangle 85"/>
            <p:cNvSpPr/>
            <p:nvPr/>
          </p:nvSpPr>
          <p:spPr>
            <a:xfrm>
              <a:off x="570069" y="3640251"/>
              <a:ext cx="1081446" cy="42305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200" dirty="0" smtClean="0">
                  <a:solidFill>
                    <a:schemeClr val="tx1"/>
                  </a:solidFill>
                </a:rPr>
                <a:t>Fishing vessel </a:t>
              </a:r>
              <a:r>
                <a:rPr lang="id-ID" sz="1200" dirty="0">
                  <a:solidFill>
                    <a:schemeClr val="tx1"/>
                  </a:solidFill>
                </a:rPr>
                <a:t>i</a:t>
              </a:r>
              <a:r>
                <a:rPr lang="id-ID" sz="1200" dirty="0" smtClean="0">
                  <a:solidFill>
                    <a:schemeClr val="tx1"/>
                  </a:solidFill>
                </a:rPr>
                <a:t>dentification</a:t>
              </a:r>
              <a:endParaRPr lang="en-US" sz="1200" dirty="0">
                <a:solidFill>
                  <a:schemeClr val="tx1"/>
                </a:solidFill>
              </a:endParaRPr>
            </a:p>
          </p:txBody>
        </p:sp>
        <p:cxnSp>
          <p:nvCxnSpPr>
            <p:cNvPr id="87" name="Straight Arrow Connector 86"/>
            <p:cNvCxnSpPr>
              <a:stCxn id="52" idx="3"/>
              <a:endCxn id="66" idx="1"/>
            </p:cNvCxnSpPr>
            <p:nvPr/>
          </p:nvCxnSpPr>
          <p:spPr>
            <a:xfrm>
              <a:off x="3995936" y="3392996"/>
              <a:ext cx="481452" cy="185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86" idx="3"/>
            </p:cNvCxnSpPr>
            <p:nvPr/>
          </p:nvCxnSpPr>
          <p:spPr>
            <a:xfrm flipV="1">
              <a:off x="1651515" y="3559607"/>
              <a:ext cx="882514" cy="292171"/>
            </a:xfrm>
            <a:prstGeom prst="bent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85" idx="3"/>
              <a:endCxn id="52" idx="2"/>
            </p:cNvCxnSpPr>
            <p:nvPr/>
          </p:nvCxnSpPr>
          <p:spPr>
            <a:xfrm flipV="1">
              <a:off x="1651515" y="3645024"/>
              <a:ext cx="1613468" cy="717693"/>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018201" y="5733256"/>
            <a:ext cx="2157322" cy="276999"/>
          </a:xfrm>
          <a:prstGeom prst="rect">
            <a:avLst/>
          </a:prstGeom>
          <a:noFill/>
        </p:spPr>
        <p:txBody>
          <a:bodyPr wrap="none" rtlCol="0">
            <a:spAutoFit/>
          </a:bodyPr>
          <a:lstStyle/>
          <a:p>
            <a:r>
              <a:rPr lang="id-ID" sz="1200" dirty="0" smtClean="0"/>
              <a:t>FIGURE 5.  Research framework</a:t>
            </a:r>
            <a:endParaRPr lang="en-US" sz="1200" dirty="0"/>
          </a:p>
        </p:txBody>
      </p:sp>
    </p:spTree>
    <p:extLst>
      <p:ext uri="{BB962C8B-B14F-4D97-AF65-F5344CB8AC3E}">
        <p14:creationId xmlns:p14="http://schemas.microsoft.com/office/powerpoint/2010/main" val="1501464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6901</TotalTime>
  <Words>3771</Words>
  <Application>Microsoft Office PowerPoint</Application>
  <PresentationFormat>On-screen Show (4:3)</PresentationFormat>
  <Paragraphs>587</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Zulhamsyah imran</dc:creator>
  <cp:lastModifiedBy>Zulhamsyah imran</cp:lastModifiedBy>
  <cp:revision>264</cp:revision>
  <cp:lastPrinted>2014-07-02T07:48:01Z</cp:lastPrinted>
  <dcterms:created xsi:type="dcterms:W3CDTF">2013-06-05T05:01:55Z</dcterms:created>
  <dcterms:modified xsi:type="dcterms:W3CDTF">2014-07-07T20:46:00Z</dcterms:modified>
</cp:coreProperties>
</file>