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42976800" cy="51206400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900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59064" algn="l" rtl="0" fontAlgn="base">
      <a:spcBef>
        <a:spcPct val="0"/>
      </a:spcBef>
      <a:spcAft>
        <a:spcPct val="0"/>
      </a:spcAft>
      <a:defRPr sz="2900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18128" algn="l" rtl="0" fontAlgn="base">
      <a:spcBef>
        <a:spcPct val="0"/>
      </a:spcBef>
      <a:spcAft>
        <a:spcPct val="0"/>
      </a:spcAft>
      <a:defRPr sz="2900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77192" algn="l" rtl="0" fontAlgn="base">
      <a:spcBef>
        <a:spcPct val="0"/>
      </a:spcBef>
      <a:spcAft>
        <a:spcPct val="0"/>
      </a:spcAft>
      <a:defRPr sz="2900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36257" algn="l" rtl="0" fontAlgn="base">
      <a:spcBef>
        <a:spcPct val="0"/>
      </a:spcBef>
      <a:spcAft>
        <a:spcPct val="0"/>
      </a:spcAft>
      <a:defRPr sz="2900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795321" algn="l" defTabSz="1118128" rtl="0" eaLnBrk="1" latinLnBrk="0" hangingPunct="1">
      <a:defRPr sz="2900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3354385" algn="l" defTabSz="1118128" rtl="0" eaLnBrk="1" latinLnBrk="0" hangingPunct="1">
      <a:defRPr sz="2900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913449" algn="l" defTabSz="1118128" rtl="0" eaLnBrk="1" latinLnBrk="0" hangingPunct="1">
      <a:defRPr sz="2900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4472513" algn="l" defTabSz="1118128" rtl="0" eaLnBrk="1" latinLnBrk="0" hangingPunct="1">
      <a:defRPr sz="2900" kern="1200" baseline="-250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CC33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 autoAdjust="0"/>
    <p:restoredTop sz="94103" autoAdjust="0"/>
  </p:normalViewPr>
  <p:slideViewPr>
    <p:cSldViewPr snapToGrid="0" showGuides="1">
      <p:cViewPr>
        <p:scale>
          <a:sx n="33" d="100"/>
          <a:sy n="33" d="100"/>
        </p:scale>
        <p:origin x="2094" y="6282"/>
      </p:cViewPr>
      <p:guideLst>
        <p:guide orient="horz" pos="31011"/>
        <p:guide pos="127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 baseline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071" y="0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baseline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 baseline="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071" y="8831264"/>
            <a:ext cx="298274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baseline="0"/>
            </a:lvl1pPr>
          </a:lstStyle>
          <a:p>
            <a:pPr>
              <a:defRPr/>
            </a:pPr>
            <a:fld id="{F6D17C96-DC82-45D0-8F7D-82EF808A980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513" y="0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87DE4F4-996B-45A3-95C6-FF57590A5556}" type="datetimeFigureOut">
              <a:rPr lang="en-US"/>
              <a:pPr>
                <a:defRPr/>
              </a:pPr>
              <a:t>7/15/2011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78025" y="696913"/>
            <a:ext cx="292576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05" y="4416426"/>
            <a:ext cx="5504204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513" y="8829675"/>
            <a:ext cx="2982742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7F8ACB9-33E2-48F8-B49F-064E9AB9DB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59064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18128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77192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36257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795321" algn="l" defTabSz="111812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54385" algn="l" defTabSz="111812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13449" algn="l" defTabSz="111812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472513" algn="l" defTabSz="1118128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978025" y="696913"/>
            <a:ext cx="292576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249584-C676-409D-8192-404C55F344AD}" type="slidenum">
              <a:rPr lang="en-US" smtClean="0"/>
              <a:pPr/>
              <a:t>1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260" y="15906840"/>
            <a:ext cx="36530280" cy="1097670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0" y="29016232"/>
            <a:ext cx="30083760" cy="13087537"/>
          </a:xfrm>
        </p:spPr>
        <p:txBody>
          <a:bodyPr/>
          <a:lstStyle>
            <a:lvl1pPr marL="0" indent="0" algn="ctr">
              <a:buNone/>
              <a:defRPr/>
            </a:lvl1pPr>
            <a:lvl2pPr marL="559064" indent="0" algn="ctr">
              <a:buNone/>
              <a:defRPr/>
            </a:lvl2pPr>
            <a:lvl3pPr marL="1118128" indent="0" algn="ctr">
              <a:buNone/>
              <a:defRPr/>
            </a:lvl3pPr>
            <a:lvl4pPr marL="1677192" indent="0" algn="ctr">
              <a:buNone/>
              <a:defRPr/>
            </a:lvl4pPr>
            <a:lvl5pPr marL="2236257" indent="0" algn="ctr">
              <a:buNone/>
              <a:defRPr/>
            </a:lvl5pPr>
            <a:lvl6pPr marL="2795321" indent="0" algn="ctr">
              <a:buNone/>
              <a:defRPr/>
            </a:lvl6pPr>
            <a:lvl7pPr marL="3354385" indent="0" algn="ctr">
              <a:buNone/>
              <a:defRPr/>
            </a:lvl7pPr>
            <a:lvl8pPr marL="3913449" indent="0" algn="ctr">
              <a:buNone/>
              <a:defRPr/>
            </a:lvl8pPr>
            <a:lvl9pPr marL="44725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9CB24-0DAB-4C92-B68E-E5A01C4054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CB9FB-AD34-4110-8AED-4094B05152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0620971" y="4551317"/>
            <a:ext cx="9132569" cy="4096548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23260" y="4551317"/>
            <a:ext cx="27195467" cy="4096548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11BF8-9EA6-4422-994D-E1D6950A6A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59BA7-8000-46A7-BFEB-D5D60ED42E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3904" y="32904611"/>
            <a:ext cx="36530280" cy="10169887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3904" y="21703895"/>
            <a:ext cx="36530280" cy="11200717"/>
          </a:xfrm>
        </p:spPr>
        <p:txBody>
          <a:bodyPr anchor="b"/>
          <a:lstStyle>
            <a:lvl1pPr marL="0" indent="0">
              <a:buNone/>
              <a:defRPr sz="2400"/>
            </a:lvl1pPr>
            <a:lvl2pPr marL="559064" indent="0">
              <a:buNone/>
              <a:defRPr sz="2200"/>
            </a:lvl2pPr>
            <a:lvl3pPr marL="1118128" indent="0">
              <a:buNone/>
              <a:defRPr sz="2000"/>
            </a:lvl3pPr>
            <a:lvl4pPr marL="1677192" indent="0">
              <a:buNone/>
              <a:defRPr sz="1700"/>
            </a:lvl4pPr>
            <a:lvl5pPr marL="2236257" indent="0">
              <a:buNone/>
              <a:defRPr sz="1700"/>
            </a:lvl5pPr>
            <a:lvl6pPr marL="2795321" indent="0">
              <a:buNone/>
              <a:defRPr sz="1700"/>
            </a:lvl6pPr>
            <a:lvl7pPr marL="3354385" indent="0">
              <a:buNone/>
              <a:defRPr sz="1700"/>
            </a:lvl7pPr>
            <a:lvl8pPr marL="3913449" indent="0">
              <a:buNone/>
              <a:defRPr sz="1700"/>
            </a:lvl8pPr>
            <a:lvl9pPr marL="4472513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890F0-8B6F-4560-A7F2-89F0D46719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23261" y="14792232"/>
            <a:ext cx="18164018" cy="30724569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589523" y="14792232"/>
            <a:ext cx="18164018" cy="30724569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690DD-4B3B-4C2B-9A16-6655CCB810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0" y="2050733"/>
            <a:ext cx="38679120" cy="8534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1" y="11462978"/>
            <a:ext cx="18989847" cy="477533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9064" indent="0">
              <a:buNone/>
              <a:defRPr sz="2400" b="1"/>
            </a:lvl2pPr>
            <a:lvl3pPr marL="1118128" indent="0">
              <a:buNone/>
              <a:defRPr sz="2200" b="1"/>
            </a:lvl3pPr>
            <a:lvl4pPr marL="1677192" indent="0">
              <a:buNone/>
              <a:defRPr sz="2000" b="1"/>
            </a:lvl4pPr>
            <a:lvl5pPr marL="2236257" indent="0">
              <a:buNone/>
              <a:defRPr sz="2000" b="1"/>
            </a:lvl5pPr>
            <a:lvl6pPr marL="2795321" indent="0">
              <a:buNone/>
              <a:defRPr sz="2000" b="1"/>
            </a:lvl6pPr>
            <a:lvl7pPr marL="3354385" indent="0">
              <a:buNone/>
              <a:defRPr sz="2000" b="1"/>
            </a:lvl7pPr>
            <a:lvl8pPr marL="3913449" indent="0">
              <a:buNone/>
              <a:defRPr sz="2000" b="1"/>
            </a:lvl8pPr>
            <a:lvl9pPr marL="4472513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8841" y="16238308"/>
            <a:ext cx="18989847" cy="2950432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31795" y="11462978"/>
            <a:ext cx="18996166" cy="477533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9064" indent="0">
              <a:buNone/>
              <a:defRPr sz="2400" b="1"/>
            </a:lvl2pPr>
            <a:lvl3pPr marL="1118128" indent="0">
              <a:buNone/>
              <a:defRPr sz="2200" b="1"/>
            </a:lvl3pPr>
            <a:lvl4pPr marL="1677192" indent="0">
              <a:buNone/>
              <a:defRPr sz="2000" b="1"/>
            </a:lvl4pPr>
            <a:lvl5pPr marL="2236257" indent="0">
              <a:buNone/>
              <a:defRPr sz="2000" b="1"/>
            </a:lvl5pPr>
            <a:lvl6pPr marL="2795321" indent="0">
              <a:buNone/>
              <a:defRPr sz="2000" b="1"/>
            </a:lvl6pPr>
            <a:lvl7pPr marL="3354385" indent="0">
              <a:buNone/>
              <a:defRPr sz="2000" b="1"/>
            </a:lvl7pPr>
            <a:lvl8pPr marL="3913449" indent="0">
              <a:buNone/>
              <a:defRPr sz="2000" b="1"/>
            </a:lvl8pPr>
            <a:lvl9pPr marL="4472513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31795" y="16238308"/>
            <a:ext cx="18996166" cy="2950432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E128C-25E7-4780-B352-08A8A7A7D5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31EA7-585E-4489-AE0C-41ACEE2882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FA842-312E-4F9C-A9DC-9781A18A1A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1" y="2037985"/>
            <a:ext cx="14138104" cy="867827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3086" y="2037985"/>
            <a:ext cx="24024874" cy="43704651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8841" y="10716263"/>
            <a:ext cx="14138104" cy="35026372"/>
          </a:xfrm>
        </p:spPr>
        <p:txBody>
          <a:bodyPr/>
          <a:lstStyle>
            <a:lvl1pPr marL="0" indent="0">
              <a:buNone/>
              <a:defRPr sz="1700"/>
            </a:lvl1pPr>
            <a:lvl2pPr marL="559064" indent="0">
              <a:buNone/>
              <a:defRPr sz="1500"/>
            </a:lvl2pPr>
            <a:lvl3pPr marL="1118128" indent="0">
              <a:buNone/>
              <a:defRPr sz="1200"/>
            </a:lvl3pPr>
            <a:lvl4pPr marL="1677192" indent="0">
              <a:buNone/>
              <a:defRPr sz="1100"/>
            </a:lvl4pPr>
            <a:lvl5pPr marL="2236257" indent="0">
              <a:buNone/>
              <a:defRPr sz="1100"/>
            </a:lvl5pPr>
            <a:lvl6pPr marL="2795321" indent="0">
              <a:buNone/>
              <a:defRPr sz="1100"/>
            </a:lvl6pPr>
            <a:lvl7pPr marL="3354385" indent="0">
              <a:buNone/>
              <a:defRPr sz="1100"/>
            </a:lvl7pPr>
            <a:lvl8pPr marL="3913449" indent="0">
              <a:buNone/>
              <a:defRPr sz="1100"/>
            </a:lvl8pPr>
            <a:lvl9pPr marL="447251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7E4E7-B768-4EC5-B5DB-CDDA120AB0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4717" y="35844116"/>
            <a:ext cx="25786080" cy="423259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4717" y="4574992"/>
            <a:ext cx="25786080" cy="30724569"/>
          </a:xfrm>
        </p:spPr>
        <p:txBody>
          <a:bodyPr/>
          <a:lstStyle>
            <a:lvl1pPr marL="0" indent="0">
              <a:buNone/>
              <a:defRPr sz="3900"/>
            </a:lvl1pPr>
            <a:lvl2pPr marL="559064" indent="0">
              <a:buNone/>
              <a:defRPr sz="3400"/>
            </a:lvl2pPr>
            <a:lvl3pPr marL="1118128" indent="0">
              <a:buNone/>
              <a:defRPr sz="2900"/>
            </a:lvl3pPr>
            <a:lvl4pPr marL="1677192" indent="0">
              <a:buNone/>
              <a:defRPr sz="2400"/>
            </a:lvl4pPr>
            <a:lvl5pPr marL="2236257" indent="0">
              <a:buNone/>
              <a:defRPr sz="2400"/>
            </a:lvl5pPr>
            <a:lvl6pPr marL="2795321" indent="0">
              <a:buNone/>
              <a:defRPr sz="2400"/>
            </a:lvl6pPr>
            <a:lvl7pPr marL="3354385" indent="0">
              <a:buNone/>
              <a:defRPr sz="2400"/>
            </a:lvl7pPr>
            <a:lvl8pPr marL="3913449" indent="0">
              <a:buNone/>
              <a:defRPr sz="2400"/>
            </a:lvl8pPr>
            <a:lvl9pPr marL="4472513" indent="0">
              <a:buNone/>
              <a:defRPr sz="24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4717" y="40076712"/>
            <a:ext cx="25786080" cy="6008319"/>
          </a:xfrm>
        </p:spPr>
        <p:txBody>
          <a:bodyPr/>
          <a:lstStyle>
            <a:lvl1pPr marL="0" indent="0">
              <a:buNone/>
              <a:defRPr sz="1700"/>
            </a:lvl1pPr>
            <a:lvl2pPr marL="559064" indent="0">
              <a:buNone/>
              <a:defRPr sz="1500"/>
            </a:lvl2pPr>
            <a:lvl3pPr marL="1118128" indent="0">
              <a:buNone/>
              <a:defRPr sz="1200"/>
            </a:lvl3pPr>
            <a:lvl4pPr marL="1677192" indent="0">
              <a:buNone/>
              <a:defRPr sz="1100"/>
            </a:lvl4pPr>
            <a:lvl5pPr marL="2236257" indent="0">
              <a:buNone/>
              <a:defRPr sz="1100"/>
            </a:lvl5pPr>
            <a:lvl6pPr marL="2795321" indent="0">
              <a:buNone/>
              <a:defRPr sz="1100"/>
            </a:lvl6pPr>
            <a:lvl7pPr marL="3354385" indent="0">
              <a:buNone/>
              <a:defRPr sz="1100"/>
            </a:lvl7pPr>
            <a:lvl8pPr marL="3913449" indent="0">
              <a:buNone/>
              <a:defRPr sz="1100"/>
            </a:lvl8pPr>
            <a:lvl9pPr marL="447251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9CD71-EDF8-4B08-80C0-8938FD7865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23260" y="4551317"/>
            <a:ext cx="36530280" cy="853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51462" tIns="275730" rIns="551462" bIns="27573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23260" y="14792232"/>
            <a:ext cx="36530280" cy="30724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51462" tIns="275730" rIns="551462" bIns="2757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23260" y="46655086"/>
            <a:ext cx="8951394" cy="341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51462" tIns="275730" rIns="551462" bIns="275730" numCol="1" anchor="t" anchorCtr="0" compatLnSpc="1">
            <a:prstTxWarp prst="textNoShape">
              <a:avLst/>
            </a:prstTxWarp>
          </a:bodyPr>
          <a:lstStyle>
            <a:lvl1pPr>
              <a:defRPr sz="8600" baseline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83740" y="46655086"/>
            <a:ext cx="13609320" cy="341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51462" tIns="275730" rIns="551462" bIns="275730" numCol="1" anchor="t" anchorCtr="0" compatLnSpc="1">
            <a:prstTxWarp prst="textNoShape">
              <a:avLst/>
            </a:prstTxWarp>
          </a:bodyPr>
          <a:lstStyle>
            <a:lvl1pPr algn="ctr">
              <a:defRPr sz="8600" baseline="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802148" y="46655086"/>
            <a:ext cx="8951393" cy="341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551462" tIns="275730" rIns="551462" bIns="275730" numCol="1" anchor="t" anchorCtr="0" compatLnSpc="1">
            <a:prstTxWarp prst="textNoShape">
              <a:avLst/>
            </a:prstTxWarp>
          </a:bodyPr>
          <a:lstStyle>
            <a:lvl1pPr algn="r">
              <a:defRPr sz="8600" baseline="0" smtClean="0"/>
            </a:lvl1pPr>
          </a:lstStyle>
          <a:p>
            <a:pPr>
              <a:defRPr/>
            </a:pPr>
            <a:fld id="{B018D287-801C-4309-A8DF-6BE10FC50C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514936" rtl="0" eaLnBrk="0" fontAlgn="base" hangingPunct="0">
        <a:spcBef>
          <a:spcPct val="0"/>
        </a:spcBef>
        <a:spcAft>
          <a:spcPct val="0"/>
        </a:spcAft>
        <a:defRPr sz="26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5514936" rtl="0" eaLnBrk="0" fontAlgn="base" hangingPunct="0">
        <a:spcBef>
          <a:spcPct val="0"/>
        </a:spcBef>
        <a:spcAft>
          <a:spcPct val="0"/>
        </a:spcAft>
        <a:defRPr sz="26500">
          <a:solidFill>
            <a:schemeClr val="tx2"/>
          </a:solidFill>
          <a:latin typeface="Times New Roman" pitchFamily="18" charset="0"/>
        </a:defRPr>
      </a:lvl2pPr>
      <a:lvl3pPr algn="ctr" defTabSz="5514936" rtl="0" eaLnBrk="0" fontAlgn="base" hangingPunct="0">
        <a:spcBef>
          <a:spcPct val="0"/>
        </a:spcBef>
        <a:spcAft>
          <a:spcPct val="0"/>
        </a:spcAft>
        <a:defRPr sz="26500">
          <a:solidFill>
            <a:schemeClr val="tx2"/>
          </a:solidFill>
          <a:latin typeface="Times New Roman" pitchFamily="18" charset="0"/>
        </a:defRPr>
      </a:lvl3pPr>
      <a:lvl4pPr algn="ctr" defTabSz="5514936" rtl="0" eaLnBrk="0" fontAlgn="base" hangingPunct="0">
        <a:spcBef>
          <a:spcPct val="0"/>
        </a:spcBef>
        <a:spcAft>
          <a:spcPct val="0"/>
        </a:spcAft>
        <a:defRPr sz="26500">
          <a:solidFill>
            <a:schemeClr val="tx2"/>
          </a:solidFill>
          <a:latin typeface="Times New Roman" pitchFamily="18" charset="0"/>
        </a:defRPr>
      </a:lvl4pPr>
      <a:lvl5pPr algn="ctr" defTabSz="5514936" rtl="0" eaLnBrk="0" fontAlgn="base" hangingPunct="0">
        <a:spcBef>
          <a:spcPct val="0"/>
        </a:spcBef>
        <a:spcAft>
          <a:spcPct val="0"/>
        </a:spcAft>
        <a:defRPr sz="26500">
          <a:solidFill>
            <a:schemeClr val="tx2"/>
          </a:solidFill>
          <a:latin typeface="Times New Roman" pitchFamily="18" charset="0"/>
        </a:defRPr>
      </a:lvl5pPr>
      <a:lvl6pPr marL="559064" algn="ctr" defTabSz="5514936" rtl="0" fontAlgn="base">
        <a:spcBef>
          <a:spcPct val="0"/>
        </a:spcBef>
        <a:spcAft>
          <a:spcPct val="0"/>
        </a:spcAft>
        <a:defRPr sz="26500">
          <a:solidFill>
            <a:schemeClr val="tx2"/>
          </a:solidFill>
          <a:latin typeface="Times New Roman" pitchFamily="18" charset="0"/>
        </a:defRPr>
      </a:lvl6pPr>
      <a:lvl7pPr marL="1118128" algn="ctr" defTabSz="5514936" rtl="0" fontAlgn="base">
        <a:spcBef>
          <a:spcPct val="0"/>
        </a:spcBef>
        <a:spcAft>
          <a:spcPct val="0"/>
        </a:spcAft>
        <a:defRPr sz="26500">
          <a:solidFill>
            <a:schemeClr val="tx2"/>
          </a:solidFill>
          <a:latin typeface="Times New Roman" pitchFamily="18" charset="0"/>
        </a:defRPr>
      </a:lvl7pPr>
      <a:lvl8pPr marL="1677192" algn="ctr" defTabSz="5514936" rtl="0" fontAlgn="base">
        <a:spcBef>
          <a:spcPct val="0"/>
        </a:spcBef>
        <a:spcAft>
          <a:spcPct val="0"/>
        </a:spcAft>
        <a:defRPr sz="26500">
          <a:solidFill>
            <a:schemeClr val="tx2"/>
          </a:solidFill>
          <a:latin typeface="Times New Roman" pitchFamily="18" charset="0"/>
        </a:defRPr>
      </a:lvl8pPr>
      <a:lvl9pPr marL="2236257" algn="ctr" defTabSz="5514936" rtl="0" fontAlgn="base">
        <a:spcBef>
          <a:spcPct val="0"/>
        </a:spcBef>
        <a:spcAft>
          <a:spcPct val="0"/>
        </a:spcAft>
        <a:defRPr sz="26500">
          <a:solidFill>
            <a:schemeClr val="tx2"/>
          </a:solidFill>
          <a:latin typeface="Times New Roman" pitchFamily="18" charset="0"/>
        </a:defRPr>
      </a:lvl9pPr>
    </p:titleStyle>
    <p:bodyStyle>
      <a:lvl1pPr marL="2067373" indent="-2067373" algn="l" defTabSz="5514936" rtl="0" eaLnBrk="0" fontAlgn="base" hangingPunct="0">
        <a:spcBef>
          <a:spcPct val="20000"/>
        </a:spcBef>
        <a:spcAft>
          <a:spcPct val="0"/>
        </a:spcAft>
        <a:buChar char="•"/>
        <a:defRPr sz="19300">
          <a:solidFill>
            <a:schemeClr val="tx1"/>
          </a:solidFill>
          <a:latin typeface="+mn-lt"/>
          <a:ea typeface="+mn-ea"/>
          <a:cs typeface="+mn-cs"/>
        </a:defRPr>
      </a:lvl1pPr>
      <a:lvl2pPr marL="4480278" indent="-1723781" algn="l" defTabSz="5514936" rtl="0" eaLnBrk="0" fontAlgn="base" hangingPunct="0">
        <a:spcBef>
          <a:spcPct val="20000"/>
        </a:spcBef>
        <a:spcAft>
          <a:spcPct val="0"/>
        </a:spcAft>
        <a:buChar char="–"/>
        <a:defRPr sz="16900">
          <a:solidFill>
            <a:schemeClr val="tx1"/>
          </a:solidFill>
          <a:latin typeface="+mn-lt"/>
        </a:defRPr>
      </a:lvl2pPr>
      <a:lvl3pPr marL="6893184" indent="-1378248" algn="l" defTabSz="5514936" rtl="0" eaLnBrk="0" fontAlgn="base" hangingPunct="0">
        <a:spcBef>
          <a:spcPct val="20000"/>
        </a:spcBef>
        <a:spcAft>
          <a:spcPct val="0"/>
        </a:spcAft>
        <a:buChar char="•"/>
        <a:defRPr sz="14400">
          <a:solidFill>
            <a:schemeClr val="tx1"/>
          </a:solidFill>
          <a:latin typeface="+mn-lt"/>
        </a:defRPr>
      </a:lvl3pPr>
      <a:lvl4pPr marL="9651622" indent="-1380190" algn="l" defTabSz="5514936" rtl="0" eaLnBrk="0" fontAlgn="base" hangingPunct="0">
        <a:spcBef>
          <a:spcPct val="20000"/>
        </a:spcBef>
        <a:spcAft>
          <a:spcPct val="0"/>
        </a:spcAft>
        <a:buChar char="–"/>
        <a:defRPr sz="12100">
          <a:solidFill>
            <a:schemeClr val="tx1"/>
          </a:solidFill>
          <a:latin typeface="+mn-lt"/>
        </a:defRPr>
      </a:lvl4pPr>
      <a:lvl5pPr marL="12408118" indent="-1378248" algn="l" defTabSz="5514936" rtl="0" eaLnBrk="0" fontAlgn="base" hangingPunct="0">
        <a:spcBef>
          <a:spcPct val="20000"/>
        </a:spcBef>
        <a:spcAft>
          <a:spcPct val="0"/>
        </a:spcAft>
        <a:buChar char="»"/>
        <a:defRPr sz="12100">
          <a:solidFill>
            <a:schemeClr val="tx1"/>
          </a:solidFill>
          <a:latin typeface="+mn-lt"/>
        </a:defRPr>
      </a:lvl5pPr>
      <a:lvl6pPr marL="12967183" indent="-1378248" algn="l" defTabSz="5514936" rtl="0" fontAlgn="base">
        <a:spcBef>
          <a:spcPct val="20000"/>
        </a:spcBef>
        <a:spcAft>
          <a:spcPct val="0"/>
        </a:spcAft>
        <a:buChar char="»"/>
        <a:defRPr sz="12100">
          <a:solidFill>
            <a:schemeClr val="tx1"/>
          </a:solidFill>
          <a:latin typeface="+mn-lt"/>
        </a:defRPr>
      </a:lvl6pPr>
      <a:lvl7pPr marL="13526247" indent="-1378248" algn="l" defTabSz="5514936" rtl="0" fontAlgn="base">
        <a:spcBef>
          <a:spcPct val="20000"/>
        </a:spcBef>
        <a:spcAft>
          <a:spcPct val="0"/>
        </a:spcAft>
        <a:buChar char="»"/>
        <a:defRPr sz="12100">
          <a:solidFill>
            <a:schemeClr val="tx1"/>
          </a:solidFill>
          <a:latin typeface="+mn-lt"/>
        </a:defRPr>
      </a:lvl7pPr>
      <a:lvl8pPr marL="14085311" indent="-1378248" algn="l" defTabSz="5514936" rtl="0" fontAlgn="base">
        <a:spcBef>
          <a:spcPct val="20000"/>
        </a:spcBef>
        <a:spcAft>
          <a:spcPct val="0"/>
        </a:spcAft>
        <a:buChar char="»"/>
        <a:defRPr sz="12100">
          <a:solidFill>
            <a:schemeClr val="tx1"/>
          </a:solidFill>
          <a:latin typeface="+mn-lt"/>
        </a:defRPr>
      </a:lvl8pPr>
      <a:lvl9pPr marL="14644375" indent="-1378248" algn="l" defTabSz="5514936" rtl="0" fontAlgn="base">
        <a:spcBef>
          <a:spcPct val="20000"/>
        </a:spcBef>
        <a:spcAft>
          <a:spcPct val="0"/>
        </a:spcAft>
        <a:buChar char="»"/>
        <a:defRPr sz="1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9064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18128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77192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36257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95321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54385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13449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72513" algn="l" defTabSz="111812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jpe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10" Type="http://schemas.openxmlformats.org/officeDocument/2006/relationships/image" Target="../media/image8.tiff"/><Relationship Id="rId4" Type="http://schemas.openxmlformats.org/officeDocument/2006/relationships/image" Target="../media/image2.png"/><Relationship Id="rId9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374"/>
          <p:cNvSpPr txBox="1">
            <a:spLocks noChangeArrowheads="1"/>
          </p:cNvSpPr>
          <p:nvPr/>
        </p:nvSpPr>
        <p:spPr bwMode="auto">
          <a:xfrm>
            <a:off x="9470524" y="1618962"/>
            <a:ext cx="24073517" cy="135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1813" tIns="55906" rIns="111813" bIns="55906">
            <a:spAutoFit/>
          </a:bodyPr>
          <a:lstStyle/>
          <a:p>
            <a:pPr algn="ctr"/>
            <a:r>
              <a:rPr lang="en-US" sz="8100" baseline="0" dirty="0" smtClean="0">
                <a:latin typeface="Arial" charset="0"/>
                <a:cs typeface="Times New Roman" pitchFamily="18" charset="0"/>
              </a:rPr>
              <a:t>Rational Design of Ex Vivo Model of Thrombosis</a:t>
            </a:r>
            <a:endParaRPr lang="en-US" sz="8100" baseline="0" dirty="0">
              <a:latin typeface="Arial" charset="0"/>
            </a:endParaRPr>
          </a:p>
        </p:txBody>
      </p:sp>
      <p:sp>
        <p:nvSpPr>
          <p:cNvPr id="2053" name="Text Box 375"/>
          <p:cNvSpPr txBox="1">
            <a:spLocks noChangeArrowheads="1"/>
          </p:cNvSpPr>
          <p:nvPr/>
        </p:nvSpPr>
        <p:spPr bwMode="auto">
          <a:xfrm>
            <a:off x="6579491" y="3443487"/>
            <a:ext cx="29830955" cy="140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1813" tIns="55906" rIns="111813" bIns="55906">
            <a:spAutoFit/>
          </a:bodyPr>
          <a:lstStyle/>
          <a:p>
            <a:pPr algn="ctr"/>
            <a:r>
              <a:rPr lang="en-GB" sz="4200" baseline="0" dirty="0" smtClean="0">
                <a:latin typeface="Arial" charset="0"/>
                <a:cs typeface="Times New Roman" pitchFamily="18" charset="0"/>
              </a:rPr>
              <a:t>Ishan A. Patel</a:t>
            </a:r>
            <a:r>
              <a:rPr lang="en-GB" sz="4200" baseline="30000" dirty="0" smtClean="0">
                <a:latin typeface="Arial" charset="0"/>
                <a:cs typeface="Times New Roman" pitchFamily="18" charset="0"/>
              </a:rPr>
              <a:t>1</a:t>
            </a:r>
            <a:r>
              <a:rPr lang="en-GB" sz="4200" baseline="0" dirty="0" smtClean="0">
                <a:latin typeface="Arial" charset="0"/>
                <a:cs typeface="Times New Roman" pitchFamily="18" charset="0"/>
              </a:rPr>
              <a:t>, Michelle A. Berny-Lang</a:t>
            </a:r>
            <a:r>
              <a:rPr lang="en-GB" sz="4200" baseline="30000" dirty="0" smtClean="0">
                <a:latin typeface="Arial" charset="0"/>
                <a:cs typeface="Times New Roman" pitchFamily="18" charset="0"/>
              </a:rPr>
              <a:t>1</a:t>
            </a:r>
            <a:r>
              <a:rPr lang="en-GB" sz="4200" baseline="0" dirty="0" smtClean="0">
                <a:latin typeface="Arial" charset="0"/>
                <a:cs typeface="Times New Roman" pitchFamily="18" charset="0"/>
              </a:rPr>
              <a:t>, Garth W. Tormoen</a:t>
            </a:r>
            <a:r>
              <a:rPr lang="en-GB" sz="4200" baseline="30000" dirty="0" smtClean="0">
                <a:latin typeface="Arial" charset="0"/>
                <a:cs typeface="Times New Roman" pitchFamily="18" charset="0"/>
              </a:rPr>
              <a:t>1</a:t>
            </a:r>
            <a:r>
              <a:rPr lang="en-GB" sz="4200" baseline="0" dirty="0" smtClean="0">
                <a:latin typeface="Arial" charset="0"/>
                <a:cs typeface="Times New Roman" pitchFamily="18" charset="0"/>
              </a:rPr>
              <a:t>, Tara C. White-Adams</a:t>
            </a:r>
            <a:r>
              <a:rPr lang="en-GB" sz="4200" baseline="30000" dirty="0" smtClean="0">
                <a:latin typeface="Arial" charset="0"/>
                <a:cs typeface="Times New Roman" pitchFamily="18" charset="0"/>
              </a:rPr>
              <a:t>1</a:t>
            </a:r>
            <a:r>
              <a:rPr lang="en-GB" sz="4200" baseline="0" dirty="0" smtClean="0">
                <a:latin typeface="Arial" charset="0"/>
                <a:cs typeface="Times New Roman" pitchFamily="18" charset="0"/>
              </a:rPr>
              <a:t>, Erik I. Tucker</a:t>
            </a:r>
            <a:r>
              <a:rPr lang="en-GB" sz="4200" baseline="30000" dirty="0" smtClean="0">
                <a:latin typeface="Arial" charset="0"/>
                <a:cs typeface="Times New Roman" pitchFamily="18" charset="0"/>
              </a:rPr>
              <a:t>1</a:t>
            </a:r>
            <a:r>
              <a:rPr lang="en-GB" sz="4200" baseline="0" dirty="0" smtClean="0">
                <a:latin typeface="Arial" charset="0"/>
                <a:cs typeface="Times New Roman" pitchFamily="18" charset="0"/>
              </a:rPr>
              <a:t>, </a:t>
            </a:r>
          </a:p>
          <a:p>
            <a:pPr algn="ctr"/>
            <a:r>
              <a:rPr lang="en-GB" sz="4200" baseline="0" dirty="0" smtClean="0">
                <a:latin typeface="Arial" charset="0"/>
                <a:cs typeface="Times New Roman" pitchFamily="18" charset="0"/>
              </a:rPr>
              <a:t>Sandra M. Baker</a:t>
            </a:r>
            <a:r>
              <a:rPr lang="en-GB" sz="4200" baseline="30000" dirty="0" smtClean="0">
                <a:latin typeface="Arial" charset="0"/>
                <a:cs typeface="Times New Roman" pitchFamily="18" charset="0"/>
              </a:rPr>
              <a:t>1</a:t>
            </a:r>
            <a:r>
              <a:rPr lang="en-GB" sz="4200" baseline="0" dirty="0" smtClean="0">
                <a:latin typeface="Arial" charset="0"/>
                <a:cs typeface="Times New Roman" pitchFamily="18" charset="0"/>
              </a:rPr>
              <a:t>, </a:t>
            </a:r>
            <a:r>
              <a:rPr lang="en-GB" sz="4200" baseline="0" dirty="0" err="1" smtClean="0">
                <a:latin typeface="Arial" charset="0"/>
                <a:cs typeface="Times New Roman" pitchFamily="18" charset="0"/>
              </a:rPr>
              <a:t>András</a:t>
            </a:r>
            <a:r>
              <a:rPr lang="en-GB" sz="4200" baseline="0" dirty="0" smtClean="0">
                <a:latin typeface="Arial" charset="0"/>
                <a:cs typeface="Times New Roman" pitchFamily="18" charset="0"/>
              </a:rPr>
              <a:t> Gruber</a:t>
            </a:r>
            <a:r>
              <a:rPr lang="en-GB" sz="4200" baseline="30000" dirty="0" smtClean="0">
                <a:latin typeface="Arial" charset="0"/>
                <a:cs typeface="Times New Roman" pitchFamily="18" charset="0"/>
              </a:rPr>
              <a:t>1</a:t>
            </a:r>
            <a:r>
              <a:rPr lang="en-GB" sz="4200" baseline="0" dirty="0" smtClean="0">
                <a:latin typeface="Arial" charset="0"/>
                <a:cs typeface="Times New Roman" pitchFamily="18" charset="0"/>
              </a:rPr>
              <a:t>, and </a:t>
            </a:r>
            <a:r>
              <a:rPr lang="en-GB" sz="4200" baseline="30000" dirty="0" smtClean="0">
                <a:latin typeface="Arial" charset="0"/>
                <a:cs typeface="Times New Roman" pitchFamily="18" charset="0"/>
              </a:rPr>
              <a:t>  </a:t>
            </a:r>
            <a:r>
              <a:rPr lang="en-GB" sz="4200" baseline="0" dirty="0" smtClean="0">
                <a:latin typeface="Arial" charset="0"/>
                <a:cs typeface="Times New Roman" pitchFamily="18" charset="0"/>
              </a:rPr>
              <a:t>Owen J. T. McCarty</a:t>
            </a:r>
            <a:r>
              <a:rPr lang="en-GB" sz="4200" baseline="30000" dirty="0" smtClean="0">
                <a:latin typeface="Arial" charset="0"/>
                <a:cs typeface="Times New Roman" pitchFamily="18" charset="0"/>
              </a:rPr>
              <a:t>1,2</a:t>
            </a:r>
            <a:endParaRPr lang="en-US" sz="4200" baseline="30000" dirty="0">
              <a:latin typeface="Arial" charset="0"/>
              <a:cs typeface="Times New Roman" pitchFamily="18" charset="0"/>
            </a:endParaRPr>
          </a:p>
        </p:txBody>
      </p:sp>
      <p:sp>
        <p:nvSpPr>
          <p:cNvPr id="2055" name="Text Box 379"/>
          <p:cNvSpPr txBox="1">
            <a:spLocks noChangeArrowheads="1"/>
          </p:cNvSpPr>
          <p:nvPr/>
        </p:nvSpPr>
        <p:spPr bwMode="auto">
          <a:xfrm>
            <a:off x="6680613" y="4934839"/>
            <a:ext cx="29628712" cy="60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11813" tIns="55906" rIns="111813" bIns="55906">
            <a:spAutoFit/>
          </a:bodyPr>
          <a:lstStyle/>
          <a:p>
            <a:pPr algn="ctr"/>
            <a:r>
              <a:rPr lang="en-GB" sz="3200" baseline="30000" dirty="0">
                <a:latin typeface="Arial" charset="0"/>
                <a:cs typeface="Times New Roman" pitchFamily="18" charset="0"/>
              </a:rPr>
              <a:t>1</a:t>
            </a:r>
            <a:r>
              <a:rPr lang="en-GB" sz="3200" baseline="0" dirty="0">
                <a:latin typeface="Arial" charset="0"/>
                <a:cs typeface="Times New Roman" pitchFamily="18" charset="0"/>
              </a:rPr>
              <a:t>Department of Biomedical </a:t>
            </a:r>
            <a:r>
              <a:rPr lang="en-GB" sz="3200" baseline="0" dirty="0" smtClean="0">
                <a:latin typeface="Arial" charset="0"/>
                <a:cs typeface="Times New Roman" pitchFamily="18" charset="0"/>
              </a:rPr>
              <a:t>Engineering </a:t>
            </a:r>
            <a:r>
              <a:rPr lang="en-GB" sz="3200" baseline="0" dirty="0">
                <a:latin typeface="Arial" charset="0"/>
                <a:cs typeface="Times New Roman" pitchFamily="18" charset="0"/>
              </a:rPr>
              <a:t>and </a:t>
            </a:r>
            <a:r>
              <a:rPr lang="en-GB" sz="3200" baseline="30000" dirty="0" smtClean="0">
                <a:latin typeface="Arial" charset="0"/>
                <a:cs typeface="Times New Roman" pitchFamily="18" charset="0"/>
              </a:rPr>
              <a:t>2</a:t>
            </a:r>
            <a:r>
              <a:rPr lang="en-GB" sz="3200" baseline="0" dirty="0" smtClean="0">
                <a:latin typeface="Arial" charset="0"/>
                <a:cs typeface="Times New Roman" pitchFamily="18" charset="0"/>
              </a:rPr>
              <a:t>Cell </a:t>
            </a:r>
            <a:r>
              <a:rPr lang="en-GB" sz="3200" baseline="0" dirty="0">
                <a:latin typeface="Arial" charset="0"/>
                <a:cs typeface="Times New Roman" pitchFamily="18" charset="0"/>
              </a:rPr>
              <a:t>&amp; Developmental Biology, Oregon Health &amp; Science University, Portland, </a:t>
            </a:r>
            <a:r>
              <a:rPr lang="en-GB" sz="3200" baseline="0" dirty="0" smtClean="0">
                <a:latin typeface="Arial" charset="0"/>
                <a:cs typeface="Times New Roman" pitchFamily="18" charset="0"/>
              </a:rPr>
              <a:t>OR</a:t>
            </a:r>
          </a:p>
        </p:txBody>
      </p:sp>
      <p:pic>
        <p:nvPicPr>
          <p:cNvPr id="3076" name="Picture 4" descr="http://topnews.com.sg/images/oregon_health_and_scie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6286" y="0"/>
            <a:ext cx="7842800" cy="5018364"/>
          </a:xfrm>
          <a:prstGeom prst="rect">
            <a:avLst/>
          </a:prstGeom>
          <a:noFill/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205210"/>
            <a:ext cx="225874" cy="41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11813" tIns="55906" rIns="111813" bIns="55906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2367417" y="18131491"/>
            <a:ext cx="1149595" cy="666902"/>
          </a:xfrm>
          <a:prstGeom prst="rect">
            <a:avLst/>
          </a:prstGeom>
          <a:solidFill>
            <a:schemeClr val="bg1"/>
          </a:solidFill>
        </p:spPr>
        <p:txBody>
          <a:bodyPr wrap="square" lIns="111813" tIns="55906" rIns="111813" bIns="55906" rtlCol="0">
            <a:spAutoFit/>
          </a:bodyPr>
          <a:lstStyle/>
          <a:p>
            <a:endParaRPr lang="en-US" sz="5400" dirty="0"/>
          </a:p>
        </p:txBody>
      </p:sp>
      <p:sp>
        <p:nvSpPr>
          <p:cNvPr id="32" name="TextBox 31"/>
          <p:cNvSpPr txBox="1"/>
          <p:nvPr/>
        </p:nvSpPr>
        <p:spPr>
          <a:xfrm>
            <a:off x="3142666" y="35806800"/>
            <a:ext cx="1149595" cy="666902"/>
          </a:xfrm>
          <a:prstGeom prst="rect">
            <a:avLst/>
          </a:prstGeom>
          <a:solidFill>
            <a:schemeClr val="bg1"/>
          </a:solidFill>
        </p:spPr>
        <p:txBody>
          <a:bodyPr wrap="square" lIns="111813" tIns="55906" rIns="111813" bIns="55906" rtlCol="0">
            <a:spAutoFit/>
          </a:bodyPr>
          <a:lstStyle/>
          <a:p>
            <a:endParaRPr lang="en-US" sz="5400" dirty="0"/>
          </a:p>
        </p:txBody>
      </p:sp>
      <p:sp>
        <p:nvSpPr>
          <p:cNvPr id="37" name="Text Box 382"/>
          <p:cNvSpPr txBox="1">
            <a:spLocks noChangeArrowheads="1"/>
          </p:cNvSpPr>
          <p:nvPr/>
        </p:nvSpPr>
        <p:spPr bwMode="auto">
          <a:xfrm>
            <a:off x="1581155" y="1646908"/>
            <a:ext cx="7344644" cy="1621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1813" tIns="55906" rIns="111813" bIns="55906">
            <a:spAutoFit/>
          </a:bodyPr>
          <a:lstStyle/>
          <a:p>
            <a:pPr algn="just"/>
            <a:r>
              <a:rPr lang="en-US" sz="9800" b="1" u="sng" baseline="0" dirty="0" smtClean="0">
                <a:latin typeface="Arial" charset="0"/>
                <a:cs typeface="Times New Roman" pitchFamily="18" charset="0"/>
              </a:rPr>
              <a:t>No. 00335</a:t>
            </a:r>
            <a:endParaRPr lang="en-US" sz="9800" u="sng" baseline="0" dirty="0">
              <a:latin typeface="Arial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217139" y="5671772"/>
            <a:ext cx="40315872" cy="7906662"/>
            <a:chOff x="1217139" y="5671772"/>
            <a:chExt cx="40315872" cy="7906662"/>
          </a:xfrm>
        </p:grpSpPr>
        <p:sp>
          <p:nvSpPr>
            <p:cNvPr id="2054" name="Text Box 376"/>
            <p:cNvSpPr txBox="1">
              <a:spLocks noChangeArrowheads="1"/>
            </p:cNvSpPr>
            <p:nvPr/>
          </p:nvSpPr>
          <p:spPr bwMode="auto">
            <a:xfrm>
              <a:off x="1217139" y="5671772"/>
              <a:ext cx="18786494" cy="5775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11813" tIns="55906" rIns="111813" bIns="55906">
              <a:spAutoFit/>
            </a:bodyPr>
            <a:lstStyle/>
            <a:p>
              <a:pPr algn="just"/>
              <a:endParaRPr lang="en-GB" sz="600" baseline="0" dirty="0">
                <a:latin typeface="Arial" charset="0"/>
                <a:cs typeface="Times New Roman" pitchFamily="18" charset="0"/>
              </a:endParaRPr>
            </a:p>
            <a:p>
              <a:pPr algn="just"/>
              <a:endParaRPr lang="en-GB" sz="600" baseline="0" dirty="0">
                <a:latin typeface="Arial" charset="0"/>
                <a:cs typeface="Times New Roman" pitchFamily="18" charset="0"/>
              </a:endParaRPr>
            </a:p>
            <a:p>
              <a:pPr algn="ctr"/>
              <a:r>
                <a:rPr lang="en-GB" sz="4800" b="1" baseline="0" dirty="0">
                  <a:latin typeface="Arial" charset="0"/>
                  <a:cs typeface="Times New Roman" pitchFamily="18" charset="0"/>
                </a:rPr>
                <a:t>AIM</a:t>
              </a:r>
              <a:r>
                <a:rPr lang="en-GB" sz="4800" baseline="0" dirty="0">
                  <a:latin typeface="Arial" charset="0"/>
                  <a:cs typeface="Times New Roman" pitchFamily="18" charset="0"/>
                </a:rPr>
                <a:t> </a:t>
              </a:r>
              <a:endParaRPr lang="en-GB" sz="5900" baseline="0" dirty="0" smtClean="0">
                <a:latin typeface="Arial" charset="0"/>
                <a:cs typeface="Times New Roman" pitchFamily="18" charset="0"/>
              </a:endParaRPr>
            </a:p>
            <a:p>
              <a:pPr algn="just"/>
              <a:r>
                <a:rPr lang="en-US" sz="4400" baseline="0" dirty="0" smtClean="0">
                  <a:latin typeface="Arial" charset="0"/>
                  <a:cs typeface="Times New Roman" pitchFamily="18" charset="0"/>
                </a:rPr>
                <a:t>Occlusive thrombi that cause cardiovascular diseases form on the walls of blood vessels and propagate across the lumen under pressure gradient-driven flow, impaired antithrombotic, and enhanced </a:t>
              </a:r>
              <a:r>
                <a:rPr lang="en-US" sz="4400" baseline="0" dirty="0" err="1" smtClean="0">
                  <a:latin typeface="Arial" charset="0"/>
                  <a:cs typeface="Times New Roman" pitchFamily="18" charset="0"/>
                </a:rPr>
                <a:t>prothrombotic</a:t>
              </a:r>
              <a:r>
                <a:rPr lang="en-US" sz="4400" baseline="0" dirty="0" smtClean="0">
                  <a:latin typeface="Arial" charset="0"/>
                  <a:cs typeface="Times New Roman" pitchFamily="18" charset="0"/>
                </a:rPr>
                <a:t> conditions. Development of a well controlled and validated ex vivo model that can mimic these pathological conditions would provide a useful tool for the investigation of prothrombotic and antithrombotic molecular mechanisms, supplementing or replacing animal experimentation.</a:t>
              </a:r>
              <a:endParaRPr lang="en-US" sz="4400" baseline="0" dirty="0">
                <a:latin typeface="Arial" charset="0"/>
              </a:endParaRPr>
            </a:p>
          </p:txBody>
        </p:sp>
        <p:sp>
          <p:nvSpPr>
            <p:cNvPr id="2056" name="Text Box 382"/>
            <p:cNvSpPr txBox="1">
              <a:spLocks noChangeArrowheads="1"/>
            </p:cNvSpPr>
            <p:nvPr/>
          </p:nvSpPr>
          <p:spPr bwMode="auto">
            <a:xfrm>
              <a:off x="21352417" y="5859996"/>
              <a:ext cx="20180594" cy="688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11813" tIns="55906" rIns="111813" bIns="55906">
              <a:spAutoFit/>
            </a:bodyPr>
            <a:lstStyle/>
            <a:p>
              <a:pPr algn="ctr"/>
              <a:r>
                <a:rPr lang="en-GB" sz="4800" b="1" baseline="0" dirty="0" smtClean="0">
                  <a:latin typeface="Arial" charset="0"/>
                  <a:cs typeface="Times New Roman" pitchFamily="18" charset="0"/>
                </a:rPr>
                <a:t>CONCLUSION</a:t>
              </a:r>
              <a:r>
                <a:rPr lang="en-GB" sz="4800" baseline="0" dirty="0" smtClean="0">
                  <a:latin typeface="Arial" charset="0"/>
                  <a:cs typeface="Times New Roman" pitchFamily="18" charset="0"/>
                </a:rPr>
                <a:t> </a:t>
              </a:r>
              <a:endParaRPr lang="en-GB" sz="3900" baseline="0" dirty="0" smtClean="0">
                <a:latin typeface="Arial" charset="0"/>
                <a:cs typeface="Times New Roman" pitchFamily="18" charset="0"/>
              </a:endParaRPr>
            </a:p>
            <a:p>
              <a:pPr algn="just"/>
              <a:r>
                <a:rPr lang="en-US" sz="4400" baseline="0" dirty="0" smtClean="0">
                  <a:latin typeface="Arial" charset="0"/>
                </a:rPr>
                <a:t>We have developed a model of occlusive thrombus formation that relies on gravity to drive blood flow through a capillary tube under a constant pressure gradient. Inhibition of both </a:t>
              </a:r>
              <a:r>
                <a:rPr lang="en-US" sz="4400" baseline="0" dirty="0" err="1" smtClean="0">
                  <a:latin typeface="Arial" charset="0"/>
                </a:rPr>
                <a:t>FXIa</a:t>
              </a:r>
              <a:r>
                <a:rPr lang="en-US" sz="4400" baseline="0" dirty="0" smtClean="0">
                  <a:latin typeface="Arial" charset="0"/>
                </a:rPr>
                <a:t> and tissue factor significantly prolonged times to occlusion on surfaces that had been coated with both collagen and tissue factor. This study also identifies a role for laminin in the formation of occlusive thrombi in a FXII-dependent manner. </a:t>
              </a:r>
              <a:r>
                <a:rPr lang="en-US" sz="4400" baseline="0" dirty="0" smtClean="0">
                  <a:latin typeface="Arial" charset="0"/>
                  <a:cs typeface="Times New Roman" pitchFamily="18" charset="0"/>
                </a:rPr>
                <a:t>The use of this model may be expanded to characterize the mechanisms of thrombosis and to determine the efficacy of pharmacological agents designed to prevent occlusive thrombus formation.</a:t>
              </a:r>
              <a:endParaRPr lang="en-US" sz="4400" baseline="0" dirty="0" smtClean="0">
                <a:latin typeface="Arial" charset="0"/>
              </a:endParaRPr>
            </a:p>
            <a:p>
              <a:pPr algn="just"/>
              <a:endParaRPr lang="en-US" sz="4000" baseline="0" dirty="0">
                <a:latin typeface="Arial" charset="0"/>
              </a:endParaRPr>
            </a:p>
          </p:txBody>
        </p:sp>
        <p:sp>
          <p:nvSpPr>
            <p:cNvPr id="2057" name="Text Box 383"/>
            <p:cNvSpPr txBox="1">
              <a:spLocks noChangeArrowheads="1"/>
            </p:cNvSpPr>
            <p:nvPr/>
          </p:nvSpPr>
          <p:spPr bwMode="auto">
            <a:xfrm>
              <a:off x="9042386" y="11372649"/>
              <a:ext cx="3236620" cy="2205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11813" tIns="55906" rIns="111813" bIns="55906">
              <a:spAutoFit/>
            </a:bodyPr>
            <a:lstStyle/>
            <a:p>
              <a:pPr algn="just"/>
              <a:endParaRPr lang="en-GB" sz="4400" b="1" baseline="0" dirty="0" smtClean="0">
                <a:latin typeface="Arial" charset="0"/>
                <a:cs typeface="Times New Roman" pitchFamily="18" charset="0"/>
              </a:endParaRPr>
            </a:p>
            <a:p>
              <a:pPr algn="ctr"/>
              <a:r>
                <a:rPr lang="en-GB" sz="4800" b="1" baseline="0" dirty="0" smtClean="0">
                  <a:latin typeface="Arial" charset="0"/>
                  <a:cs typeface="Times New Roman" pitchFamily="18" charset="0"/>
                </a:rPr>
                <a:t>RESULTS</a:t>
              </a:r>
              <a:r>
                <a:rPr lang="en-GB" sz="4800" baseline="0" dirty="0" smtClean="0">
                  <a:latin typeface="Arial" charset="0"/>
                  <a:cs typeface="Times New Roman" pitchFamily="18" charset="0"/>
                </a:rPr>
                <a:t>  </a:t>
              </a:r>
              <a:endParaRPr lang="en-GB" sz="3900" baseline="0" dirty="0">
                <a:latin typeface="Arial" charset="0"/>
                <a:cs typeface="Times New Roman" pitchFamily="18" charset="0"/>
              </a:endParaRPr>
            </a:p>
            <a:p>
              <a:pPr algn="just">
                <a:buFontTx/>
                <a:buChar char="•"/>
              </a:pPr>
              <a:endParaRPr lang="en-GB" sz="4400" baseline="0" dirty="0" smtClean="0">
                <a:latin typeface="Arial" charset="0"/>
              </a:endParaRPr>
            </a:p>
          </p:txBody>
        </p:sp>
      </p:grpSp>
      <p:sp>
        <p:nvSpPr>
          <p:cNvPr id="2058" name="Text Box 385"/>
          <p:cNvSpPr txBox="1">
            <a:spLocks noChangeArrowheads="1"/>
          </p:cNvSpPr>
          <p:nvPr/>
        </p:nvSpPr>
        <p:spPr bwMode="auto">
          <a:xfrm>
            <a:off x="962527" y="47441095"/>
            <a:ext cx="19004302" cy="189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1813" tIns="55906" rIns="111813" bIns="55906">
            <a:spAutoFit/>
          </a:bodyPr>
          <a:lstStyle/>
          <a:p>
            <a:pPr algn="just"/>
            <a:r>
              <a:rPr lang="en-US" b="1" baseline="0" dirty="0" smtClean="0">
                <a:latin typeface="Arial" pitchFamily="34" charset="0"/>
                <a:cs typeface="Arial" pitchFamily="34" charset="0"/>
              </a:rPr>
              <a:t>This work was supported in part by the National Institute of Health (1U54CA143906-01 and R01HL101972) and the American Heart Association (11UFEL7360009). I.A.P. is a Goldwater Scholar, American Heart Association Undergraduate Research Fellow, and Oregon State University Johnson Scholar. M.A.B. and T.C.W-A are  ARCS scholar. </a:t>
            </a:r>
          </a:p>
        </p:txBody>
      </p:sp>
      <p:sp>
        <p:nvSpPr>
          <p:cNvPr id="2066" name="Text Box 513"/>
          <p:cNvSpPr txBox="1">
            <a:spLocks noChangeArrowheads="1"/>
          </p:cNvSpPr>
          <p:nvPr/>
        </p:nvSpPr>
        <p:spPr bwMode="auto">
          <a:xfrm>
            <a:off x="21436203" y="24023970"/>
            <a:ext cx="20465775" cy="48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1813" tIns="55906" rIns="111813" bIns="55906">
            <a:spAutoFit/>
          </a:bodyPr>
          <a:lstStyle/>
          <a:p>
            <a:pPr algn="just"/>
            <a:r>
              <a:rPr lang="en-US" sz="4400" b="1" baseline="0" dirty="0" smtClean="0">
                <a:latin typeface="Arial" pitchFamily="34" charset="0"/>
                <a:cs typeface="Arial" pitchFamily="34" charset="0"/>
              </a:rPr>
              <a:t>Fig. 3</a:t>
            </a:r>
            <a:r>
              <a:rPr lang="en-US" sz="4400" baseline="0" dirty="0" smtClean="0">
                <a:latin typeface="Arial" pitchFamily="34" charset="0"/>
                <a:cs typeface="Arial" pitchFamily="34" charset="0"/>
              </a:rPr>
              <a:t> Whole human blood in 0.38% sodium citrate was recalcified and perfused through a laminin-, collagen-, or tissue factor-coated glass capillary until occlusion. Blood flow was driven by a constant pressure difference. In selected experiments, blood was pre-treated with either the </a:t>
            </a:r>
            <a:r>
              <a:rPr lang="en-US" sz="4400" baseline="0" dirty="0" err="1" smtClean="0">
                <a:latin typeface="Arial" pitchFamily="34" charset="0"/>
                <a:cs typeface="Arial" pitchFamily="34" charset="0"/>
              </a:rPr>
              <a:t>FXIIa</a:t>
            </a:r>
            <a:r>
              <a:rPr lang="en-US" sz="4400" baseline="0" dirty="0" smtClean="0">
                <a:latin typeface="Arial" pitchFamily="34" charset="0"/>
                <a:cs typeface="Arial" pitchFamily="34" charset="0"/>
              </a:rPr>
              <a:t> inhibitor, CTI (40 </a:t>
            </a:r>
            <a:r>
              <a:rPr lang="el-GR" sz="4400" baseline="0" dirty="0" smtClean="0">
                <a:latin typeface="Arial" charset="0"/>
              </a:rPr>
              <a:t>μ</a:t>
            </a:r>
            <a:r>
              <a:rPr lang="en-US" sz="4400" baseline="0" dirty="0" smtClean="0">
                <a:latin typeface="Arial" pitchFamily="34" charset="0"/>
                <a:cs typeface="Arial" pitchFamily="34" charset="0"/>
              </a:rPr>
              <a:t>g/mL), or the anti-FXI mAb, 14E11 or 1A6 (20 </a:t>
            </a:r>
            <a:r>
              <a:rPr lang="el-GR" sz="4400" baseline="0" dirty="0" smtClean="0">
                <a:latin typeface="Arial" charset="0"/>
              </a:rPr>
              <a:t>μ</a:t>
            </a:r>
            <a:r>
              <a:rPr lang="en-US" sz="4400" baseline="0" dirty="0" smtClean="0">
                <a:latin typeface="Arial" pitchFamily="34" charset="0"/>
                <a:cs typeface="Arial" pitchFamily="34" charset="0"/>
              </a:rPr>
              <a:t>g/mL). Data are reported as mean ± SEM of at least 3 experiments. * </a:t>
            </a:r>
            <a:r>
              <a:rPr lang="en-US" sz="4400" i="1" baseline="0" dirty="0" smtClean="0">
                <a:latin typeface="Arial" pitchFamily="34" charset="0"/>
                <a:cs typeface="Arial" pitchFamily="34" charset="0"/>
              </a:rPr>
              <a:t>P </a:t>
            </a:r>
            <a:r>
              <a:rPr lang="en-US" sz="4400" baseline="0" dirty="0" smtClean="0">
                <a:latin typeface="Arial" pitchFamily="34" charset="0"/>
                <a:cs typeface="Arial" pitchFamily="34" charset="0"/>
              </a:rPr>
              <a:t>&lt; 0.05 compared to occlusion time in the presence of vehicle on each respective surface. </a:t>
            </a:r>
            <a:endParaRPr lang="en-US" sz="4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 Box 637"/>
          <p:cNvSpPr txBox="1">
            <a:spLocks noChangeArrowheads="1"/>
          </p:cNvSpPr>
          <p:nvPr/>
        </p:nvSpPr>
        <p:spPr bwMode="auto">
          <a:xfrm>
            <a:off x="21431272" y="13734603"/>
            <a:ext cx="20294244" cy="79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11813" tIns="55906" rIns="111813" bIns="55906">
            <a:spAutoFit/>
          </a:bodyPr>
          <a:lstStyle/>
          <a:p>
            <a:r>
              <a:rPr lang="en-US" sz="4400" b="1" baseline="0" dirty="0">
                <a:latin typeface="Arial" charset="0"/>
              </a:rPr>
              <a:t>Figure </a:t>
            </a:r>
            <a:r>
              <a:rPr lang="en-US" sz="4400" b="1" baseline="0" dirty="0" smtClean="0">
                <a:latin typeface="Arial" charset="0"/>
              </a:rPr>
              <a:t>3:</a:t>
            </a:r>
            <a:r>
              <a:rPr lang="en-US" sz="4400" baseline="0" dirty="0" smtClean="0">
                <a:latin typeface="Arial" charset="0"/>
              </a:rPr>
              <a:t> </a:t>
            </a:r>
            <a:r>
              <a:rPr lang="en-US" sz="4400" b="1" baseline="0" dirty="0" smtClean="0">
                <a:latin typeface="Arial" pitchFamily="34" charset="0"/>
                <a:cs typeface="Arial" pitchFamily="34" charset="0"/>
              </a:rPr>
              <a:t>Laminin supports occlusion under a constant pressure gradient.</a:t>
            </a:r>
            <a:r>
              <a:rPr lang="en-US" sz="4400" baseline="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4400" baseline="0" dirty="0"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b="3909"/>
          <a:stretch>
            <a:fillRect/>
          </a:stretch>
        </p:blipFill>
        <p:spPr bwMode="auto">
          <a:xfrm>
            <a:off x="23837418" y="15114240"/>
            <a:ext cx="13933150" cy="868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" name="Group 59"/>
          <p:cNvGrpSpPr/>
          <p:nvPr/>
        </p:nvGrpSpPr>
        <p:grpSpPr>
          <a:xfrm>
            <a:off x="21445353" y="30169626"/>
            <a:ext cx="20532826" cy="17597727"/>
            <a:chOff x="21445353" y="29592109"/>
            <a:chExt cx="20532826" cy="17597727"/>
          </a:xfrm>
        </p:grpSpPr>
        <p:sp>
          <p:nvSpPr>
            <p:cNvPr id="2093" name="Text Box 637"/>
            <p:cNvSpPr txBox="1">
              <a:spLocks noChangeArrowheads="1"/>
            </p:cNvSpPr>
            <p:nvPr/>
          </p:nvSpPr>
          <p:spPr bwMode="auto">
            <a:xfrm>
              <a:off x="21445353" y="29592109"/>
              <a:ext cx="20424542" cy="790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11813" tIns="55906" rIns="111813" bIns="55906">
              <a:spAutoFit/>
            </a:bodyPr>
            <a:lstStyle/>
            <a:p>
              <a:r>
                <a:rPr lang="en-US" sz="4400" b="1" baseline="0" dirty="0">
                  <a:latin typeface="Arial" charset="0"/>
                </a:rPr>
                <a:t>Figure </a:t>
              </a:r>
              <a:r>
                <a:rPr lang="en-US" sz="4400" b="1" baseline="0" dirty="0" smtClean="0">
                  <a:latin typeface="Arial" charset="0"/>
                </a:rPr>
                <a:t>4: FXI inhibition suggests tissue factor pathway mediated occlusion.</a:t>
              </a:r>
              <a:endParaRPr lang="en-US" sz="4400" baseline="0" dirty="0">
                <a:latin typeface="Arial" charset="0"/>
              </a:endParaRPr>
            </a:p>
          </p:txBody>
        </p:sp>
        <p:sp>
          <p:nvSpPr>
            <p:cNvPr id="39" name="Text Box 421"/>
            <p:cNvSpPr txBox="1">
              <a:spLocks noChangeArrowheads="1"/>
            </p:cNvSpPr>
            <p:nvPr/>
          </p:nvSpPr>
          <p:spPr bwMode="auto">
            <a:xfrm>
              <a:off x="21452096" y="40982956"/>
              <a:ext cx="20526083" cy="6206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11813" tIns="55906" rIns="111813" bIns="55906">
              <a:spAutoFit/>
            </a:bodyPr>
            <a:lstStyle/>
            <a:p>
              <a:pPr algn="just"/>
              <a:r>
                <a:rPr lang="en-US" sz="4400" b="1" baseline="0" dirty="0" smtClean="0">
                  <a:latin typeface="Arial" charset="0"/>
                </a:rPr>
                <a:t>Fig. 4 A) </a:t>
              </a:r>
              <a:r>
                <a:rPr lang="en-US" sz="4400" baseline="0" dirty="0" smtClean="0">
                  <a:latin typeface="Arial" charset="0"/>
                </a:rPr>
                <a:t>Human sodium citrate-</a:t>
              </a:r>
              <a:r>
                <a:rPr lang="en-US" sz="4400" baseline="0" dirty="0" err="1" smtClean="0">
                  <a:latin typeface="Arial" charset="0"/>
                </a:rPr>
                <a:t>anticoagulated</a:t>
              </a:r>
              <a:r>
                <a:rPr lang="en-US" sz="4400" baseline="0" dirty="0" smtClean="0">
                  <a:latin typeface="Arial" charset="0"/>
                </a:rPr>
                <a:t> whole blood was pretreated with vehicle, the anti-TF mAb (50 </a:t>
              </a:r>
              <a:r>
                <a:rPr lang="el-GR" sz="4400" baseline="0" dirty="0" smtClean="0">
                  <a:latin typeface="Arial" charset="0"/>
                </a:rPr>
                <a:t>μ</a:t>
              </a:r>
              <a:r>
                <a:rPr lang="en-US" sz="4400" baseline="0" dirty="0" smtClean="0">
                  <a:latin typeface="Arial" charset="0"/>
                </a:rPr>
                <a:t>g/mL), or the anti-FXI mAb, 1A6 (10 </a:t>
              </a:r>
              <a:r>
                <a:rPr lang="el-GR" sz="4400" baseline="0" dirty="0" smtClean="0">
                  <a:latin typeface="Arial" charset="0"/>
                </a:rPr>
                <a:t>μ</a:t>
              </a:r>
              <a:r>
                <a:rPr lang="en-US" sz="4400" baseline="0" dirty="0" smtClean="0">
                  <a:latin typeface="Arial" charset="0"/>
                </a:rPr>
                <a:t>g/mL), either alone or in combination. Samples were recalcified and perfused through collagen or collagen-tissue factor coated tubes (100 </a:t>
              </a:r>
              <a:r>
                <a:rPr lang="el-GR" sz="4400" baseline="0" dirty="0" smtClean="0">
                  <a:latin typeface="Arial" charset="0"/>
                </a:rPr>
                <a:t>μ</a:t>
              </a:r>
              <a:r>
                <a:rPr lang="en-US" sz="4400" baseline="0" dirty="0" smtClean="0">
                  <a:latin typeface="Arial" charset="0"/>
                </a:rPr>
                <a:t>g/mL collagen; 1nM tissue factor).</a:t>
              </a:r>
              <a:r>
                <a:rPr lang="en-US" sz="4400" baseline="0" dirty="0" smtClean="0">
                  <a:latin typeface="Arial" pitchFamily="34" charset="0"/>
                  <a:cs typeface="Arial" pitchFamily="34" charset="0"/>
                </a:rPr>
                <a:t> Data are reported as mean ± SEM of at least 3 experiments.</a:t>
              </a:r>
              <a:r>
                <a:rPr lang="en-US" sz="4400" baseline="0" dirty="0" smtClean="0">
                  <a:latin typeface="Arial" charset="0"/>
                </a:rPr>
                <a:t> *,** </a:t>
              </a:r>
              <a:r>
                <a:rPr lang="en-US" sz="4400" i="1" baseline="0" dirty="0" smtClean="0">
                  <a:latin typeface="Arial" charset="0"/>
                </a:rPr>
                <a:t>P </a:t>
              </a:r>
              <a:r>
                <a:rPr lang="en-US" sz="4400" baseline="0" dirty="0" smtClean="0">
                  <a:latin typeface="Arial" charset="0"/>
                </a:rPr>
                <a:t>&lt;0.05 compared to occlusion time on collagen- or collagen-tissue factor-coated surfaces, respectively. </a:t>
              </a:r>
              <a:r>
                <a:rPr lang="en-US" sz="4400" b="1" baseline="0" dirty="0" smtClean="0">
                  <a:latin typeface="Arial" charset="0"/>
                </a:rPr>
                <a:t>B) </a:t>
              </a:r>
              <a:r>
                <a:rPr lang="en-US" sz="4400" baseline="0" dirty="0" smtClean="0">
                  <a:latin typeface="Arial" charset="0"/>
                </a:rPr>
                <a:t>Neutralizing anti-human FXI antibody (1A6) inhibits </a:t>
              </a:r>
              <a:r>
                <a:rPr lang="en-US" sz="4400" baseline="0" dirty="0" err="1" smtClean="0">
                  <a:latin typeface="Arial" charset="0"/>
                </a:rPr>
                <a:t>FXIa</a:t>
              </a:r>
              <a:r>
                <a:rPr lang="en-US" sz="4400" baseline="0" dirty="0" smtClean="0">
                  <a:latin typeface="Arial" charset="0"/>
                </a:rPr>
                <a:t> from activating FIX. Antibody 14E11 binds FXI and interferes with FXI activation by </a:t>
              </a:r>
              <a:r>
                <a:rPr lang="en-US" sz="4400" baseline="0" dirty="0" err="1" smtClean="0">
                  <a:latin typeface="Arial" charset="0"/>
                </a:rPr>
                <a:t>FXIIa</a:t>
              </a:r>
              <a:r>
                <a:rPr lang="en-US" sz="4400" baseline="0" dirty="0" smtClean="0">
                  <a:latin typeface="Arial" charset="0"/>
                </a:rPr>
                <a:t> </a:t>
              </a:r>
              <a:r>
                <a:rPr lang="en-US" sz="4400" i="1" baseline="0" dirty="0" smtClean="0">
                  <a:latin typeface="Arial" charset="0"/>
                </a:rPr>
                <a:t>in vitro</a:t>
              </a:r>
              <a:r>
                <a:rPr lang="en-US" sz="4400" baseline="0" dirty="0" smtClean="0">
                  <a:latin typeface="Arial" charset="0"/>
                </a:rPr>
                <a:t>.</a:t>
              </a:r>
              <a:endParaRPr lang="en-US" sz="4400" b="1" baseline="0" dirty="0">
                <a:latin typeface="Arial" charset="0"/>
                <a:sym typeface="Symbol" pitchFamily="18" charset="2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1508454" y="30892274"/>
              <a:ext cx="20292897" cy="9686580"/>
              <a:chOff x="21364075" y="33577719"/>
              <a:chExt cx="20292897" cy="968658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21364075" y="33585995"/>
                <a:ext cx="11649629" cy="9678304"/>
                <a:chOff x="16904063" y="26524813"/>
                <a:chExt cx="8208030" cy="7875328"/>
              </a:xfrm>
            </p:grpSpPr>
            <p:pic>
              <p:nvPicPr>
                <p:cNvPr id="40" name="Picture 39" descr="TF-Collagen.tif"/>
                <p:cNvPicPr>
                  <a:picLocks noChangeAspect="1"/>
                </p:cNvPicPr>
                <p:nvPr/>
              </p:nvPicPr>
              <p:blipFill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6561" t="18014" r="8446" b="8858"/>
                <a:stretch>
                  <a:fillRect/>
                </a:stretch>
              </p:blipFill>
              <p:spPr>
                <a:xfrm>
                  <a:off x="16904063" y="27462764"/>
                  <a:ext cx="8208030" cy="6937377"/>
                </a:xfrm>
                <a:prstGeom prst="rect">
                  <a:avLst/>
                </a:prstGeom>
              </p:spPr>
            </p:pic>
            <p:sp>
              <p:nvSpPr>
                <p:cNvPr id="42" name="TextBox 41"/>
                <p:cNvSpPr txBox="1"/>
                <p:nvPr/>
              </p:nvSpPr>
              <p:spPr>
                <a:xfrm>
                  <a:off x="16928089" y="26524813"/>
                  <a:ext cx="84908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300" b="1" dirty="0" smtClean="0">
                      <a:latin typeface="Arial" pitchFamily="34" charset="0"/>
                      <a:cs typeface="Arial" pitchFamily="34" charset="0"/>
                    </a:rPr>
                    <a:t>A)</a:t>
                  </a:r>
                  <a:endParaRPr lang="en-US" sz="73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43" name="TextBox 42"/>
              <p:cNvSpPr txBox="1"/>
              <p:nvPr/>
            </p:nvSpPr>
            <p:spPr>
              <a:xfrm>
                <a:off x="33160287" y="33577719"/>
                <a:ext cx="884645" cy="861827"/>
              </a:xfrm>
              <a:prstGeom prst="rect">
                <a:avLst/>
              </a:prstGeom>
              <a:noFill/>
            </p:spPr>
            <p:txBody>
              <a:bodyPr wrap="none" lIns="111813" tIns="55906" rIns="111813" bIns="55906" rtlCol="0">
                <a:spAutoFit/>
              </a:bodyPr>
              <a:lstStyle/>
              <a:p>
                <a:r>
                  <a:rPr lang="en-US" sz="7300" b="1" dirty="0" smtClean="0">
                    <a:latin typeface="Arial" pitchFamily="34" charset="0"/>
                    <a:cs typeface="Arial" pitchFamily="34" charset="0"/>
                  </a:rPr>
                  <a:t>B)</a:t>
                </a:r>
                <a:endParaRPr lang="en-US" sz="7300" b="1" dirty="0"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46" name="Picture 45" descr="mAbs.tif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070" t="3007"/>
              <a:stretch>
                <a:fillRect/>
              </a:stretch>
            </p:blipFill>
            <p:spPr>
              <a:xfrm>
                <a:off x="33273968" y="34761990"/>
                <a:ext cx="8383004" cy="5183257"/>
              </a:xfrm>
              <a:prstGeom prst="rect">
                <a:avLst/>
              </a:prstGeom>
            </p:spPr>
          </p:pic>
        </p:grpSp>
      </p:grpSp>
      <p:grpSp>
        <p:nvGrpSpPr>
          <p:cNvPr id="67" name="Group 66"/>
          <p:cNvGrpSpPr/>
          <p:nvPr/>
        </p:nvGrpSpPr>
        <p:grpSpPr>
          <a:xfrm>
            <a:off x="1330710" y="13742250"/>
            <a:ext cx="18979063" cy="17157833"/>
            <a:chOff x="1330710" y="13742250"/>
            <a:chExt cx="18979063" cy="17157833"/>
          </a:xfrm>
        </p:grpSpPr>
        <p:sp>
          <p:nvSpPr>
            <p:cNvPr id="2085" name="Text Box 421"/>
            <p:cNvSpPr txBox="1">
              <a:spLocks noChangeArrowheads="1"/>
            </p:cNvSpPr>
            <p:nvPr/>
          </p:nvSpPr>
          <p:spPr bwMode="auto">
            <a:xfrm>
              <a:off x="1351527" y="24016095"/>
              <a:ext cx="18958246" cy="688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11813" tIns="55906" rIns="111813" bIns="55906">
              <a:spAutoFit/>
            </a:bodyPr>
            <a:lstStyle/>
            <a:p>
              <a:pPr algn="just"/>
              <a:r>
                <a:rPr lang="en-US" sz="4400" b="1" baseline="0" dirty="0" smtClean="0">
                  <a:latin typeface="Arial" charset="0"/>
                </a:rPr>
                <a:t>Fig. 1 A) </a:t>
              </a:r>
              <a:r>
                <a:rPr lang="en-US" sz="4400" baseline="0" dirty="0" smtClean="0">
                  <a:latin typeface="Arial" charset="0"/>
                </a:rPr>
                <a:t>Treated blood was recalcified with CaCl</a:t>
              </a:r>
              <a:r>
                <a:rPr lang="en-US" sz="4400" dirty="0" smtClean="0">
                  <a:latin typeface="Arial" charset="0"/>
                </a:rPr>
                <a:t>2</a:t>
              </a:r>
              <a:r>
                <a:rPr lang="en-US" sz="4400" baseline="0" dirty="0" smtClean="0">
                  <a:latin typeface="Arial" charset="0"/>
                </a:rPr>
                <a:t> and MgCl</a:t>
              </a:r>
              <a:r>
                <a:rPr lang="en-US" sz="4400" dirty="0" smtClean="0">
                  <a:latin typeface="Arial" charset="0"/>
                </a:rPr>
                <a:t>2</a:t>
              </a:r>
              <a:r>
                <a:rPr lang="en-US" sz="4400" baseline="0" dirty="0" smtClean="0">
                  <a:latin typeface="Arial" charset="0"/>
                </a:rPr>
                <a:t> (final concentration 7.5 and 3.75 mM, respectively), added to a reservoir to a set height (</a:t>
              </a:r>
              <a:r>
                <a:rPr lang="en-US" sz="4400" baseline="0" dirty="0" err="1" smtClean="0">
                  <a:latin typeface="Arial" charset="0"/>
                </a:rPr>
                <a:t>h</a:t>
              </a:r>
              <a:r>
                <a:rPr lang="en-US" sz="4400" dirty="0" err="1" smtClean="0">
                  <a:latin typeface="Arial" charset="0"/>
                </a:rPr>
                <a:t>b</a:t>
              </a:r>
              <a:r>
                <a:rPr lang="en-US" sz="4400" baseline="0" dirty="0" smtClean="0">
                  <a:latin typeface="Arial" charset="0"/>
                </a:rPr>
                <a:t>), and allowed to drain through collagen-coated capillaries into a PBS bath as shown. At a height of 3 cm (</a:t>
              </a:r>
              <a:r>
                <a:rPr lang="en-US" sz="4400" baseline="0" dirty="0" err="1" smtClean="0">
                  <a:latin typeface="Arial" charset="0"/>
                </a:rPr>
                <a:t>h</a:t>
              </a:r>
              <a:r>
                <a:rPr lang="en-US" sz="4400" dirty="0" err="1" smtClean="0">
                  <a:latin typeface="Arial" charset="0"/>
                </a:rPr>
                <a:t>b</a:t>
              </a:r>
              <a:r>
                <a:rPr lang="en-US" sz="4400" baseline="0" dirty="0" smtClean="0">
                  <a:latin typeface="Arial" charset="0"/>
                </a:rPr>
                <a:t>), the pressure gradient caused by gravity gave an initial shear rate of 325 s</a:t>
              </a:r>
              <a:r>
                <a:rPr lang="en-US" sz="4400" baseline="30000" dirty="0" smtClean="0">
                  <a:latin typeface="Arial" charset="0"/>
                </a:rPr>
                <a:t>-1</a:t>
              </a:r>
              <a:r>
                <a:rPr lang="en-US" sz="4400" baseline="0" dirty="0" smtClean="0">
                  <a:latin typeface="Arial" charset="0"/>
                </a:rPr>
                <a:t>. Times for occlusions were measured from the moment blood exited the capillary until flow ceased.</a:t>
              </a:r>
            </a:p>
            <a:p>
              <a:pPr algn="just"/>
              <a:r>
                <a:rPr lang="en-US" sz="4400" b="1" baseline="0" dirty="0" smtClean="0">
                  <a:latin typeface="Arial" charset="0"/>
                </a:rPr>
                <a:t>B)</a:t>
              </a:r>
              <a:r>
                <a:rPr lang="en-US" sz="4400" baseline="0" dirty="0" smtClean="0">
                  <a:latin typeface="Arial" charset="0"/>
                </a:rPr>
                <a:t> Time course of whole blood perfusion through a collagen-coated tube. </a:t>
              </a:r>
              <a:r>
                <a:rPr lang="en-US" sz="4400" b="1" baseline="0" dirty="0" smtClean="0">
                  <a:latin typeface="Arial" charset="0"/>
                </a:rPr>
                <a:t>C)</a:t>
              </a:r>
              <a:r>
                <a:rPr lang="en-US" sz="4400" baseline="0" dirty="0" smtClean="0">
                  <a:latin typeface="Arial" charset="0"/>
                </a:rPr>
                <a:t> The </a:t>
              </a:r>
              <a:r>
                <a:rPr lang="en-US" sz="4400" baseline="0" dirty="0" err="1" smtClean="0">
                  <a:latin typeface="Arial" charset="0"/>
                </a:rPr>
                <a:t>Navier</a:t>
              </a:r>
              <a:r>
                <a:rPr lang="en-US" sz="4400" baseline="0" dirty="0" smtClean="0">
                  <a:latin typeface="Arial" charset="0"/>
                </a:rPr>
                <a:t>–Stokes </a:t>
              </a:r>
              <a:r>
                <a:rPr lang="en-US" sz="4400" baseline="0" dirty="0" smtClean="0">
                  <a:latin typeface="Arial" charset="0"/>
                </a:rPr>
                <a:t>equation in the </a:t>
              </a:r>
              <a:r>
                <a:rPr lang="en-US" sz="4400" baseline="0" dirty="0" smtClean="0">
                  <a:latin typeface="Arial" charset="0"/>
                </a:rPr>
                <a:t>z-direction simplified </a:t>
              </a:r>
              <a:r>
                <a:rPr lang="en-US" sz="4400" baseline="0" dirty="0" smtClean="0">
                  <a:latin typeface="Arial" charset="0"/>
                </a:rPr>
                <a:t>after application of system assumptions (1) and shear rate expression upon integration of Eq. 1 and </a:t>
              </a:r>
              <a:r>
                <a:rPr lang="en-US" sz="4400" baseline="0" dirty="0" smtClean="0">
                  <a:latin typeface="Arial" charset="0"/>
                </a:rPr>
                <a:t>application of </a:t>
              </a:r>
              <a:r>
                <a:rPr lang="en-US" sz="4400" baseline="0" dirty="0" smtClean="0">
                  <a:latin typeface="Arial" charset="0"/>
                </a:rPr>
                <a:t>boundary conditions (2). </a:t>
              </a:r>
              <a:endParaRPr lang="en-US" sz="4400" baseline="0" dirty="0">
                <a:latin typeface="Arial" charset="0"/>
                <a:sym typeface="Symbol" pitchFamily="18" charset="2"/>
              </a:endParaRPr>
            </a:p>
          </p:txBody>
        </p:sp>
        <p:sp>
          <p:nvSpPr>
            <p:cNvPr id="35" name="Text Box 637"/>
            <p:cNvSpPr txBox="1">
              <a:spLocks noChangeArrowheads="1"/>
            </p:cNvSpPr>
            <p:nvPr/>
          </p:nvSpPr>
          <p:spPr bwMode="auto">
            <a:xfrm>
              <a:off x="1330710" y="13742250"/>
              <a:ext cx="15537694" cy="790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11813" tIns="55906" rIns="111813" bIns="55906">
              <a:spAutoFit/>
            </a:bodyPr>
            <a:lstStyle/>
            <a:p>
              <a:r>
                <a:rPr lang="en-US" sz="4400" b="1" baseline="0" dirty="0" smtClean="0">
                  <a:latin typeface="Arial" charset="0"/>
                </a:rPr>
                <a:t>Figure 1:</a:t>
              </a:r>
              <a:r>
                <a:rPr lang="en-US" sz="4400" baseline="0" dirty="0" smtClean="0">
                  <a:latin typeface="Arial" charset="0"/>
                </a:rPr>
                <a:t> </a:t>
              </a:r>
              <a:r>
                <a:rPr lang="en-US" sz="4400" b="1" baseline="0" dirty="0" smtClean="0">
                  <a:latin typeface="Arial" charset="0"/>
                  <a:sym typeface="Symbol" pitchFamily="18" charset="2"/>
                </a:rPr>
                <a:t>Schematic representation of the ex vivo model. </a:t>
              </a:r>
              <a:endParaRPr lang="en-US" sz="4400" baseline="0" dirty="0">
                <a:latin typeface="Arial" charset="0"/>
              </a:endParaRPr>
            </a:p>
          </p:txBody>
        </p:sp>
        <p:pic>
          <p:nvPicPr>
            <p:cNvPr id="47" name="Picture 46" descr="Fig1_16OCT09 copy.tif"/>
            <p:cNvPicPr>
              <a:picLocks noChangeAspect="1"/>
            </p:cNvPicPr>
            <p:nvPr/>
          </p:nvPicPr>
          <p:blipFill>
            <a:blip r:embed="rId7" cstate="print"/>
            <a:srcRect r="61024"/>
            <a:stretch>
              <a:fillRect/>
            </a:stretch>
          </p:blipFill>
          <p:spPr>
            <a:xfrm>
              <a:off x="1800248" y="15028533"/>
              <a:ext cx="7950488" cy="9040325"/>
            </a:xfrm>
            <a:prstGeom prst="rect">
              <a:avLst/>
            </a:prstGeom>
          </p:spPr>
        </p:pic>
        <p:pic>
          <p:nvPicPr>
            <p:cNvPr id="41" name="Picture 40" descr="Shear Rate Equation.tif"/>
            <p:cNvPicPr>
              <a:picLocks noChangeAspect="1"/>
            </p:cNvPicPr>
            <p:nvPr/>
          </p:nvPicPr>
          <p:blipFill>
            <a:blip r:embed="rId8" cstate="print"/>
            <a:srcRect l="4269" t="12854" r="3630" b="10721"/>
            <a:stretch>
              <a:fillRect/>
            </a:stretch>
          </p:blipFill>
          <p:spPr>
            <a:xfrm>
              <a:off x="10058401" y="21804682"/>
              <a:ext cx="9769642" cy="1925053"/>
            </a:xfrm>
            <a:prstGeom prst="rect">
              <a:avLst/>
            </a:prstGeom>
          </p:spPr>
        </p:pic>
        <p:pic>
          <p:nvPicPr>
            <p:cNvPr id="44" name="Picture 43" descr="Reduced Navier-Stokes.t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25938" y="19643006"/>
              <a:ext cx="3142861" cy="177934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6968272" y="14834381"/>
              <a:ext cx="1205105" cy="869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300" b="1" dirty="0" smtClean="0">
                  <a:latin typeface="Arial" pitchFamily="34" charset="0"/>
                  <a:cs typeface="Arial" pitchFamily="34" charset="0"/>
                </a:rPr>
                <a:t>B)</a:t>
              </a:r>
              <a:endParaRPr lang="en-US" sz="73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438152" y="19871587"/>
              <a:ext cx="1205105" cy="869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300" dirty="0" smtClean="0">
                  <a:latin typeface="Arial" pitchFamily="34" charset="0"/>
                  <a:cs typeface="Arial" pitchFamily="34" charset="0"/>
                </a:rPr>
                <a:t>(1)</a:t>
              </a:r>
              <a:endParaRPr lang="en-US" sz="7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433138" y="22276220"/>
              <a:ext cx="1205105" cy="841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300" dirty="0" smtClean="0">
                  <a:latin typeface="Arial" pitchFamily="34" charset="0"/>
                  <a:cs typeface="Arial" pitchFamily="34" charset="0"/>
                </a:rPr>
                <a:t>(2)</a:t>
              </a:r>
              <a:endParaRPr lang="en-US" sz="7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588806" y="14834381"/>
              <a:ext cx="1205105" cy="8699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7300" b="1" dirty="0" smtClean="0">
                  <a:latin typeface="Arial" pitchFamily="34" charset="0"/>
                  <a:cs typeface="Arial" pitchFamily="34" charset="0"/>
                </a:rPr>
                <a:t>A)</a:t>
              </a:r>
              <a:endParaRPr lang="en-US" sz="73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976294" y="19221875"/>
              <a:ext cx="1205105" cy="869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300" b="1" dirty="0" smtClean="0">
                  <a:latin typeface="Arial" pitchFamily="34" charset="0"/>
                  <a:cs typeface="Arial" pitchFamily="34" charset="0"/>
                </a:rPr>
                <a:t>C)</a:t>
              </a:r>
              <a:endParaRPr lang="en-US" sz="73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66" name="Picture 65" descr="Clotting Time Panel.tif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77868" y="15159789"/>
              <a:ext cx="12026385" cy="3848099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0" name="Group 69"/>
          <p:cNvGrpSpPr/>
          <p:nvPr/>
        </p:nvGrpSpPr>
        <p:grpSpPr>
          <a:xfrm>
            <a:off x="1058779" y="31751960"/>
            <a:ext cx="18996046" cy="14008803"/>
            <a:chOff x="1058779" y="31751960"/>
            <a:chExt cx="18996046" cy="14008803"/>
          </a:xfrm>
        </p:grpSpPr>
        <p:sp>
          <p:nvSpPr>
            <p:cNvPr id="2086" name="Text Box 637"/>
            <p:cNvSpPr txBox="1">
              <a:spLocks noChangeArrowheads="1"/>
            </p:cNvSpPr>
            <p:nvPr/>
          </p:nvSpPr>
          <p:spPr bwMode="auto">
            <a:xfrm>
              <a:off x="1172467" y="31751960"/>
              <a:ext cx="18882358" cy="790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11813" tIns="55906" rIns="111813" bIns="55906">
              <a:spAutoFit/>
            </a:bodyPr>
            <a:lstStyle/>
            <a:p>
              <a:r>
                <a:rPr lang="en-US" sz="4400" b="1" baseline="0" dirty="0">
                  <a:latin typeface="Arial" charset="0"/>
                </a:rPr>
                <a:t>Figure </a:t>
              </a:r>
              <a:r>
                <a:rPr lang="en-US" sz="4400" b="1" baseline="0" dirty="0" smtClean="0">
                  <a:latin typeface="Arial" charset="0"/>
                </a:rPr>
                <a:t>2: </a:t>
              </a:r>
              <a:r>
                <a:rPr lang="en-US" sz="4400" b="1" baseline="0" dirty="0" smtClean="0">
                  <a:latin typeface="Arial" charset="0"/>
                  <a:sym typeface="Symbol" pitchFamily="18" charset="2"/>
                </a:rPr>
                <a:t>Occlusion times recorded from coated collagen capillaries</a:t>
              </a:r>
              <a:r>
                <a:rPr lang="en-US" sz="4400" baseline="0" dirty="0" smtClean="0">
                  <a:latin typeface="Arial" charset="0"/>
                  <a:sym typeface="Symbol" pitchFamily="18" charset="2"/>
                </a:rPr>
                <a:t>.</a:t>
              </a:r>
              <a:endParaRPr lang="en-US" sz="4400" baseline="0" dirty="0">
                <a:latin typeface="Arial" charset="0"/>
              </a:endParaRPr>
            </a:p>
          </p:txBody>
        </p:sp>
        <p:pic>
          <p:nvPicPr>
            <p:cNvPr id="49" name="Picture 48" descr="Fig1_16OCT09 copy.tif"/>
            <p:cNvPicPr>
              <a:picLocks noChangeAspect="1"/>
            </p:cNvPicPr>
            <p:nvPr/>
          </p:nvPicPr>
          <p:blipFill>
            <a:blip r:embed="rId7" cstate="print"/>
            <a:srcRect l="40525"/>
            <a:stretch>
              <a:fillRect/>
            </a:stretch>
          </p:blipFill>
          <p:spPr>
            <a:xfrm>
              <a:off x="3053179" y="33156382"/>
              <a:ext cx="11817853" cy="8307920"/>
            </a:xfrm>
            <a:prstGeom prst="rect">
              <a:avLst/>
            </a:prstGeom>
          </p:spPr>
        </p:pic>
        <p:sp>
          <p:nvSpPr>
            <p:cNvPr id="52" name="Text Box 421"/>
            <p:cNvSpPr txBox="1">
              <a:spLocks noChangeArrowheads="1"/>
            </p:cNvSpPr>
            <p:nvPr/>
          </p:nvSpPr>
          <p:spPr bwMode="auto">
            <a:xfrm>
              <a:off x="1058779" y="41585208"/>
              <a:ext cx="18958246" cy="4175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11813" tIns="55906" rIns="111813" bIns="55906">
              <a:spAutoFit/>
            </a:bodyPr>
            <a:lstStyle/>
            <a:p>
              <a:pPr algn="just"/>
              <a:r>
                <a:rPr lang="en-US" sz="4400" b="1" baseline="0" dirty="0" smtClean="0">
                  <a:latin typeface="Arial" charset="0"/>
                </a:rPr>
                <a:t>Fig. 2 </a:t>
              </a:r>
              <a:r>
                <a:rPr lang="en-US" sz="4400" baseline="0" dirty="0" smtClean="0">
                  <a:latin typeface="Arial" charset="0"/>
                </a:rPr>
                <a:t>Experiments were performed in the presence of PBS (-), the </a:t>
              </a:r>
              <a:r>
                <a:rPr lang="en-US" sz="4400" baseline="0" dirty="0" err="1" smtClean="0">
                  <a:latin typeface="Arial" charset="0"/>
                </a:rPr>
                <a:t>integrin</a:t>
              </a:r>
              <a:r>
                <a:rPr lang="en-US" sz="4400" baseline="0" dirty="0" smtClean="0">
                  <a:latin typeface="Arial" charset="0"/>
                </a:rPr>
                <a:t> </a:t>
              </a:r>
              <a:r>
                <a:rPr lang="el-GR" sz="4400" baseline="0" dirty="0" smtClean="0">
                  <a:latin typeface="Arial" charset="0"/>
                </a:rPr>
                <a:t>α</a:t>
              </a:r>
              <a:r>
                <a:rPr lang="en-US" sz="4400" dirty="0" err="1" smtClean="0">
                  <a:latin typeface="Arial" charset="0"/>
                </a:rPr>
                <a:t>IIb</a:t>
              </a:r>
              <a:r>
                <a:rPr lang="el-GR" sz="4400" baseline="0" dirty="0" smtClean="0">
                  <a:latin typeface="Arial" charset="0"/>
                </a:rPr>
                <a:t>β</a:t>
              </a:r>
              <a:r>
                <a:rPr lang="en-US" sz="4400" dirty="0" smtClean="0">
                  <a:latin typeface="Arial" charset="0"/>
                </a:rPr>
                <a:t>3 </a:t>
              </a:r>
              <a:r>
                <a:rPr lang="en-US" sz="4400" baseline="0" dirty="0" smtClean="0">
                  <a:latin typeface="Arial" charset="0"/>
                </a:rPr>
                <a:t>antagonist </a:t>
              </a:r>
              <a:r>
                <a:rPr lang="en-US" sz="4400" baseline="0" dirty="0" err="1" smtClean="0">
                  <a:latin typeface="Arial" charset="0"/>
                </a:rPr>
                <a:t>eptifibatide</a:t>
              </a:r>
              <a:r>
                <a:rPr lang="en-US" sz="4400" baseline="0" dirty="0" smtClean="0">
                  <a:latin typeface="Arial" charset="0"/>
                </a:rPr>
                <a:t> (anti-</a:t>
              </a:r>
              <a:r>
                <a:rPr lang="el-GR" sz="4400" baseline="0" dirty="0" smtClean="0">
                  <a:latin typeface="Arial" charset="0"/>
                </a:rPr>
                <a:t>α</a:t>
              </a:r>
              <a:r>
                <a:rPr lang="en-US" sz="4400" dirty="0" err="1" smtClean="0">
                  <a:latin typeface="Arial" charset="0"/>
                </a:rPr>
                <a:t>IIb</a:t>
              </a:r>
              <a:r>
                <a:rPr lang="el-GR" sz="4400" baseline="0" dirty="0" smtClean="0">
                  <a:latin typeface="Arial" charset="0"/>
                </a:rPr>
                <a:t>β</a:t>
              </a:r>
              <a:r>
                <a:rPr lang="en-US" sz="4400" dirty="0" smtClean="0">
                  <a:latin typeface="Arial" charset="0"/>
                </a:rPr>
                <a:t>3 </a:t>
              </a:r>
              <a:r>
                <a:rPr lang="en-US" sz="4400" baseline="0" dirty="0" smtClean="0">
                  <a:latin typeface="Arial" charset="0"/>
                </a:rPr>
                <a:t>), the thrombin inhibitor </a:t>
              </a:r>
              <a:r>
                <a:rPr lang="en-US" sz="4400" baseline="0" dirty="0" err="1" smtClean="0">
                  <a:latin typeface="Arial" charset="0"/>
                </a:rPr>
                <a:t>hirudin</a:t>
              </a:r>
              <a:r>
                <a:rPr lang="en-US" sz="4400" baseline="0" dirty="0" smtClean="0">
                  <a:latin typeface="Arial" charset="0"/>
                </a:rPr>
                <a:t>, the activated factor X (</a:t>
              </a:r>
              <a:r>
                <a:rPr lang="en-US" sz="4400" baseline="0" dirty="0" err="1" smtClean="0">
                  <a:latin typeface="Arial" charset="0"/>
                </a:rPr>
                <a:t>FXa</a:t>
              </a:r>
              <a:r>
                <a:rPr lang="en-US" sz="4400" baseline="0" dirty="0" smtClean="0">
                  <a:latin typeface="Arial" charset="0"/>
                </a:rPr>
                <a:t>) inhibitor </a:t>
              </a:r>
              <a:r>
                <a:rPr lang="en-US" sz="4400" baseline="0" dirty="0" err="1" smtClean="0">
                  <a:latin typeface="Arial" charset="0"/>
                </a:rPr>
                <a:t>rivaroxaban</a:t>
              </a:r>
              <a:r>
                <a:rPr lang="en-US" sz="4400" baseline="0" dirty="0" smtClean="0">
                  <a:latin typeface="Arial" charset="0"/>
                </a:rPr>
                <a:t>, or activated protein C (APC). Time to occlusion is reported as mean ± SEM from at least three experiments. Statistical significance of differences between means was determined by ANOVA. * </a:t>
              </a:r>
              <a:r>
                <a:rPr lang="en-US" sz="4400" i="1" baseline="0" dirty="0" smtClean="0">
                  <a:latin typeface="Arial" charset="0"/>
                </a:rPr>
                <a:t>P</a:t>
              </a:r>
              <a:r>
                <a:rPr lang="en-US" sz="4400" baseline="0" dirty="0" smtClean="0">
                  <a:latin typeface="Arial" charset="0"/>
                </a:rPr>
                <a:t> &lt;0.05 with respect to PBS-treatment (-).</a:t>
              </a:r>
              <a:endParaRPr lang="en-US" sz="4400" baseline="0" dirty="0">
                <a:latin typeface="Arial" charset="0"/>
                <a:sym typeface="Symbol" pitchFamily="18" charset="2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flipV="1">
              <a:off x="3200291" y="33218284"/>
              <a:ext cx="1247691" cy="66690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111813" tIns="55906" rIns="111813" bIns="55906" rtlCol="0">
              <a:spAutoFit/>
            </a:bodyPr>
            <a:lstStyle/>
            <a:p>
              <a:endParaRPr lang="en-US" sz="5400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8809033" y="19009893"/>
            <a:ext cx="1684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min:sec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11753</TotalTime>
  <Words>763</Words>
  <Application>Microsoft Office PowerPoint</Application>
  <PresentationFormat>Custom</PresentationFormat>
  <Paragraphs>32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Default Design</vt:lpstr>
      <vt:lpstr>Slide 1</vt:lpstr>
    </vt:vector>
  </TitlesOfParts>
  <Company>Hughan Kimber Architects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Berny</dc:creator>
  <cp:lastModifiedBy>pateli</cp:lastModifiedBy>
  <cp:revision>619</cp:revision>
  <dcterms:created xsi:type="dcterms:W3CDTF">2003-11-14T13:58:55Z</dcterms:created>
  <dcterms:modified xsi:type="dcterms:W3CDTF">2011-07-15T15:57:10Z</dcterms:modified>
</cp:coreProperties>
</file>