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210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419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2629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6834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1043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5253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59462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3672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ic2" initials="E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5503" autoAdjust="0"/>
  </p:normalViewPr>
  <p:slideViewPr>
    <p:cSldViewPr snapToGrid="0">
      <p:cViewPr>
        <p:scale>
          <a:sx n="20" d="100"/>
          <a:sy n="20" d="100"/>
        </p:scale>
        <p:origin x="-2922" y="-402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2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5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78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1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640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56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49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42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2EE4-BF2C-4BF6-A7BC-55DBE2D1B61D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8991-4AF1-41CE-A445-532D62876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944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2EE4-BF2C-4BF6-A7BC-55DBE2D1B61D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8991-4AF1-41CE-A445-532D62876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14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9" y="6324600"/>
            <a:ext cx="47404018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7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2EE4-BF2C-4BF6-A7BC-55DBE2D1B61D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8991-4AF1-41CE-A445-532D62876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2EE4-BF2C-4BF6-A7BC-55DBE2D1B61D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8991-4AF1-41CE-A445-532D62876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46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9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2808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5616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7842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1222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6402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5682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49632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424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2EE4-BF2C-4BF6-A7BC-55DBE2D1B61D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8991-4AF1-41CE-A445-532D62876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82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2EE4-BF2C-4BF6-A7BC-55DBE2D1B61D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8991-4AF1-41CE-A445-532D62876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51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2808" indent="0">
              <a:buNone/>
              <a:defRPr sz="9600" b="1"/>
            </a:lvl2pPr>
            <a:lvl3pPr marL="4385616" indent="0">
              <a:buNone/>
              <a:defRPr sz="8600" b="1"/>
            </a:lvl3pPr>
            <a:lvl4pPr marL="6578424" indent="0">
              <a:buNone/>
              <a:defRPr sz="7700" b="1"/>
            </a:lvl4pPr>
            <a:lvl5pPr marL="8771222" indent="0">
              <a:buNone/>
              <a:defRPr sz="7700" b="1"/>
            </a:lvl5pPr>
            <a:lvl6pPr marL="10964021" indent="0">
              <a:buNone/>
              <a:defRPr sz="7700" b="1"/>
            </a:lvl6pPr>
            <a:lvl7pPr marL="13156824" indent="0">
              <a:buNone/>
              <a:defRPr sz="7700" b="1"/>
            </a:lvl7pPr>
            <a:lvl8pPr marL="15349632" indent="0">
              <a:buNone/>
              <a:defRPr sz="7700" b="1"/>
            </a:lvl8pPr>
            <a:lvl9pPr marL="1754244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2808" indent="0">
              <a:buNone/>
              <a:defRPr sz="9600" b="1"/>
            </a:lvl2pPr>
            <a:lvl3pPr marL="4385616" indent="0">
              <a:buNone/>
              <a:defRPr sz="8600" b="1"/>
            </a:lvl3pPr>
            <a:lvl4pPr marL="6578424" indent="0">
              <a:buNone/>
              <a:defRPr sz="7700" b="1"/>
            </a:lvl4pPr>
            <a:lvl5pPr marL="8771222" indent="0">
              <a:buNone/>
              <a:defRPr sz="7700" b="1"/>
            </a:lvl5pPr>
            <a:lvl6pPr marL="10964021" indent="0">
              <a:buNone/>
              <a:defRPr sz="7700" b="1"/>
            </a:lvl6pPr>
            <a:lvl7pPr marL="13156824" indent="0">
              <a:buNone/>
              <a:defRPr sz="7700" b="1"/>
            </a:lvl7pPr>
            <a:lvl8pPr marL="15349632" indent="0">
              <a:buNone/>
              <a:defRPr sz="7700" b="1"/>
            </a:lvl8pPr>
            <a:lvl9pPr marL="1754244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2EE4-BF2C-4BF6-A7BC-55DBE2D1B61D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8991-4AF1-41CE-A445-532D62876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955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2EE4-BF2C-4BF6-A7BC-55DBE2D1B61D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8991-4AF1-41CE-A445-532D62876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26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2EE4-BF2C-4BF6-A7BC-55DBE2D1B61D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8991-4AF1-41CE-A445-532D62876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36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7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7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7" y="6888487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2808" indent="0">
              <a:buNone/>
              <a:defRPr sz="5800"/>
            </a:lvl2pPr>
            <a:lvl3pPr marL="4385616" indent="0">
              <a:buNone/>
              <a:defRPr sz="4800"/>
            </a:lvl3pPr>
            <a:lvl4pPr marL="6578424" indent="0">
              <a:buNone/>
              <a:defRPr sz="4300"/>
            </a:lvl4pPr>
            <a:lvl5pPr marL="8771222" indent="0">
              <a:buNone/>
              <a:defRPr sz="4300"/>
            </a:lvl5pPr>
            <a:lvl6pPr marL="10964021" indent="0">
              <a:buNone/>
              <a:defRPr sz="4300"/>
            </a:lvl6pPr>
            <a:lvl7pPr marL="13156824" indent="0">
              <a:buNone/>
              <a:defRPr sz="4300"/>
            </a:lvl7pPr>
            <a:lvl8pPr marL="15349632" indent="0">
              <a:buNone/>
              <a:defRPr sz="4300"/>
            </a:lvl8pPr>
            <a:lvl9pPr marL="1754244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2EE4-BF2C-4BF6-A7BC-55DBE2D1B61D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8991-4AF1-41CE-A445-532D62876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87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2808" indent="0">
              <a:buNone/>
              <a:defRPr sz="13400"/>
            </a:lvl2pPr>
            <a:lvl3pPr marL="4385616" indent="0">
              <a:buNone/>
              <a:defRPr sz="11500"/>
            </a:lvl3pPr>
            <a:lvl4pPr marL="6578424" indent="0">
              <a:buNone/>
              <a:defRPr sz="9600"/>
            </a:lvl4pPr>
            <a:lvl5pPr marL="8771222" indent="0">
              <a:buNone/>
              <a:defRPr sz="9600"/>
            </a:lvl5pPr>
            <a:lvl6pPr marL="10964021" indent="0">
              <a:buNone/>
              <a:defRPr sz="9600"/>
            </a:lvl6pPr>
            <a:lvl7pPr marL="13156824" indent="0">
              <a:buNone/>
              <a:defRPr sz="9600"/>
            </a:lvl7pPr>
            <a:lvl8pPr marL="15349632" indent="0">
              <a:buNone/>
              <a:defRPr sz="9600"/>
            </a:lvl8pPr>
            <a:lvl9pPr marL="1754244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2808" indent="0">
              <a:buNone/>
              <a:defRPr sz="5800"/>
            </a:lvl2pPr>
            <a:lvl3pPr marL="4385616" indent="0">
              <a:buNone/>
              <a:defRPr sz="4800"/>
            </a:lvl3pPr>
            <a:lvl4pPr marL="6578424" indent="0">
              <a:buNone/>
              <a:defRPr sz="4300"/>
            </a:lvl4pPr>
            <a:lvl5pPr marL="8771222" indent="0">
              <a:buNone/>
              <a:defRPr sz="4300"/>
            </a:lvl5pPr>
            <a:lvl6pPr marL="10964021" indent="0">
              <a:buNone/>
              <a:defRPr sz="4300"/>
            </a:lvl6pPr>
            <a:lvl7pPr marL="13156824" indent="0">
              <a:buNone/>
              <a:defRPr sz="4300"/>
            </a:lvl7pPr>
            <a:lvl8pPr marL="15349632" indent="0">
              <a:buNone/>
              <a:defRPr sz="4300"/>
            </a:lvl8pPr>
            <a:lvl9pPr marL="1754244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2EE4-BF2C-4BF6-A7BC-55DBE2D1B61D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8991-4AF1-41CE-A445-532D62876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153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552" tIns="219288" rIns="438552" bIns="21928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7"/>
            <a:ext cx="39502080" cy="21724622"/>
          </a:xfrm>
          <a:prstGeom prst="rect">
            <a:avLst/>
          </a:prstGeom>
        </p:spPr>
        <p:txBody>
          <a:bodyPr vert="horz" lIns="438552" tIns="219288" rIns="438552" bIns="21928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552" tIns="219288" rIns="438552" bIns="219288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82EE4-BF2C-4BF6-A7BC-55DBE2D1B61D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552" tIns="219288" rIns="438552" bIns="219288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552" tIns="219288" rIns="438552" bIns="219288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C8991-4AF1-41CE-A445-532D62876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6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4385616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4600" indent="-1644600" algn="l" defTabSz="438561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3304" indent="-1370496" algn="l" defTabSz="438561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2008" indent="-1096397" algn="l" defTabSz="438561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74816" indent="-1096397" algn="l" defTabSz="4385616" rtl="0" eaLnBrk="1" latinLnBrk="0" hangingPunct="1">
        <a:spcBef>
          <a:spcPct val="20000"/>
        </a:spcBef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67624" indent="-1096397" algn="l" defTabSz="4385616" rtl="0" eaLnBrk="1" latinLnBrk="0" hangingPunct="1">
        <a:spcBef>
          <a:spcPct val="20000"/>
        </a:spcBef>
        <a:buFont typeface="Arial" panose="020B0604020202020204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0432" indent="-1096397" algn="l" defTabSz="4385616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53240" indent="-1096397" algn="l" defTabSz="4385616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46038" indent="-1096397" algn="l" defTabSz="4385616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38837" indent="-1096397" algn="l" defTabSz="4385616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5616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2808" algn="l" defTabSz="4385616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5616" algn="l" defTabSz="4385616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78424" algn="l" defTabSz="4385616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1222" algn="l" defTabSz="4385616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64021" algn="l" defTabSz="4385616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56824" algn="l" defTabSz="4385616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49632" algn="l" defTabSz="4385616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42440" algn="l" defTabSz="4385616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wmf"/><Relationship Id="rId18" Type="http://schemas.openxmlformats.org/officeDocument/2006/relationships/image" Target="../media/image17.wm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wmf"/><Relationship Id="rId17" Type="http://schemas.openxmlformats.org/officeDocument/2006/relationships/image" Target="../media/image16.wmf"/><Relationship Id="rId2" Type="http://schemas.openxmlformats.org/officeDocument/2006/relationships/image" Target="../media/image1.wmf"/><Relationship Id="rId16" Type="http://schemas.openxmlformats.org/officeDocument/2006/relationships/image" Target="../media/image15.wmf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11" Type="http://schemas.openxmlformats.org/officeDocument/2006/relationships/image" Target="../media/image10.wmf"/><Relationship Id="rId5" Type="http://schemas.openxmlformats.org/officeDocument/2006/relationships/image" Target="../media/image4.png"/><Relationship Id="rId15" Type="http://schemas.openxmlformats.org/officeDocument/2006/relationships/image" Target="../media/image14.wmf"/><Relationship Id="rId10" Type="http://schemas.openxmlformats.org/officeDocument/2006/relationships/image" Target="../media/image9.wmf"/><Relationship Id="rId4" Type="http://schemas.openxmlformats.org/officeDocument/2006/relationships/image" Target="../media/image3.emf"/><Relationship Id="rId9" Type="http://schemas.openxmlformats.org/officeDocument/2006/relationships/image" Target="../media/image8.wmf"/><Relationship Id="rId1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42066" y="319945"/>
            <a:ext cx="36173228" cy="395849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dirty="0" smtClean="0"/>
              <a:t>Without Words for Emotions: </a:t>
            </a:r>
            <a:br>
              <a:rPr lang="en-US" sz="8000" dirty="0" smtClean="0"/>
            </a:br>
            <a:r>
              <a:rPr lang="en-US" sz="8000" dirty="0" smtClean="0"/>
              <a:t>Is the emotional processing deficit in alexithymia caused by dissociation or suppression?</a:t>
            </a:r>
            <a:br>
              <a:rPr lang="en-US" sz="8000" dirty="0" smtClean="0"/>
            </a:br>
            <a:r>
              <a:rPr lang="en-US" sz="7300" dirty="0" smtClean="0"/>
              <a:t>Christian </a:t>
            </a:r>
            <a:r>
              <a:rPr lang="en-US" sz="7300" dirty="0" err="1" smtClean="0"/>
              <a:t>Sinnott</a:t>
            </a:r>
            <a:r>
              <a:rPr lang="en-US" sz="7300" dirty="0" smtClean="0"/>
              <a:t> &amp; Dr. Mei-</a:t>
            </a:r>
            <a:r>
              <a:rPr lang="en-US" sz="7300" dirty="0" err="1" smtClean="0"/>
              <a:t>Ching</a:t>
            </a:r>
            <a:r>
              <a:rPr lang="en-US" sz="7300" dirty="0" smtClean="0"/>
              <a:t> Lien</a:t>
            </a:r>
            <a:br>
              <a:rPr lang="en-US" sz="7300" dirty="0" smtClean="0"/>
            </a:br>
            <a:r>
              <a:rPr lang="en-US" sz="6000" i="1" dirty="0" smtClean="0"/>
              <a:t>School of Psychological Science, College of Liberal Arts</a:t>
            </a:r>
            <a:endParaRPr lang="en-US" sz="6000" i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372911" y="4377007"/>
            <a:ext cx="14029013" cy="283464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182880" tIns="182880" rIns="182880" bIns="18288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5400" b="1" u="sng" dirty="0" smtClean="0"/>
              <a:t>Introduction</a:t>
            </a:r>
          </a:p>
          <a:p>
            <a:pPr>
              <a:spcBef>
                <a:spcPts val="0"/>
              </a:spcBef>
            </a:pPr>
            <a:endParaRPr lang="en-US" sz="3600" dirty="0" smtClean="0"/>
          </a:p>
          <a:p>
            <a:pPr>
              <a:spcBef>
                <a:spcPts val="0"/>
              </a:spcBef>
            </a:pPr>
            <a:r>
              <a:rPr lang="en-US" sz="3600" dirty="0" smtClean="0"/>
              <a:t>Alexithymia is difficulty identifying emotions and finding words to describe them. Some studies attribute it to dissociation (inability to perceive emotions; Cooper &amp; Langton, 2006), where others show that it is due to suppression of emotions after they have been perceived (Levant, Allen &amp; Lien, in press). The present study tests these two hypotheses using event-related brain potentials (ERP) measures.</a:t>
            </a:r>
          </a:p>
          <a:p>
            <a:pPr>
              <a:spcBef>
                <a:spcPts val="0"/>
              </a:spcBef>
            </a:pPr>
            <a:endParaRPr lang="en-US" sz="3600" dirty="0" smtClean="0"/>
          </a:p>
          <a:p>
            <a:pPr algn="ctr">
              <a:spcBef>
                <a:spcPts val="0"/>
              </a:spcBef>
            </a:pPr>
            <a:r>
              <a:rPr lang="en-US" sz="5400" b="1" u="sng" dirty="0" smtClean="0"/>
              <a:t>The Present Study</a:t>
            </a:r>
            <a:endParaRPr lang="en-US" sz="5400" b="1" u="sng" dirty="0"/>
          </a:p>
          <a:p>
            <a:pPr>
              <a:spcBef>
                <a:spcPts val="0"/>
              </a:spcBef>
            </a:pPr>
            <a:endParaRPr lang="en-US" sz="3600" dirty="0" smtClean="0"/>
          </a:p>
          <a:p>
            <a:pPr>
              <a:spcBef>
                <a:spcPts val="0"/>
              </a:spcBef>
            </a:pPr>
            <a:r>
              <a:rPr lang="en-US" sz="3600" dirty="0" smtClean="0"/>
              <a:t>The present study contained two parts. For the first part, participants completed an online questionnaire: the Toronto Alexithymia Scale (TAS-20). Followed Levant et al. (in press), individuals with scores less than or equal to 50 were placed in the non-</a:t>
            </a:r>
            <a:r>
              <a:rPr lang="en-US" sz="3600" dirty="0" err="1" smtClean="0"/>
              <a:t>alexithymic</a:t>
            </a:r>
            <a:r>
              <a:rPr lang="en-US" sz="3600" dirty="0" smtClean="0"/>
              <a:t> control group, and individuals with scores greater than or equal to 61 were placed in the </a:t>
            </a:r>
            <a:r>
              <a:rPr lang="en-US" sz="3600" dirty="0" err="1" smtClean="0"/>
              <a:t>alexithymic</a:t>
            </a:r>
            <a:r>
              <a:rPr lang="en-US" sz="3600" dirty="0" smtClean="0"/>
              <a:t> experimental group.  We then invited the individuals from these two groups to come into the lab to participate in the ERP experiment. </a:t>
            </a:r>
          </a:p>
          <a:p>
            <a:pPr>
              <a:spcBef>
                <a:spcPts val="0"/>
              </a:spcBef>
            </a:pPr>
            <a:endParaRPr lang="en-US" sz="3600" dirty="0" smtClean="0"/>
          </a:p>
          <a:p>
            <a:pPr algn="ctr">
              <a:spcBef>
                <a:spcPts val="0"/>
              </a:spcBef>
            </a:pPr>
            <a:r>
              <a:rPr lang="en-US" sz="5400" b="1" u="sng" dirty="0" smtClean="0"/>
              <a:t>ERP Methods</a:t>
            </a:r>
            <a:endParaRPr lang="en-US" sz="5400" b="1" u="sng" dirty="0"/>
          </a:p>
          <a:p>
            <a:pPr>
              <a:spcBef>
                <a:spcPts val="0"/>
              </a:spcBef>
            </a:pPr>
            <a:endParaRPr lang="en-US" sz="3600" dirty="0" smtClean="0"/>
          </a:p>
          <a:p>
            <a:pPr>
              <a:spcBef>
                <a:spcPts val="0"/>
              </a:spcBef>
            </a:pPr>
            <a:r>
              <a:rPr lang="en-US" sz="3600" dirty="0" smtClean="0"/>
              <a:t>We </a:t>
            </a:r>
            <a:r>
              <a:rPr lang="en-US" sz="3600" dirty="0"/>
              <a:t>used a cuing paradigm, with a cue display followed by a target display</a:t>
            </a:r>
            <a:r>
              <a:rPr lang="en-US" sz="3600" dirty="0" smtClean="0"/>
              <a:t>.  The question is whether an irrelevant emotional face in the cue display will capture attention to its location and thereby affect processing of the subsequent target display.</a:t>
            </a:r>
          </a:p>
          <a:p>
            <a:pPr>
              <a:spcBef>
                <a:spcPts val="2400"/>
              </a:spcBef>
            </a:pPr>
            <a:r>
              <a:rPr lang="en-US" sz="3600" b="1" u="sng" dirty="0" smtClean="0"/>
              <a:t>Cue Display</a:t>
            </a:r>
            <a:r>
              <a:rPr lang="en-US" sz="3600" b="1" dirty="0" smtClean="0"/>
              <a:t>:</a:t>
            </a:r>
            <a:r>
              <a:rPr lang="en-US" sz="3600" dirty="0" smtClean="0"/>
              <a:t> Contained one emotional face (fearful or happy) and one neutral face or it contained two neutral faces, resulting in 3 cue types:</a:t>
            </a:r>
          </a:p>
          <a:p>
            <a:pPr>
              <a:spcBef>
                <a:spcPts val="0"/>
              </a:spcBef>
            </a:pPr>
            <a:r>
              <a:rPr lang="en-US" sz="3600" dirty="0" smtClean="0"/>
              <a:t>         </a:t>
            </a:r>
            <a:r>
              <a:rPr lang="en-US" sz="3600" u="sng" dirty="0" smtClean="0"/>
              <a:t>Fearful Cue</a:t>
            </a:r>
            <a:r>
              <a:rPr lang="en-US" sz="3600" dirty="0" smtClean="0"/>
              <a:t>: Fearful Face with Neutral Face</a:t>
            </a:r>
          </a:p>
          <a:p>
            <a:pPr>
              <a:spcBef>
                <a:spcPts val="0"/>
              </a:spcBef>
            </a:pPr>
            <a:r>
              <a:rPr lang="en-US" sz="3600" dirty="0" smtClean="0"/>
              <a:t>         </a:t>
            </a:r>
            <a:r>
              <a:rPr lang="en-US" sz="3600" u="sng" dirty="0" smtClean="0"/>
              <a:t>Happy Cue</a:t>
            </a:r>
            <a:r>
              <a:rPr lang="en-US" sz="3600" dirty="0" smtClean="0"/>
              <a:t>: Happy Face with Neutral Face</a:t>
            </a:r>
          </a:p>
          <a:p>
            <a:pPr>
              <a:spcBef>
                <a:spcPts val="0"/>
              </a:spcBef>
            </a:pPr>
            <a:r>
              <a:rPr lang="en-US" sz="3600" dirty="0"/>
              <a:t> </a:t>
            </a:r>
            <a:r>
              <a:rPr lang="en-US" sz="3600" dirty="0" smtClean="0"/>
              <a:t>        </a:t>
            </a:r>
            <a:r>
              <a:rPr lang="en-US" sz="3600" u="sng" dirty="0" smtClean="0"/>
              <a:t>No Cue</a:t>
            </a:r>
            <a:r>
              <a:rPr lang="en-US" sz="3600" dirty="0" smtClean="0"/>
              <a:t>: Two Neutral Faces</a:t>
            </a:r>
          </a:p>
          <a:p>
            <a:pPr>
              <a:spcBef>
                <a:spcPts val="2400"/>
              </a:spcBef>
            </a:pPr>
            <a:r>
              <a:rPr lang="en-US" sz="3600" b="1" u="sng" dirty="0" smtClean="0"/>
              <a:t>Target </a:t>
            </a:r>
            <a:r>
              <a:rPr lang="en-US" sz="3600" b="1" u="sng" dirty="0"/>
              <a:t>Display:</a:t>
            </a:r>
            <a:r>
              <a:rPr lang="en-US" sz="3600" b="1" dirty="0"/>
              <a:t> </a:t>
            </a:r>
            <a:r>
              <a:rPr lang="en-US" sz="3600" dirty="0" smtClean="0"/>
              <a:t>Contained one fearful face and one happy face, each surrounded by a box frame.  One frame was red and one was green, randomly determined. Participants searched for a fearful face or a happy face (manipulated between blocks) and indicated the surrounding frame color by </a:t>
            </a:r>
            <a:r>
              <a:rPr lang="en-US" sz="3600" dirty="0"/>
              <a:t>pressing </a:t>
            </a:r>
            <a:r>
              <a:rPr lang="en-US" sz="3600" dirty="0" smtClean="0"/>
              <a:t>the “1” key for red or the “5” key for green.</a:t>
            </a:r>
            <a:endParaRPr lang="en-US" sz="3600" dirty="0"/>
          </a:p>
          <a:p>
            <a:pPr>
              <a:spcBef>
                <a:spcPts val="2400"/>
              </a:spcBef>
            </a:pPr>
            <a:r>
              <a:rPr lang="en-US" sz="3600" b="1" u="sng" dirty="0"/>
              <a:t>Event Sequence</a:t>
            </a:r>
            <a:r>
              <a:rPr lang="en-US" sz="3600" u="sng" dirty="0" smtClean="0"/>
              <a:t>:</a:t>
            </a:r>
          </a:p>
          <a:p>
            <a:pPr>
              <a:spcBef>
                <a:spcPts val="2400"/>
              </a:spcBef>
            </a:pPr>
            <a:endParaRPr lang="en-US" sz="3600" b="1" u="sng" dirty="0" smtClean="0"/>
          </a:p>
          <a:p>
            <a:pPr>
              <a:spcBef>
                <a:spcPts val="2400"/>
              </a:spcBef>
            </a:pPr>
            <a:endParaRPr lang="en-US" sz="3600" b="1" u="sng" dirty="0" smtClean="0"/>
          </a:p>
          <a:p>
            <a:pPr>
              <a:spcBef>
                <a:spcPts val="0"/>
              </a:spcBef>
            </a:pPr>
            <a:endParaRPr lang="en-US" sz="3600" b="1" u="sng" dirty="0" smtClean="0"/>
          </a:p>
          <a:p>
            <a:pPr>
              <a:spcBef>
                <a:spcPts val="0"/>
              </a:spcBef>
            </a:pPr>
            <a:endParaRPr lang="en-US" sz="3600" b="1" u="sng" dirty="0"/>
          </a:p>
          <a:p>
            <a:pPr>
              <a:spcBef>
                <a:spcPts val="0"/>
              </a:spcBef>
            </a:pPr>
            <a:endParaRPr lang="en-US" sz="3600" b="1" u="sng" dirty="0" smtClean="0"/>
          </a:p>
          <a:p>
            <a:pPr>
              <a:spcBef>
                <a:spcPts val="0"/>
              </a:spcBef>
            </a:pPr>
            <a:endParaRPr lang="en-US" sz="3600" b="1" u="sng" dirty="0"/>
          </a:p>
          <a:p>
            <a:pPr>
              <a:spcBef>
                <a:spcPts val="0"/>
              </a:spcBef>
            </a:pPr>
            <a:endParaRPr lang="en-US" sz="3600" b="1" u="sng" dirty="0" smtClean="0"/>
          </a:p>
          <a:p>
            <a:pPr>
              <a:spcBef>
                <a:spcPts val="0"/>
              </a:spcBef>
            </a:pPr>
            <a:endParaRPr lang="en-US" sz="3600" b="1" u="sng" dirty="0"/>
          </a:p>
          <a:p>
            <a:pPr>
              <a:spcBef>
                <a:spcPts val="0"/>
              </a:spcBef>
            </a:pPr>
            <a:endParaRPr lang="en-US" sz="3600" b="1" u="sng" dirty="0" smtClean="0"/>
          </a:p>
        </p:txBody>
      </p:sp>
      <p:sp>
        <p:nvSpPr>
          <p:cNvPr id="10" name="Rectangle 9"/>
          <p:cNvSpPr/>
          <p:nvPr/>
        </p:nvSpPr>
        <p:spPr>
          <a:xfrm>
            <a:off x="14517872" y="4377009"/>
            <a:ext cx="14688907" cy="254203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182880" tIns="182880" rIns="182880" bIns="18288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5400" b="1" u="sng" dirty="0" smtClean="0"/>
              <a:t>N2pc Effect vs. </a:t>
            </a:r>
            <a:r>
              <a:rPr lang="en-US" sz="5400" b="1" u="sng" dirty="0" err="1" smtClean="0"/>
              <a:t>Pd</a:t>
            </a:r>
            <a:r>
              <a:rPr lang="en-US" sz="5400" b="1" u="sng" dirty="0" smtClean="0"/>
              <a:t> Effect</a:t>
            </a:r>
            <a:endParaRPr lang="en-US" sz="5400" b="1" u="sng" dirty="0"/>
          </a:p>
          <a:p>
            <a:pPr lvl="0" defTabSz="4385616"/>
            <a:endParaRPr lang="en-US" sz="3600" dirty="0" smtClean="0"/>
          </a:p>
          <a:p>
            <a:pPr lvl="0" defTabSz="4385616"/>
            <a:r>
              <a:rPr lang="en-US" sz="3600" dirty="0" smtClean="0"/>
              <a:t>We assessed the ability to perceive emotion using the N2pc effect and </a:t>
            </a:r>
            <a:r>
              <a:rPr lang="en-US" sz="3600" dirty="0"/>
              <a:t>the ability to </a:t>
            </a:r>
            <a:r>
              <a:rPr lang="en-US" sz="3600" dirty="0" smtClean="0"/>
              <a:t>suppress emotion using the </a:t>
            </a:r>
            <a:r>
              <a:rPr lang="en-US" sz="3600" dirty="0" err="1" smtClean="0"/>
              <a:t>Pd</a:t>
            </a:r>
            <a:r>
              <a:rPr lang="en-US" sz="3600" dirty="0" smtClean="0"/>
              <a:t> </a:t>
            </a:r>
            <a:r>
              <a:rPr lang="en-US" sz="3600" dirty="0"/>
              <a:t>effect (</a:t>
            </a:r>
            <a:r>
              <a:rPr lang="en-US" sz="3600" dirty="0" err="1"/>
              <a:t>Sawaki</a:t>
            </a:r>
            <a:r>
              <a:rPr lang="en-US" sz="3600" dirty="0"/>
              <a:t> &amp; Luck, </a:t>
            </a:r>
            <a:r>
              <a:rPr lang="en-US" sz="3600" dirty="0" smtClean="0"/>
              <a:t>2013). </a:t>
            </a:r>
          </a:p>
          <a:p>
            <a:pPr lvl="0" defTabSz="4385616"/>
            <a:endParaRPr lang="en-US" sz="3600" b="1" u="sng" dirty="0" smtClean="0"/>
          </a:p>
          <a:p>
            <a:pPr lvl="0" defTabSz="4385616"/>
            <a:r>
              <a:rPr lang="en-US" sz="3600" b="1" u="sng" dirty="0" smtClean="0"/>
              <a:t>N2pc </a:t>
            </a:r>
            <a:r>
              <a:rPr lang="en-US" sz="3600" b="1" u="sng" dirty="0"/>
              <a:t>Effect</a:t>
            </a:r>
            <a:r>
              <a:rPr lang="en-US" sz="3600" b="1" u="sng" dirty="0" smtClean="0"/>
              <a:t>:</a:t>
            </a:r>
            <a:r>
              <a:rPr lang="en-US" sz="3600" b="1" dirty="0" smtClean="0"/>
              <a:t> </a:t>
            </a:r>
            <a:r>
              <a:rPr lang="en-US" sz="3600" dirty="0"/>
              <a:t>The </a:t>
            </a:r>
            <a:r>
              <a:rPr lang="en-US" sz="3600" dirty="0" smtClean="0"/>
              <a:t>N2pc </a:t>
            </a:r>
            <a:r>
              <a:rPr lang="en-US" sz="3600" dirty="0"/>
              <a:t>effect reflects </a:t>
            </a:r>
            <a:r>
              <a:rPr lang="en-US" sz="3600" dirty="0" smtClean="0"/>
              <a:t>lateralized allocation of spatial attention. When </a:t>
            </a:r>
            <a:r>
              <a:rPr lang="en-US" sz="3600" dirty="0"/>
              <a:t>attention </a:t>
            </a:r>
            <a:r>
              <a:rPr lang="en-US" sz="3600" dirty="0" smtClean="0"/>
              <a:t>shifts </a:t>
            </a:r>
            <a:r>
              <a:rPr lang="en-US" sz="3600" dirty="0"/>
              <a:t>to the left or right visual field, </a:t>
            </a:r>
            <a:r>
              <a:rPr lang="en-US" sz="3600" dirty="0" smtClean="0"/>
              <a:t>brain potentials are more </a:t>
            </a:r>
            <a:r>
              <a:rPr lang="en-US" sz="3600" b="1" dirty="0" smtClean="0"/>
              <a:t>negative</a:t>
            </a:r>
            <a:r>
              <a:rPr lang="en-US" sz="3600" dirty="0" smtClean="0"/>
              <a:t> in </a:t>
            </a:r>
            <a:r>
              <a:rPr lang="en-US" sz="3600" dirty="0"/>
              <a:t>the contralateral hemisphere </a:t>
            </a:r>
            <a:r>
              <a:rPr lang="en-US" sz="3600" dirty="0" smtClean="0"/>
              <a:t>than </a:t>
            </a:r>
            <a:r>
              <a:rPr lang="en-US" sz="3600" dirty="0"/>
              <a:t>the </a:t>
            </a:r>
            <a:r>
              <a:rPr lang="en-US" sz="3600" dirty="0" err="1"/>
              <a:t>ipsilateral</a:t>
            </a:r>
            <a:r>
              <a:rPr lang="en-US" sz="3600" dirty="0"/>
              <a:t> </a:t>
            </a:r>
            <a:r>
              <a:rPr lang="en-US" sz="3600" dirty="0" smtClean="0"/>
              <a:t>hemisphere. </a:t>
            </a:r>
            <a:r>
              <a:rPr lang="en-US" sz="3600" dirty="0"/>
              <a:t>This </a:t>
            </a:r>
            <a:r>
              <a:rPr lang="en-US" sz="3600" dirty="0" smtClean="0"/>
              <a:t>lateral difference (</a:t>
            </a:r>
            <a:r>
              <a:rPr lang="en-US" sz="3600" i="1" dirty="0" smtClean="0"/>
              <a:t>N2pc effect</a:t>
            </a:r>
            <a:r>
              <a:rPr lang="en-US" sz="3600" dirty="0" smtClean="0"/>
              <a:t>), occurring 170-270 ms after stimulus onset, </a:t>
            </a:r>
            <a:r>
              <a:rPr lang="en-US" sz="3600" dirty="0"/>
              <a:t>is </a:t>
            </a:r>
            <a:r>
              <a:rPr lang="en-US" sz="3600" dirty="0" smtClean="0"/>
              <a:t>strongest at occipital-temporal scalp sites.</a:t>
            </a:r>
          </a:p>
          <a:p>
            <a:pPr defTabSz="5172075">
              <a:spcBef>
                <a:spcPts val="2400"/>
              </a:spcBef>
            </a:pPr>
            <a:endParaRPr lang="en-US" sz="3600" dirty="0"/>
          </a:p>
          <a:p>
            <a:pPr defTabSz="5172075">
              <a:spcBef>
                <a:spcPts val="2400"/>
              </a:spcBef>
            </a:pPr>
            <a:endParaRPr lang="en-US" sz="3600" dirty="0"/>
          </a:p>
          <a:p>
            <a:pPr defTabSz="5172075">
              <a:spcBef>
                <a:spcPts val="2400"/>
              </a:spcBef>
            </a:pPr>
            <a:endParaRPr lang="en-US" sz="3600" dirty="0"/>
          </a:p>
          <a:p>
            <a:pPr defTabSz="5172075">
              <a:spcBef>
                <a:spcPts val="2400"/>
              </a:spcBef>
            </a:pPr>
            <a:endParaRPr lang="en-US" sz="3600" dirty="0"/>
          </a:p>
          <a:p>
            <a:pPr defTabSz="5172075">
              <a:spcBef>
                <a:spcPts val="2400"/>
              </a:spcBef>
            </a:pPr>
            <a:endParaRPr lang="en-US" sz="3600" dirty="0"/>
          </a:p>
          <a:p>
            <a:pPr defTabSz="5172075">
              <a:spcBef>
                <a:spcPts val="2400"/>
              </a:spcBef>
            </a:pPr>
            <a:endParaRPr lang="en-US" sz="3600" dirty="0"/>
          </a:p>
          <a:p>
            <a:pPr defTabSz="5172075">
              <a:spcBef>
                <a:spcPts val="2400"/>
              </a:spcBef>
            </a:pPr>
            <a:endParaRPr lang="en-US" sz="3600" dirty="0"/>
          </a:p>
          <a:p>
            <a:pPr defTabSz="5172075">
              <a:spcBef>
                <a:spcPts val="2400"/>
              </a:spcBef>
            </a:pPr>
            <a:endParaRPr lang="en-US" sz="3600" dirty="0"/>
          </a:p>
          <a:p>
            <a:pPr algn="ctr" defTabSz="5172075">
              <a:spcBef>
                <a:spcPts val="2400"/>
              </a:spcBef>
            </a:pPr>
            <a:endParaRPr lang="en-US" sz="3600" dirty="0">
              <a:solidFill>
                <a:srgbClr val="000000"/>
              </a:solidFill>
              <a:latin typeface="Arial"/>
            </a:endParaRPr>
          </a:p>
          <a:p>
            <a:pPr algn="ctr" defTabSz="5172075">
              <a:spcBef>
                <a:spcPts val="2400"/>
              </a:spcBef>
            </a:pPr>
            <a:endParaRPr lang="en-US" sz="3600" dirty="0">
              <a:solidFill>
                <a:srgbClr val="000000"/>
              </a:solidFill>
              <a:latin typeface="Arial"/>
            </a:endParaRPr>
          </a:p>
          <a:p>
            <a:pPr algn="ctr" defTabSz="5172075">
              <a:spcBef>
                <a:spcPts val="2400"/>
              </a:spcBef>
            </a:pPr>
            <a:endParaRPr lang="en-US" sz="1400" dirty="0" smtClean="0">
              <a:solidFill>
                <a:srgbClr val="000000"/>
              </a:solidFill>
              <a:latin typeface="Arial"/>
            </a:endParaRPr>
          </a:p>
          <a:p>
            <a:pPr algn="ctr" defTabSz="5172075">
              <a:spcBef>
                <a:spcPts val="2400"/>
              </a:spcBef>
            </a:pPr>
            <a:endParaRPr lang="en-US" sz="1400" dirty="0">
              <a:solidFill>
                <a:srgbClr val="000000"/>
              </a:solidFill>
              <a:latin typeface="Arial"/>
            </a:endParaRPr>
          </a:p>
          <a:p>
            <a:pPr algn="ctr" defTabSz="5172075">
              <a:spcBef>
                <a:spcPts val="2400"/>
              </a:spcBef>
            </a:pPr>
            <a:endParaRPr lang="en-US" sz="1400" dirty="0" smtClean="0">
              <a:solidFill>
                <a:srgbClr val="000000"/>
              </a:solidFill>
              <a:latin typeface="Arial"/>
            </a:endParaRPr>
          </a:p>
          <a:p>
            <a:r>
              <a:rPr lang="en-US" sz="3600" b="1" u="sng" dirty="0" err="1" smtClean="0"/>
              <a:t>Pd</a:t>
            </a:r>
            <a:r>
              <a:rPr lang="en-US" sz="3600" b="1" u="sng" dirty="0" smtClean="0"/>
              <a:t> Effect</a:t>
            </a:r>
            <a:r>
              <a:rPr lang="en-US" sz="3600" dirty="0" smtClean="0"/>
              <a:t>: The </a:t>
            </a:r>
            <a:r>
              <a:rPr lang="en-US" sz="3600" dirty="0" err="1" smtClean="0"/>
              <a:t>Pd</a:t>
            </a:r>
            <a:r>
              <a:rPr lang="en-US" sz="3600" dirty="0" smtClean="0"/>
              <a:t> effect reflects active suppression of the distractor. It is a more </a:t>
            </a:r>
            <a:r>
              <a:rPr lang="en-US" sz="3600" b="1" dirty="0" smtClean="0"/>
              <a:t>positive</a:t>
            </a:r>
            <a:r>
              <a:rPr lang="en-US" sz="3600" dirty="0" smtClean="0"/>
              <a:t> potential in </a:t>
            </a:r>
            <a:r>
              <a:rPr lang="en-US" sz="3600" dirty="0"/>
              <a:t>the contralateral hemisphere than in the </a:t>
            </a:r>
            <a:r>
              <a:rPr lang="en-US" sz="3600" dirty="0" err="1"/>
              <a:t>ipsilateral</a:t>
            </a:r>
            <a:r>
              <a:rPr lang="en-US" sz="3600" dirty="0"/>
              <a:t> </a:t>
            </a:r>
            <a:r>
              <a:rPr lang="en-US" sz="3600" dirty="0" smtClean="0"/>
              <a:t>hemisphere relative to the distractor position. This effect, occurring </a:t>
            </a:r>
            <a:r>
              <a:rPr lang="en-US" sz="3600" dirty="0"/>
              <a:t>between 100-400 </a:t>
            </a:r>
            <a:r>
              <a:rPr lang="en-US" sz="3600" dirty="0" err="1"/>
              <a:t>ms</a:t>
            </a:r>
            <a:r>
              <a:rPr lang="en-US" sz="3600" dirty="0"/>
              <a:t> after stimulus onset (depending on stimuli and </a:t>
            </a:r>
            <a:r>
              <a:rPr lang="en-US" sz="3600" dirty="0" smtClean="0"/>
              <a:t>task), is strongest at occipital-temporal </a:t>
            </a:r>
            <a:r>
              <a:rPr lang="en-US" sz="3600" dirty="0"/>
              <a:t>electrode </a:t>
            </a:r>
            <a:r>
              <a:rPr lang="en-US" sz="3600" dirty="0" smtClean="0"/>
              <a:t>sites. It has an opposite polarity to that of the N2pc effect and a slightly different localization. </a:t>
            </a:r>
            <a:endParaRPr lang="en-US" sz="3600" dirty="0"/>
          </a:p>
          <a:p>
            <a:endParaRPr lang="en-US" sz="3600" dirty="0" smtClean="0"/>
          </a:p>
          <a:p>
            <a:pPr defTabSz="4859338">
              <a:tabLst>
                <a:tab pos="8386763" algn="l"/>
              </a:tabLst>
            </a:pPr>
            <a:r>
              <a:rPr lang="en-US" sz="3600" b="1" dirty="0"/>
              <a:t>EEG Data Analyses:</a:t>
            </a:r>
            <a:r>
              <a:rPr lang="en-US" sz="3600" dirty="0"/>
              <a:t> </a:t>
            </a:r>
            <a:r>
              <a:rPr lang="en-US" sz="3600" dirty="0" smtClean="0"/>
              <a:t>N2pc </a:t>
            </a:r>
            <a:r>
              <a:rPr lang="en-US" sz="3600" dirty="0"/>
              <a:t>effect was measured from </a:t>
            </a:r>
            <a:r>
              <a:rPr lang="en-US" sz="3600" dirty="0" smtClean="0"/>
              <a:t>170-270 </a:t>
            </a:r>
            <a:r>
              <a:rPr lang="en-US" sz="3600" dirty="0"/>
              <a:t>ms after </a:t>
            </a:r>
            <a:r>
              <a:rPr lang="en-US" sz="3600" dirty="0" smtClean="0"/>
              <a:t>cue onset and the </a:t>
            </a:r>
            <a:r>
              <a:rPr lang="en-US" sz="3600" dirty="0" err="1" smtClean="0"/>
              <a:t>Pd</a:t>
            </a:r>
            <a:r>
              <a:rPr lang="en-US" sz="3600" dirty="0" smtClean="0"/>
              <a:t> </a:t>
            </a:r>
            <a:r>
              <a:rPr lang="en-US" sz="3600" dirty="0"/>
              <a:t>effect was measured from 270-370 ms after cue onset</a:t>
            </a:r>
            <a:r>
              <a:rPr lang="en-US" sz="3600" dirty="0" smtClean="0"/>
              <a:t> using the PO7 and PO8 </a:t>
            </a:r>
            <a:r>
              <a:rPr lang="en-US" sz="3600" dirty="0"/>
              <a:t>electrode sites. </a:t>
            </a:r>
            <a:endParaRPr lang="en-US" sz="3600" dirty="0" smtClean="0"/>
          </a:p>
          <a:p>
            <a:pPr algn="ctr" defTabSz="4859338">
              <a:tabLst>
                <a:tab pos="8386763" algn="l"/>
              </a:tabLst>
            </a:pPr>
            <a:r>
              <a:rPr lang="en-US" sz="6600" b="1" u="sng" dirty="0" smtClean="0"/>
              <a:t>Predictions</a:t>
            </a:r>
          </a:p>
          <a:p>
            <a:pPr defTabSz="4859338">
              <a:tabLst>
                <a:tab pos="8386763" algn="l"/>
              </a:tabLst>
            </a:pPr>
            <a:endParaRPr lang="en-US" sz="3400" b="1" u="sng" dirty="0"/>
          </a:p>
          <a:p>
            <a:pPr defTabSz="4859338">
              <a:tabLst>
                <a:tab pos="8386763" algn="l"/>
              </a:tabLst>
            </a:pPr>
            <a:r>
              <a:rPr lang="en-US" sz="3600" dirty="0" smtClean="0"/>
              <a:t>The </a:t>
            </a:r>
            <a:r>
              <a:rPr lang="en-US" sz="3600" i="1" dirty="0"/>
              <a:t>dissociation view </a:t>
            </a:r>
            <a:r>
              <a:rPr lang="en-US" sz="3600" dirty="0" smtClean="0"/>
              <a:t>predicts </a:t>
            </a:r>
            <a:r>
              <a:rPr lang="en-US" sz="3600" dirty="0"/>
              <a:t>that </a:t>
            </a:r>
            <a:r>
              <a:rPr lang="en-US" sz="3600" dirty="0" smtClean="0"/>
              <a:t>an unusually </a:t>
            </a:r>
            <a:r>
              <a:rPr lang="en-US" sz="3600" u="sng" dirty="0" smtClean="0"/>
              <a:t>small</a:t>
            </a:r>
            <a:r>
              <a:rPr lang="en-US" sz="3600" dirty="0" smtClean="0"/>
              <a:t> </a:t>
            </a:r>
            <a:r>
              <a:rPr lang="en-US" sz="3600" dirty="0"/>
              <a:t>N2pc effect to the emotional cue </a:t>
            </a:r>
            <a:r>
              <a:rPr lang="en-US" sz="3600" dirty="0" smtClean="0"/>
              <a:t>for </a:t>
            </a:r>
            <a:r>
              <a:rPr lang="en-US" sz="3600" dirty="0"/>
              <a:t>the </a:t>
            </a:r>
            <a:r>
              <a:rPr lang="en-US" sz="3600" dirty="0" err="1"/>
              <a:t>alexithymic</a:t>
            </a:r>
            <a:r>
              <a:rPr lang="en-US" sz="3600" dirty="0"/>
              <a:t> </a:t>
            </a:r>
            <a:r>
              <a:rPr lang="en-US" sz="3600" dirty="0" smtClean="0"/>
              <a:t>group relative to the control group. </a:t>
            </a:r>
            <a:r>
              <a:rPr lang="en-US" sz="3600" dirty="0"/>
              <a:t>The </a:t>
            </a:r>
            <a:r>
              <a:rPr lang="en-US" sz="3600" i="1" dirty="0"/>
              <a:t>suppression view</a:t>
            </a:r>
            <a:r>
              <a:rPr lang="en-US" sz="3600" dirty="0"/>
              <a:t> </a:t>
            </a:r>
            <a:r>
              <a:rPr lang="en-US" sz="3600" dirty="0" smtClean="0"/>
              <a:t>predicts similar </a:t>
            </a:r>
            <a:r>
              <a:rPr lang="en-US" sz="3600" dirty="0"/>
              <a:t>N2pc effects </a:t>
            </a:r>
            <a:r>
              <a:rPr lang="en-US" sz="3600" dirty="0" smtClean="0"/>
              <a:t>between </a:t>
            </a:r>
            <a:r>
              <a:rPr lang="en-US" sz="3600" dirty="0"/>
              <a:t>groups but a </a:t>
            </a:r>
            <a:r>
              <a:rPr lang="en-US" sz="3600" u="sng" dirty="0"/>
              <a:t>larger</a:t>
            </a:r>
            <a:r>
              <a:rPr lang="en-US" sz="3600" dirty="0"/>
              <a:t> </a:t>
            </a:r>
            <a:r>
              <a:rPr lang="en-US" sz="3600" dirty="0" err="1"/>
              <a:t>Pd</a:t>
            </a:r>
            <a:r>
              <a:rPr lang="en-US" sz="3600" dirty="0"/>
              <a:t> effect for emotional cues in the </a:t>
            </a:r>
            <a:r>
              <a:rPr lang="en-US" sz="3600" dirty="0" err="1"/>
              <a:t>alexithymic</a:t>
            </a:r>
            <a:r>
              <a:rPr lang="en-US" sz="3600" dirty="0"/>
              <a:t> group than </a:t>
            </a:r>
            <a:r>
              <a:rPr lang="en-US" sz="3600" dirty="0" smtClean="0"/>
              <a:t>the control group.</a:t>
            </a:r>
            <a:endParaRPr lang="en-US" sz="3600" b="1" u="sng" dirty="0" smtClean="0">
              <a:solidFill>
                <a:prstClr val="black"/>
              </a:solidFill>
            </a:endParaRPr>
          </a:p>
        </p:txBody>
      </p:sp>
      <p:pic>
        <p:nvPicPr>
          <p:cNvPr id="11" name="Picture 253" descr="pc_wm_v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14600" y="308710"/>
            <a:ext cx="2898140" cy="3049270"/>
          </a:xfrm>
          <a:prstGeom prst="rect">
            <a:avLst/>
          </a:prstGeom>
          <a:noFill/>
        </p:spPr>
      </p:pic>
      <p:pic>
        <p:nvPicPr>
          <p:cNvPr id="12" name="Picture 253" descr="pc_wm_v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8312" y="308710"/>
            <a:ext cx="2898140" cy="304927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9340312" y="4307958"/>
            <a:ext cx="14191488" cy="284378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182880" tIns="182880" rIns="182880" bIns="182880">
            <a:spAutoFit/>
          </a:bodyPr>
          <a:lstStyle/>
          <a:p>
            <a:pPr algn="ctr" defTabSz="4859338">
              <a:tabLst>
                <a:tab pos="8386763" algn="l"/>
              </a:tabLst>
            </a:pPr>
            <a:r>
              <a:rPr lang="en-US" sz="5400" b="1" u="sng" dirty="0" smtClean="0"/>
              <a:t>Results and Discussion</a:t>
            </a:r>
            <a:endParaRPr lang="en-US" sz="5400" b="1" u="sng" dirty="0"/>
          </a:p>
          <a:p>
            <a:pPr lvl="0" defTabSz="4385616">
              <a:spcBef>
                <a:spcPct val="20000"/>
              </a:spcBef>
            </a:pPr>
            <a:endParaRPr lang="en-US" sz="4400" b="1" u="sng" dirty="0" smtClean="0">
              <a:solidFill>
                <a:prstClr val="black"/>
              </a:solidFill>
            </a:endParaRPr>
          </a:p>
          <a:p>
            <a:pPr lvl="0" defTabSz="4385616">
              <a:spcBef>
                <a:spcPct val="20000"/>
              </a:spcBef>
            </a:pPr>
            <a:endParaRPr lang="en-US" sz="4400" b="1" u="sng" dirty="0">
              <a:solidFill>
                <a:prstClr val="black"/>
              </a:solidFill>
            </a:endParaRPr>
          </a:p>
          <a:p>
            <a:pPr lvl="0" defTabSz="4385616">
              <a:spcBef>
                <a:spcPct val="20000"/>
              </a:spcBef>
            </a:pPr>
            <a:endParaRPr lang="en-US" sz="4400" b="1" u="sng" dirty="0" smtClean="0">
              <a:solidFill>
                <a:prstClr val="black"/>
              </a:solidFill>
            </a:endParaRPr>
          </a:p>
          <a:p>
            <a:pPr lvl="0" defTabSz="4385616">
              <a:spcBef>
                <a:spcPct val="20000"/>
              </a:spcBef>
            </a:pPr>
            <a:endParaRPr lang="en-US" sz="4400" b="1" u="sng" dirty="0">
              <a:solidFill>
                <a:prstClr val="black"/>
              </a:solidFill>
            </a:endParaRPr>
          </a:p>
          <a:p>
            <a:pPr lvl="0" defTabSz="4385616">
              <a:spcBef>
                <a:spcPct val="20000"/>
              </a:spcBef>
            </a:pPr>
            <a:endParaRPr lang="en-US" sz="4400" b="1" u="sng" dirty="0" smtClean="0">
              <a:solidFill>
                <a:prstClr val="black"/>
              </a:solidFill>
            </a:endParaRPr>
          </a:p>
          <a:p>
            <a:pPr lvl="0" defTabSz="4385616">
              <a:spcBef>
                <a:spcPct val="20000"/>
              </a:spcBef>
            </a:pPr>
            <a:endParaRPr lang="en-US" sz="4400" b="1" u="sng" dirty="0">
              <a:solidFill>
                <a:prstClr val="black"/>
              </a:solidFill>
            </a:endParaRPr>
          </a:p>
          <a:p>
            <a:pPr lvl="0" defTabSz="4385616">
              <a:spcBef>
                <a:spcPct val="20000"/>
              </a:spcBef>
            </a:pPr>
            <a:endParaRPr lang="en-US" sz="4400" b="1" u="sng" dirty="0" smtClean="0">
              <a:solidFill>
                <a:prstClr val="black"/>
              </a:solidFill>
            </a:endParaRPr>
          </a:p>
          <a:p>
            <a:pPr lvl="0" defTabSz="4385616">
              <a:spcBef>
                <a:spcPct val="20000"/>
              </a:spcBef>
            </a:pPr>
            <a:endParaRPr lang="en-US" sz="4400" b="1" u="sng" dirty="0">
              <a:solidFill>
                <a:prstClr val="black"/>
              </a:solidFill>
            </a:endParaRPr>
          </a:p>
          <a:p>
            <a:pPr lvl="0" defTabSz="4385616">
              <a:spcBef>
                <a:spcPct val="20000"/>
              </a:spcBef>
            </a:pPr>
            <a:endParaRPr lang="en-US" sz="4400" b="1" u="sng" dirty="0" smtClean="0">
              <a:solidFill>
                <a:prstClr val="black"/>
              </a:solidFill>
            </a:endParaRPr>
          </a:p>
          <a:p>
            <a:pPr lvl="0" defTabSz="4385616">
              <a:spcBef>
                <a:spcPct val="20000"/>
              </a:spcBef>
            </a:pPr>
            <a:endParaRPr lang="en-US" sz="4400" b="1" u="sng" dirty="0">
              <a:solidFill>
                <a:prstClr val="black"/>
              </a:solidFill>
            </a:endParaRPr>
          </a:p>
          <a:p>
            <a:pPr lvl="0" defTabSz="4385616">
              <a:spcBef>
                <a:spcPct val="20000"/>
              </a:spcBef>
            </a:pPr>
            <a:endParaRPr lang="en-US" sz="4400" b="1" u="sng" dirty="0" smtClean="0">
              <a:solidFill>
                <a:prstClr val="black"/>
              </a:solidFill>
            </a:endParaRPr>
          </a:p>
          <a:p>
            <a:pPr lvl="0" defTabSz="4385616">
              <a:spcBef>
                <a:spcPct val="20000"/>
              </a:spcBef>
            </a:pPr>
            <a:endParaRPr lang="en-US" sz="4400" b="1" u="sng" dirty="0">
              <a:solidFill>
                <a:prstClr val="black"/>
              </a:solidFill>
            </a:endParaRPr>
          </a:p>
          <a:p>
            <a:pPr lvl="0" defTabSz="4385616">
              <a:spcBef>
                <a:spcPct val="20000"/>
              </a:spcBef>
            </a:pPr>
            <a:endParaRPr lang="en-US" sz="4400" b="1" u="sng" dirty="0" smtClean="0">
              <a:solidFill>
                <a:prstClr val="black"/>
              </a:solidFill>
            </a:endParaRPr>
          </a:p>
          <a:p>
            <a:pPr lvl="0" defTabSz="4385616">
              <a:spcBef>
                <a:spcPct val="20000"/>
              </a:spcBef>
            </a:pPr>
            <a:endParaRPr lang="en-US" sz="4400" b="1" u="sng" dirty="0">
              <a:solidFill>
                <a:prstClr val="black"/>
              </a:solidFill>
            </a:endParaRPr>
          </a:p>
          <a:p>
            <a:pPr lvl="0" defTabSz="4385616">
              <a:spcBef>
                <a:spcPct val="20000"/>
              </a:spcBef>
            </a:pPr>
            <a:endParaRPr lang="en-US" sz="4400" b="1" u="sng" dirty="0" smtClean="0">
              <a:solidFill>
                <a:prstClr val="black"/>
              </a:solidFill>
            </a:endParaRPr>
          </a:p>
          <a:p>
            <a:pPr lvl="0" defTabSz="4385616">
              <a:spcBef>
                <a:spcPct val="20000"/>
              </a:spcBef>
            </a:pPr>
            <a:endParaRPr lang="en-US" sz="4400" b="1" u="sng" dirty="0">
              <a:solidFill>
                <a:prstClr val="black"/>
              </a:solidFill>
            </a:endParaRPr>
          </a:p>
          <a:p>
            <a:pPr lvl="0" defTabSz="4385616">
              <a:spcBef>
                <a:spcPct val="20000"/>
              </a:spcBef>
            </a:pPr>
            <a:endParaRPr lang="en-US" sz="4400" b="1" u="sng" dirty="0" smtClean="0">
              <a:solidFill>
                <a:prstClr val="black"/>
              </a:solidFill>
            </a:endParaRPr>
          </a:p>
          <a:p>
            <a:pPr lvl="0" defTabSz="4385616">
              <a:spcBef>
                <a:spcPct val="20000"/>
              </a:spcBef>
            </a:pPr>
            <a:endParaRPr lang="en-US" sz="4400" b="1" u="sng" dirty="0">
              <a:solidFill>
                <a:prstClr val="black"/>
              </a:solidFill>
            </a:endParaRPr>
          </a:p>
          <a:p>
            <a:pPr lvl="0" defTabSz="4385616">
              <a:spcBef>
                <a:spcPct val="20000"/>
              </a:spcBef>
            </a:pPr>
            <a:endParaRPr lang="en-US" sz="4400" b="1" u="sng" dirty="0" smtClean="0">
              <a:solidFill>
                <a:prstClr val="black"/>
              </a:solidFill>
            </a:endParaRPr>
          </a:p>
          <a:p>
            <a:pPr lvl="0" defTabSz="4385616">
              <a:spcBef>
                <a:spcPct val="20000"/>
              </a:spcBef>
            </a:pPr>
            <a:r>
              <a:rPr lang="en-US" sz="3600" dirty="0" smtClean="0">
                <a:solidFill>
                  <a:prstClr val="black"/>
                </a:solidFill>
              </a:rPr>
              <a:t>For the N2pc effect (170-270 ms), no effects involving group was significant, </a:t>
            </a:r>
            <a:r>
              <a:rPr lang="en-US" sz="3600" i="1" dirty="0" smtClean="0">
                <a:solidFill>
                  <a:prstClr val="black"/>
                </a:solidFill>
              </a:rPr>
              <a:t>F</a:t>
            </a:r>
            <a:r>
              <a:rPr lang="en-US" sz="3600" dirty="0" smtClean="0">
                <a:solidFill>
                  <a:prstClr val="black"/>
                </a:solidFill>
              </a:rPr>
              <a:t>s(1,11)≤1.89, suggesting that both groups perceived emotions to a similar degree. The N2pc effect was numerically larger, albeit not significantly, for the fearful face cue and fearful face target in the alexithymia group (-0.640 </a:t>
            </a:r>
            <a:r>
              <a:rPr lang="en-US" sz="3600" dirty="0">
                <a:solidFill>
                  <a:prstClr val="black"/>
                </a:solidFill>
                <a:sym typeface="Symbol" panose="05050102010706020507" pitchFamily="18" charset="2"/>
              </a:rPr>
              <a:t></a:t>
            </a:r>
            <a:r>
              <a:rPr lang="en-US" sz="3600" dirty="0" smtClean="0">
                <a:solidFill>
                  <a:prstClr val="black"/>
                </a:solidFill>
                <a:sym typeface="Symbol" panose="05050102010706020507" pitchFamily="18" charset="2"/>
              </a:rPr>
              <a:t>V) than the control group (</a:t>
            </a:r>
            <a:r>
              <a:rPr lang="en-US" sz="3600" dirty="0" smtClean="0">
                <a:solidFill>
                  <a:prstClr val="black"/>
                </a:solidFill>
              </a:rPr>
              <a:t>-0.073 </a:t>
            </a:r>
            <a:r>
              <a:rPr lang="en-US" sz="3600" dirty="0">
                <a:solidFill>
                  <a:prstClr val="black"/>
                </a:solidFill>
                <a:sym typeface="Symbol" panose="05050102010706020507" pitchFamily="18" charset="2"/>
              </a:rPr>
              <a:t></a:t>
            </a:r>
            <a:r>
              <a:rPr lang="en-US" sz="3600" dirty="0" smtClean="0">
                <a:solidFill>
                  <a:prstClr val="black"/>
                </a:solidFill>
                <a:sym typeface="Symbol" panose="05050102010706020507" pitchFamily="18" charset="2"/>
              </a:rPr>
              <a:t>V).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</a:p>
          <a:p>
            <a:pPr lvl="0" defTabSz="4385616">
              <a:spcBef>
                <a:spcPct val="20000"/>
              </a:spcBef>
            </a:pPr>
            <a:endParaRPr lang="en-US" sz="3600" dirty="0">
              <a:solidFill>
                <a:prstClr val="black"/>
              </a:solidFill>
            </a:endParaRPr>
          </a:p>
          <a:p>
            <a:pPr lvl="0" defTabSz="4385616">
              <a:spcBef>
                <a:spcPct val="20000"/>
              </a:spcBef>
            </a:pPr>
            <a:r>
              <a:rPr lang="en-US" sz="3600" dirty="0" smtClean="0">
                <a:solidFill>
                  <a:prstClr val="black"/>
                </a:solidFill>
              </a:rPr>
              <a:t>The </a:t>
            </a:r>
            <a:r>
              <a:rPr lang="en-US" sz="3600" dirty="0" err="1" smtClean="0">
                <a:solidFill>
                  <a:prstClr val="black"/>
                </a:solidFill>
              </a:rPr>
              <a:t>Pd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>
                <a:solidFill>
                  <a:prstClr val="black"/>
                </a:solidFill>
              </a:rPr>
              <a:t>effect </a:t>
            </a:r>
            <a:r>
              <a:rPr lang="en-US" sz="3600" dirty="0" smtClean="0">
                <a:solidFill>
                  <a:prstClr val="black"/>
                </a:solidFill>
              </a:rPr>
              <a:t>(270-370 </a:t>
            </a:r>
            <a:r>
              <a:rPr lang="en-US" sz="3600" dirty="0" err="1">
                <a:solidFill>
                  <a:prstClr val="black"/>
                </a:solidFill>
              </a:rPr>
              <a:t>ms</a:t>
            </a:r>
            <a:r>
              <a:rPr lang="en-US" sz="3600" dirty="0" smtClean="0">
                <a:solidFill>
                  <a:prstClr val="black"/>
                </a:solidFill>
              </a:rPr>
              <a:t>) was larger and positive for the left fearful face cue (2.310 </a:t>
            </a:r>
            <a:r>
              <a:rPr lang="en-US" sz="3600" dirty="0" smtClean="0">
                <a:solidFill>
                  <a:prstClr val="black"/>
                </a:solidFill>
                <a:sym typeface="Symbol" panose="05050102010706020507" pitchFamily="18" charset="2"/>
              </a:rPr>
              <a:t>V) than the left happy face cue (1.742 </a:t>
            </a:r>
            <a:r>
              <a:rPr lang="en-US" sz="3600" dirty="0">
                <a:solidFill>
                  <a:prstClr val="black"/>
                </a:solidFill>
                <a:sym typeface="Symbol" panose="05050102010706020507" pitchFamily="18" charset="2"/>
              </a:rPr>
              <a:t></a:t>
            </a:r>
            <a:r>
              <a:rPr lang="en-US" sz="3600" dirty="0" smtClean="0">
                <a:solidFill>
                  <a:prstClr val="black"/>
                </a:solidFill>
                <a:sym typeface="Symbol" panose="05050102010706020507" pitchFamily="18" charset="2"/>
              </a:rPr>
              <a:t>V), </a:t>
            </a:r>
            <a:r>
              <a:rPr lang="en-US" sz="3600" i="1" dirty="0">
                <a:solidFill>
                  <a:prstClr val="black"/>
                </a:solidFill>
              </a:rPr>
              <a:t>F</a:t>
            </a:r>
            <a:r>
              <a:rPr lang="en-US" sz="3600" dirty="0">
                <a:solidFill>
                  <a:prstClr val="black"/>
                </a:solidFill>
              </a:rPr>
              <a:t>(1,11</a:t>
            </a:r>
            <a:r>
              <a:rPr lang="en-US" sz="3600" dirty="0" smtClean="0">
                <a:solidFill>
                  <a:prstClr val="black"/>
                </a:solidFill>
              </a:rPr>
              <a:t>)=5.01, </a:t>
            </a:r>
            <a:r>
              <a:rPr lang="en-US" sz="3600" i="1" dirty="0" smtClean="0">
                <a:solidFill>
                  <a:prstClr val="black"/>
                </a:solidFill>
              </a:rPr>
              <a:t>p</a:t>
            </a:r>
            <a:r>
              <a:rPr lang="en-US" sz="3600" dirty="0" smtClean="0">
                <a:solidFill>
                  <a:prstClr val="black"/>
                </a:solidFill>
              </a:rPr>
              <a:t>&lt;.05</a:t>
            </a:r>
            <a:r>
              <a:rPr lang="en-US" sz="3600" dirty="0" smtClean="0">
                <a:solidFill>
                  <a:prstClr val="black"/>
                </a:solidFill>
                <a:sym typeface="Symbol" panose="05050102010706020507" pitchFamily="18" charset="2"/>
              </a:rPr>
              <a:t>.  This finding is consistent with previous studies showing that right hemisphere is specialized for processing negative emotions (</a:t>
            </a:r>
            <a:r>
              <a:rPr lang="en-US" sz="3600" dirty="0" err="1" smtClean="0">
                <a:solidFill>
                  <a:prstClr val="black"/>
                </a:solidFill>
                <a:sym typeface="Symbol" panose="05050102010706020507" pitchFamily="18" charset="2"/>
              </a:rPr>
              <a:t>Silberman</a:t>
            </a:r>
            <a:r>
              <a:rPr lang="en-US" sz="3600" dirty="0" smtClean="0">
                <a:solidFill>
                  <a:prstClr val="black"/>
                </a:solidFill>
                <a:sym typeface="Symbol" panose="05050102010706020507" pitchFamily="18" charset="2"/>
              </a:rPr>
              <a:t> &amp; </a:t>
            </a:r>
            <a:r>
              <a:rPr lang="en-US" sz="3600" dirty="0" err="1" smtClean="0">
                <a:solidFill>
                  <a:prstClr val="black"/>
                </a:solidFill>
                <a:sym typeface="Symbol" panose="05050102010706020507" pitchFamily="18" charset="2"/>
              </a:rPr>
              <a:t>Weingartner</a:t>
            </a:r>
            <a:r>
              <a:rPr lang="en-US" sz="3600" dirty="0" smtClean="0">
                <a:solidFill>
                  <a:prstClr val="black"/>
                </a:solidFill>
                <a:sym typeface="Symbol" panose="05050102010706020507" pitchFamily="18" charset="2"/>
              </a:rPr>
              <a:t>, 1986).  The </a:t>
            </a:r>
            <a:r>
              <a:rPr lang="en-US" sz="3600" dirty="0" err="1" smtClean="0">
                <a:solidFill>
                  <a:prstClr val="black"/>
                </a:solidFill>
                <a:sym typeface="Symbol" panose="05050102010706020507" pitchFamily="18" charset="2"/>
              </a:rPr>
              <a:t>Pd</a:t>
            </a:r>
            <a:r>
              <a:rPr lang="en-US" sz="3600" dirty="0" smtClean="0">
                <a:solidFill>
                  <a:prstClr val="black"/>
                </a:solidFill>
                <a:sym typeface="Symbol" panose="05050102010706020507" pitchFamily="18" charset="2"/>
              </a:rPr>
              <a:t> effect for the left emotional cue </a:t>
            </a:r>
            <a:r>
              <a:rPr lang="en-US" sz="3600" dirty="0">
                <a:solidFill>
                  <a:prstClr val="black"/>
                </a:solidFill>
                <a:sym typeface="Symbol" panose="05050102010706020507" pitchFamily="18" charset="2"/>
              </a:rPr>
              <a:t>was numerically larger, albeit not significant,</a:t>
            </a:r>
            <a:r>
              <a:rPr lang="en-US" sz="3600" dirty="0" smtClean="0">
                <a:solidFill>
                  <a:prstClr val="black"/>
                </a:solidFill>
                <a:sym typeface="Symbol" panose="05050102010706020507" pitchFamily="18" charset="2"/>
              </a:rPr>
              <a:t> for the </a:t>
            </a:r>
            <a:r>
              <a:rPr lang="en-US" sz="3600" dirty="0">
                <a:solidFill>
                  <a:prstClr val="black"/>
                </a:solidFill>
                <a:sym typeface="Symbol" panose="05050102010706020507" pitchFamily="18" charset="2"/>
              </a:rPr>
              <a:t>alexithymia </a:t>
            </a:r>
            <a:r>
              <a:rPr lang="en-US" sz="3600" dirty="0" smtClean="0">
                <a:solidFill>
                  <a:prstClr val="black"/>
                </a:solidFill>
                <a:sym typeface="Symbol" panose="05050102010706020507" pitchFamily="18" charset="2"/>
              </a:rPr>
              <a:t>group </a:t>
            </a:r>
            <a:r>
              <a:rPr lang="en-US" sz="3600" dirty="0">
                <a:solidFill>
                  <a:prstClr val="black"/>
                </a:solidFill>
                <a:sym typeface="Symbol" panose="05050102010706020507" pitchFamily="18" charset="2"/>
              </a:rPr>
              <a:t>(</a:t>
            </a:r>
            <a:r>
              <a:rPr lang="en-US" sz="3600" dirty="0">
                <a:solidFill>
                  <a:prstClr val="black"/>
                </a:solidFill>
              </a:rPr>
              <a:t>2.692 </a:t>
            </a:r>
            <a:r>
              <a:rPr lang="en-US" sz="3600" dirty="0">
                <a:solidFill>
                  <a:prstClr val="black"/>
                </a:solidFill>
                <a:sym typeface="Symbol" panose="05050102010706020507" pitchFamily="18" charset="2"/>
              </a:rPr>
              <a:t>V and 2.444 V for fearful </a:t>
            </a:r>
            <a:r>
              <a:rPr lang="en-US" sz="3600" dirty="0" smtClean="0">
                <a:solidFill>
                  <a:prstClr val="black"/>
                </a:solidFill>
                <a:sym typeface="Symbol" panose="05050102010706020507" pitchFamily="18" charset="2"/>
              </a:rPr>
              <a:t>and </a:t>
            </a:r>
            <a:r>
              <a:rPr lang="en-US" sz="3600" dirty="0">
                <a:solidFill>
                  <a:prstClr val="black"/>
                </a:solidFill>
                <a:sym typeface="Symbol" panose="05050102010706020507" pitchFamily="18" charset="2"/>
              </a:rPr>
              <a:t>happy face </a:t>
            </a:r>
            <a:r>
              <a:rPr lang="en-US" sz="3600" dirty="0" smtClean="0">
                <a:solidFill>
                  <a:prstClr val="black"/>
                </a:solidFill>
                <a:sym typeface="Symbol" panose="05050102010706020507" pitchFamily="18" charset="2"/>
              </a:rPr>
              <a:t>cues, respectively) than the control group (</a:t>
            </a:r>
            <a:r>
              <a:rPr lang="en-US" sz="3600" dirty="0" smtClean="0">
                <a:solidFill>
                  <a:prstClr val="black"/>
                </a:solidFill>
              </a:rPr>
              <a:t>1.929 </a:t>
            </a:r>
            <a:r>
              <a:rPr lang="en-US" sz="3600" dirty="0">
                <a:solidFill>
                  <a:prstClr val="black"/>
                </a:solidFill>
                <a:sym typeface="Symbol" panose="05050102010706020507" pitchFamily="18" charset="2"/>
              </a:rPr>
              <a:t>V and </a:t>
            </a:r>
            <a:r>
              <a:rPr lang="en-US" sz="3600" dirty="0" smtClean="0">
                <a:solidFill>
                  <a:prstClr val="black"/>
                </a:solidFill>
                <a:sym typeface="Symbol" panose="05050102010706020507" pitchFamily="18" charset="2"/>
              </a:rPr>
              <a:t>1.039 </a:t>
            </a:r>
            <a:r>
              <a:rPr lang="en-US" sz="3600" dirty="0">
                <a:solidFill>
                  <a:prstClr val="black"/>
                </a:solidFill>
                <a:sym typeface="Symbol" panose="05050102010706020507" pitchFamily="18" charset="2"/>
              </a:rPr>
              <a:t></a:t>
            </a:r>
            <a:r>
              <a:rPr lang="en-US" sz="3600" dirty="0" smtClean="0">
                <a:solidFill>
                  <a:prstClr val="black"/>
                </a:solidFill>
                <a:sym typeface="Symbol" panose="05050102010706020507" pitchFamily="18" charset="2"/>
              </a:rPr>
              <a:t>V), </a:t>
            </a:r>
            <a:r>
              <a:rPr lang="en-US" sz="3600" i="1" dirty="0" smtClean="0">
                <a:solidFill>
                  <a:prstClr val="black"/>
                </a:solidFill>
                <a:sym typeface="Symbol" panose="05050102010706020507" pitchFamily="18" charset="2"/>
              </a:rPr>
              <a:t>F</a:t>
            </a:r>
            <a:r>
              <a:rPr lang="en-US" sz="3600" dirty="0" smtClean="0">
                <a:solidFill>
                  <a:prstClr val="black"/>
                </a:solidFill>
                <a:sym typeface="Symbol" panose="05050102010706020507" pitchFamily="18" charset="2"/>
              </a:rPr>
              <a:t>s&lt;1.0.  These findings tentatively suggest that the alexithymia individuals were more likely to actively suppress the emotional face cues, especially the fearful face.</a:t>
            </a:r>
          </a:p>
          <a:p>
            <a:pPr lvl="0" defTabSz="4385616">
              <a:spcBef>
                <a:spcPct val="20000"/>
              </a:spcBef>
            </a:pPr>
            <a:endParaRPr lang="en-US" sz="3600" dirty="0" smtClean="0">
              <a:solidFill>
                <a:prstClr val="black"/>
              </a:solidFill>
              <a:sym typeface="Symbol" panose="05050102010706020507" pitchFamily="18" charset="2"/>
            </a:endParaRPr>
          </a:p>
          <a:p>
            <a:pPr lvl="0" defTabSz="4385616">
              <a:spcBef>
                <a:spcPct val="20000"/>
              </a:spcBef>
            </a:pPr>
            <a:r>
              <a:rPr lang="en-US" sz="3600" dirty="0" smtClean="0">
                <a:solidFill>
                  <a:prstClr val="black"/>
                </a:solidFill>
              </a:rPr>
              <a:t>While we are still collecting data, the present results so far tentatively favor the suppression view; that is, the disruption in emotional processing for alexithymia individuals is not due to their inability to process emotion but rather to their unusually strong suppression of perceived emotions.</a:t>
            </a:r>
            <a:endParaRPr lang="en-US" sz="4400" dirty="0" smtClean="0">
              <a:solidFill>
                <a:prstClr val="black"/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99762" y="26834325"/>
            <a:ext cx="14575309" cy="5610072"/>
            <a:chOff x="232724" y="25460060"/>
            <a:chExt cx="14575309" cy="5610072"/>
          </a:xfrm>
        </p:grpSpPr>
        <p:grpSp>
          <p:nvGrpSpPr>
            <p:cNvPr id="3" name="Group 2"/>
            <p:cNvGrpSpPr>
              <a:grpSpLocks noChangeAspect="1"/>
            </p:cNvGrpSpPr>
            <p:nvPr/>
          </p:nvGrpSpPr>
          <p:grpSpPr>
            <a:xfrm>
              <a:off x="232724" y="25460060"/>
              <a:ext cx="3353309" cy="3188368"/>
              <a:chOff x="434888" y="28344074"/>
              <a:chExt cx="4191636" cy="3985460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434888" y="28344074"/>
                <a:ext cx="4191636" cy="3985460"/>
                <a:chOff x="0" y="0"/>
                <a:chExt cx="1627414" cy="1595783"/>
              </a:xfrm>
            </p:grpSpPr>
            <p:sp>
              <p:nvSpPr>
                <p:cNvPr id="21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0" y="1213757"/>
                  <a:ext cx="1627414" cy="382026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rot="0" vert="horz" wrap="square" lIns="91440" tIns="45720" rIns="91440" bIns="45720" anchor="t" anchorCtr="0" upright="1">
                  <a:sp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2800" dirty="0" smtClean="0">
                      <a:effectLst/>
                      <a:ea typeface="Calibri" panose="020F0502020204030204" pitchFamily="34" charset="0"/>
                    </a:rPr>
                    <a:t>Fixation</a:t>
                  </a:r>
                  <a:endParaRPr lang="en-US" sz="2800" dirty="0">
                    <a:effectLst/>
                    <a:ea typeface="Calibri" panose="020F0502020204030204" pitchFamily="34" charset="0"/>
                  </a:endParaRP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2800" dirty="0" smtClean="0">
                      <a:effectLst/>
                      <a:ea typeface="Calibri" panose="020F0502020204030204" pitchFamily="34" charset="0"/>
                    </a:rPr>
                    <a:t>1000 </a:t>
                  </a:r>
                  <a:r>
                    <a:rPr lang="en-US" sz="2800" dirty="0" err="1">
                      <a:effectLst/>
                      <a:ea typeface="Calibri" panose="020F0502020204030204" pitchFamily="34" charset="0"/>
                    </a:rPr>
                    <a:t>ms</a:t>
                  </a:r>
                  <a:endParaRPr lang="en-US" sz="2800" dirty="0">
                    <a:effectLst/>
                    <a:ea typeface="Calibri" panose="020F0502020204030204" pitchFamily="34" charset="0"/>
                  </a:endParaRPr>
                </a:p>
              </p:txBody>
            </p:sp>
            <p:grpSp>
              <p:nvGrpSpPr>
                <p:cNvPr id="22" name="Group 21"/>
                <p:cNvGrpSpPr>
                  <a:grpSpLocks/>
                </p:cNvGrpSpPr>
                <p:nvPr/>
              </p:nvGrpSpPr>
              <p:grpSpPr bwMode="auto">
                <a:xfrm>
                  <a:off x="185057" y="0"/>
                  <a:ext cx="1240155" cy="1212850"/>
                  <a:chOff x="3048" y="2760"/>
                  <a:chExt cx="1980" cy="1800"/>
                </a:xfrm>
              </p:grpSpPr>
              <p:sp>
                <p:nvSpPr>
                  <p:cNvPr id="25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3048" y="2760"/>
                    <a:ext cx="1980" cy="1800"/>
                  </a:xfrm>
                  <a:prstGeom prst="rect">
                    <a:avLst/>
                  </a:prstGeom>
                  <a:solidFill>
                    <a:schemeClr val="tx1">
                      <a:lumMod val="100000"/>
                      <a:lumOff val="0"/>
                    </a:schemeClr>
                  </a:solidFill>
                  <a:ln w="9525">
                    <a:solidFill>
                      <a:schemeClr val="bg1">
                        <a:lumMod val="100000"/>
                        <a:lumOff val="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6" name="Text Box 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30" y="3496"/>
                    <a:ext cx="592" cy="55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2800" b="1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rPr>
                      <a:t>+</a:t>
                    </a:r>
                    <a:endParaRPr lang="en-US" sz="2800" dirty="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</a:endParaRPr>
                  </a:p>
                </p:txBody>
              </p:sp>
            </p:grpSp>
          </p:grpSp>
          <p:sp>
            <p:nvSpPr>
              <p:cNvPr id="2" name="Rectangle 1"/>
              <p:cNvSpPr/>
              <p:nvPr/>
            </p:nvSpPr>
            <p:spPr>
              <a:xfrm>
                <a:off x="2750725" y="29409729"/>
                <a:ext cx="737829" cy="897170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1501901" y="29409729"/>
                <a:ext cx="737829" cy="897170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/>
            <p:cNvGrpSpPr>
              <a:grpSpLocks noChangeAspect="1"/>
            </p:cNvGrpSpPr>
            <p:nvPr/>
          </p:nvGrpSpPr>
          <p:grpSpPr>
            <a:xfrm>
              <a:off x="2429911" y="25735603"/>
              <a:ext cx="3353309" cy="3140594"/>
              <a:chOff x="0" y="0"/>
              <a:chExt cx="1627414" cy="1571872"/>
            </a:xfrm>
          </p:grpSpPr>
          <p:sp>
            <p:nvSpPr>
              <p:cNvPr id="9" name="Text Box 70"/>
              <p:cNvSpPr txBox="1">
                <a:spLocks noChangeArrowheads="1"/>
              </p:cNvSpPr>
              <p:nvPr/>
            </p:nvSpPr>
            <p:spPr bwMode="auto">
              <a:xfrm>
                <a:off x="0" y="1213757"/>
                <a:ext cx="1627414" cy="358115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rot="0" vert="horz" wrap="square" lIns="91440" tIns="45720" rIns="91440" bIns="45720" anchor="t" anchorCtr="0" upright="1">
                <a:sp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800" dirty="0">
                    <a:effectLst/>
                    <a:ea typeface="Calibri" panose="020F0502020204030204" pitchFamily="34" charset="0"/>
                  </a:rPr>
                  <a:t>Cue Display</a:t>
                </a: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800" dirty="0">
                    <a:effectLst/>
                    <a:ea typeface="Calibri" panose="020F0502020204030204" pitchFamily="34" charset="0"/>
                  </a:rPr>
                  <a:t>200 </a:t>
                </a:r>
                <a:r>
                  <a:rPr lang="en-US" sz="2800" dirty="0" err="1">
                    <a:effectLst/>
                    <a:ea typeface="Calibri" panose="020F0502020204030204" pitchFamily="34" charset="0"/>
                  </a:rPr>
                  <a:t>ms</a:t>
                </a:r>
                <a:endParaRPr lang="en-US" sz="2800" dirty="0">
                  <a:effectLst/>
                  <a:ea typeface="Calibri" panose="020F0502020204030204" pitchFamily="34" charset="0"/>
                </a:endParaRPr>
              </a:p>
            </p:txBody>
          </p:sp>
          <p:grpSp>
            <p:nvGrpSpPr>
              <p:cNvPr id="14" name="Group 13"/>
              <p:cNvGrpSpPr>
                <a:grpSpLocks/>
              </p:cNvGrpSpPr>
              <p:nvPr/>
            </p:nvGrpSpPr>
            <p:grpSpPr bwMode="auto">
              <a:xfrm>
                <a:off x="185057" y="0"/>
                <a:ext cx="1240155" cy="1212850"/>
                <a:chOff x="3048" y="2760"/>
                <a:chExt cx="1980" cy="1800"/>
              </a:xfrm>
            </p:grpSpPr>
            <p:sp>
              <p:nvSpPr>
                <p:cNvPr id="17" name="Rectangle 16"/>
                <p:cNvSpPr>
                  <a:spLocks noChangeArrowheads="1"/>
                </p:cNvSpPr>
                <p:nvPr/>
              </p:nvSpPr>
              <p:spPr bwMode="auto">
                <a:xfrm>
                  <a:off x="3048" y="2760"/>
                  <a:ext cx="1980" cy="1800"/>
                </a:xfrm>
                <a:prstGeom prst="rect">
                  <a:avLst/>
                </a:prstGeom>
                <a:solidFill>
                  <a:schemeClr val="tx1">
                    <a:lumMod val="100000"/>
                    <a:lumOff val="0"/>
                  </a:schemeClr>
                </a:solidFill>
                <a:ln w="9525">
                  <a:solidFill>
                    <a:schemeClr val="bg1">
                      <a:lumMod val="100000"/>
                      <a:lumOff val="0"/>
                    </a:schemeClr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8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3748" y="3541"/>
                  <a:ext cx="592" cy="5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2800" b="1" dirty="0">
                      <a:solidFill>
                        <a:srgbClr val="FFFFFF"/>
                      </a:solidFill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</a:rPr>
                    <a:t>+</a:t>
                  </a:r>
                  <a:endParaRPr lang="en-US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endParaRPr>
                </a:p>
              </p:txBody>
            </p:sp>
          </p:grpSp>
          <p:pic>
            <p:nvPicPr>
              <p:cNvPr id="15" name="Object 2"/>
              <p:cNvPicPr>
                <a:picLocks noChangeAspect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925286" y="457200"/>
                <a:ext cx="272142" cy="359228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4">
                <a:lum bright="-22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1000" y="457200"/>
                <a:ext cx="310243" cy="348343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</p:pic>
        </p:grpSp>
        <p:grpSp>
          <p:nvGrpSpPr>
            <p:cNvPr id="28" name="Group 27"/>
            <p:cNvGrpSpPr>
              <a:grpSpLocks noChangeAspect="1"/>
            </p:cNvGrpSpPr>
            <p:nvPr/>
          </p:nvGrpSpPr>
          <p:grpSpPr>
            <a:xfrm>
              <a:off x="4637654" y="26082615"/>
              <a:ext cx="3353309" cy="3188368"/>
              <a:chOff x="434888" y="28344074"/>
              <a:chExt cx="4191636" cy="3985460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434888" y="28344074"/>
                <a:ext cx="4191636" cy="3985460"/>
                <a:chOff x="0" y="0"/>
                <a:chExt cx="1627414" cy="1595783"/>
              </a:xfrm>
            </p:grpSpPr>
            <p:sp>
              <p:nvSpPr>
                <p:cNvPr id="32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0" y="1213757"/>
                  <a:ext cx="1627414" cy="382026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rot="0" vert="horz" wrap="square" lIns="91440" tIns="45720" rIns="91440" bIns="45720" anchor="t" anchorCtr="0" upright="1">
                  <a:sp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2800" dirty="0" smtClean="0">
                      <a:effectLst/>
                      <a:ea typeface="Calibri" panose="020F0502020204030204" pitchFamily="34" charset="0"/>
                    </a:rPr>
                    <a:t>Interval</a:t>
                  </a:r>
                  <a:endParaRPr lang="en-US" sz="2800" dirty="0">
                    <a:effectLst/>
                    <a:ea typeface="Calibri" panose="020F0502020204030204" pitchFamily="34" charset="0"/>
                  </a:endParaRP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2800" dirty="0" smtClean="0">
                      <a:effectLst/>
                      <a:ea typeface="Calibri" panose="020F0502020204030204" pitchFamily="34" charset="0"/>
                    </a:rPr>
                    <a:t>100 </a:t>
                  </a:r>
                  <a:r>
                    <a:rPr lang="en-US" sz="2800" dirty="0" err="1">
                      <a:effectLst/>
                      <a:ea typeface="Calibri" panose="020F0502020204030204" pitchFamily="34" charset="0"/>
                    </a:rPr>
                    <a:t>ms</a:t>
                  </a:r>
                  <a:endParaRPr lang="en-US" sz="2800" dirty="0">
                    <a:effectLst/>
                    <a:ea typeface="Calibri" panose="020F0502020204030204" pitchFamily="34" charset="0"/>
                  </a:endParaRPr>
                </a:p>
              </p:txBody>
            </p:sp>
            <p:grpSp>
              <p:nvGrpSpPr>
                <p:cNvPr id="33" name="Group 32"/>
                <p:cNvGrpSpPr>
                  <a:grpSpLocks/>
                </p:cNvGrpSpPr>
                <p:nvPr/>
              </p:nvGrpSpPr>
              <p:grpSpPr bwMode="auto">
                <a:xfrm>
                  <a:off x="185057" y="0"/>
                  <a:ext cx="1240155" cy="1212850"/>
                  <a:chOff x="3048" y="2760"/>
                  <a:chExt cx="1980" cy="1800"/>
                </a:xfrm>
              </p:grpSpPr>
              <p:sp>
                <p:nvSpPr>
                  <p:cNvPr id="34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3048" y="2760"/>
                    <a:ext cx="1980" cy="1800"/>
                  </a:xfrm>
                  <a:prstGeom prst="rect">
                    <a:avLst/>
                  </a:prstGeom>
                  <a:solidFill>
                    <a:schemeClr val="tx1">
                      <a:lumMod val="100000"/>
                      <a:lumOff val="0"/>
                    </a:schemeClr>
                  </a:solidFill>
                  <a:ln w="9525">
                    <a:solidFill>
                      <a:schemeClr val="bg1">
                        <a:lumMod val="100000"/>
                        <a:lumOff val="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5" name="Text Box 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30" y="3496"/>
                    <a:ext cx="592" cy="55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2800" b="1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rPr>
                      <a:t>+</a:t>
                    </a:r>
                    <a:endParaRPr lang="en-US" sz="2800" dirty="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</a:endParaRPr>
                  </a:p>
                </p:txBody>
              </p:sp>
            </p:grpSp>
          </p:grpSp>
          <p:sp>
            <p:nvSpPr>
              <p:cNvPr id="30" name="Rectangle 29"/>
              <p:cNvSpPr/>
              <p:nvPr/>
            </p:nvSpPr>
            <p:spPr>
              <a:xfrm>
                <a:off x="2750725" y="29409729"/>
                <a:ext cx="737829" cy="897170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1501901" y="29409729"/>
                <a:ext cx="737829" cy="897170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6"/>
            <p:cNvGrpSpPr>
              <a:grpSpLocks noChangeAspect="1"/>
            </p:cNvGrpSpPr>
            <p:nvPr/>
          </p:nvGrpSpPr>
          <p:grpSpPr>
            <a:xfrm>
              <a:off x="6845397" y="26342996"/>
              <a:ext cx="3353309" cy="3188368"/>
              <a:chOff x="8539490" y="26362512"/>
              <a:chExt cx="4191636" cy="3985460"/>
            </a:xfrm>
          </p:grpSpPr>
          <p:grpSp>
            <p:nvGrpSpPr>
              <p:cNvPr id="36" name="Group 35"/>
              <p:cNvGrpSpPr/>
              <p:nvPr/>
            </p:nvGrpSpPr>
            <p:grpSpPr>
              <a:xfrm>
                <a:off x="8539490" y="26362512"/>
                <a:ext cx="4191636" cy="3985460"/>
                <a:chOff x="0" y="0"/>
                <a:chExt cx="1627414" cy="1595783"/>
              </a:xfrm>
            </p:grpSpPr>
            <p:sp>
              <p:nvSpPr>
                <p:cNvPr id="37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0" y="1213757"/>
                  <a:ext cx="1627414" cy="382026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rot="0" vert="horz" wrap="square" lIns="91440" tIns="45720" rIns="91440" bIns="45720" anchor="t" anchorCtr="0" upright="1">
                  <a:sp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2800" dirty="0" smtClean="0">
                      <a:effectLst/>
                      <a:ea typeface="Calibri" panose="020F0502020204030204" pitchFamily="34" charset="0"/>
                    </a:rPr>
                    <a:t>Target </a:t>
                  </a:r>
                  <a:r>
                    <a:rPr lang="en-US" sz="2800" dirty="0">
                      <a:effectLst/>
                      <a:ea typeface="Calibri" panose="020F0502020204030204" pitchFamily="34" charset="0"/>
                    </a:rPr>
                    <a:t>Display</a:t>
                  </a: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2800" dirty="0">
                      <a:effectLst/>
                      <a:ea typeface="Calibri" panose="020F0502020204030204" pitchFamily="34" charset="0"/>
                    </a:rPr>
                    <a:t>200 </a:t>
                  </a:r>
                  <a:r>
                    <a:rPr lang="en-US" sz="2800" dirty="0" err="1">
                      <a:effectLst/>
                      <a:ea typeface="Calibri" panose="020F0502020204030204" pitchFamily="34" charset="0"/>
                    </a:rPr>
                    <a:t>ms</a:t>
                  </a:r>
                  <a:endParaRPr lang="en-US" sz="2800" dirty="0">
                    <a:effectLst/>
                    <a:ea typeface="Calibri" panose="020F0502020204030204" pitchFamily="34" charset="0"/>
                  </a:endParaRPr>
                </a:p>
              </p:txBody>
            </p:sp>
            <p:grpSp>
              <p:nvGrpSpPr>
                <p:cNvPr id="38" name="Group 37"/>
                <p:cNvGrpSpPr>
                  <a:grpSpLocks/>
                </p:cNvGrpSpPr>
                <p:nvPr/>
              </p:nvGrpSpPr>
              <p:grpSpPr bwMode="auto">
                <a:xfrm>
                  <a:off x="185057" y="0"/>
                  <a:ext cx="1240155" cy="1212850"/>
                  <a:chOff x="3048" y="2760"/>
                  <a:chExt cx="1980" cy="1800"/>
                </a:xfrm>
              </p:grpSpPr>
              <p:sp>
                <p:nvSpPr>
                  <p:cNvPr id="41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048" y="2760"/>
                    <a:ext cx="1980" cy="1800"/>
                  </a:xfrm>
                  <a:prstGeom prst="rect">
                    <a:avLst/>
                  </a:prstGeom>
                  <a:solidFill>
                    <a:schemeClr val="tx1">
                      <a:lumMod val="100000"/>
                      <a:lumOff val="0"/>
                    </a:schemeClr>
                  </a:solidFill>
                  <a:ln w="9525">
                    <a:solidFill>
                      <a:schemeClr val="bg1">
                        <a:lumMod val="100000"/>
                        <a:lumOff val="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2" name="Text Box 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8" y="3541"/>
                    <a:ext cx="592" cy="55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2800" b="1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rPr>
                      <a:t>+</a:t>
                    </a:r>
                    <a:endParaRPr lang="en-US" sz="280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</a:endParaRPr>
                  </a:p>
                </p:txBody>
              </p:sp>
            </p:grpSp>
          </p:grpSp>
          <p:grpSp>
            <p:nvGrpSpPr>
              <p:cNvPr id="5" name="Group 4"/>
              <p:cNvGrpSpPr/>
              <p:nvPr/>
            </p:nvGrpSpPr>
            <p:grpSpPr>
              <a:xfrm>
                <a:off x="9577287" y="27506457"/>
                <a:ext cx="2128976" cy="987185"/>
                <a:chOff x="9577287" y="27506457"/>
                <a:chExt cx="2128976" cy="987185"/>
              </a:xfrm>
            </p:grpSpPr>
            <p:pic>
              <p:nvPicPr>
                <p:cNvPr id="43" name="Object 2"/>
                <p:cNvPicPr>
                  <a:picLocks noChangeAspect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9577287" y="27506457"/>
                  <a:ext cx="789748" cy="987185"/>
                </a:xfrm>
                <a:prstGeom prst="rect">
                  <a:avLst/>
                </a:prstGeom>
                <a:noFill/>
                <a:ln w="63500">
                  <a:solidFill>
                    <a:srgbClr val="C00000"/>
                  </a:solidFill>
                  <a:miter lim="800000"/>
                  <a:headEnd/>
                  <a:tailEnd/>
                </a:ln>
              </p:spPr>
            </p:pic>
            <p:pic>
              <p:nvPicPr>
                <p:cNvPr id="44" name="Object 2"/>
                <p:cNvPicPr>
                  <a:picLocks noChangeAspect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10916515" y="27521156"/>
                  <a:ext cx="789748" cy="956010"/>
                </a:xfrm>
                <a:prstGeom prst="rect">
                  <a:avLst/>
                </a:prstGeom>
                <a:noFill/>
                <a:ln w="63500">
                  <a:solidFill>
                    <a:srgbClr val="00B050"/>
                  </a:solidFill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45" name="Group 44"/>
            <p:cNvGrpSpPr>
              <a:grpSpLocks noChangeAspect="1"/>
            </p:cNvGrpSpPr>
            <p:nvPr/>
          </p:nvGrpSpPr>
          <p:grpSpPr>
            <a:xfrm>
              <a:off x="9169496" y="26649085"/>
              <a:ext cx="3353309" cy="3379189"/>
              <a:chOff x="434888" y="28344074"/>
              <a:chExt cx="4191636" cy="4223986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434888" y="28344074"/>
                <a:ext cx="4191636" cy="4223986"/>
                <a:chOff x="0" y="0"/>
                <a:chExt cx="1627414" cy="1691289"/>
              </a:xfrm>
            </p:grpSpPr>
            <p:sp>
              <p:nvSpPr>
                <p:cNvPr id="49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0" y="1213757"/>
                  <a:ext cx="1627414" cy="477532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rot="0" vert="horz" wrap="square" lIns="91440" tIns="45720" rIns="91440" bIns="45720" anchor="t" anchorCtr="0" upright="1">
                  <a:sp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2800" dirty="0" smtClean="0">
                      <a:effectLst/>
                      <a:ea typeface="Calibri" panose="020F0502020204030204" pitchFamily="34" charset="0"/>
                    </a:rPr>
                    <a:t>Until </a:t>
                  </a: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2800" dirty="0" smtClean="0">
                      <a:effectLst/>
                      <a:ea typeface="Calibri" panose="020F0502020204030204" pitchFamily="34" charset="0"/>
                    </a:rPr>
                    <a:t>Response</a:t>
                  </a:r>
                  <a:endParaRPr lang="en-US" sz="2800" dirty="0">
                    <a:effectLst/>
                    <a:ea typeface="Calibri" panose="020F0502020204030204" pitchFamily="34" charset="0"/>
                  </a:endParaRPr>
                </a:p>
              </p:txBody>
            </p:sp>
            <p:grpSp>
              <p:nvGrpSpPr>
                <p:cNvPr id="50" name="Group 49"/>
                <p:cNvGrpSpPr>
                  <a:grpSpLocks/>
                </p:cNvGrpSpPr>
                <p:nvPr/>
              </p:nvGrpSpPr>
              <p:grpSpPr bwMode="auto">
                <a:xfrm>
                  <a:off x="185057" y="0"/>
                  <a:ext cx="1240155" cy="1212850"/>
                  <a:chOff x="3048" y="2760"/>
                  <a:chExt cx="1980" cy="1800"/>
                </a:xfrm>
              </p:grpSpPr>
              <p:sp>
                <p:nvSpPr>
                  <p:cNvPr id="51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3048" y="2760"/>
                    <a:ext cx="1980" cy="1800"/>
                  </a:xfrm>
                  <a:prstGeom prst="rect">
                    <a:avLst/>
                  </a:prstGeom>
                  <a:solidFill>
                    <a:schemeClr val="tx1">
                      <a:lumMod val="100000"/>
                      <a:lumOff val="0"/>
                    </a:schemeClr>
                  </a:solidFill>
                  <a:ln w="9525">
                    <a:solidFill>
                      <a:schemeClr val="bg1">
                        <a:lumMod val="100000"/>
                        <a:lumOff val="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2" name="Text Box 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30" y="3496"/>
                    <a:ext cx="592" cy="55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2800" b="1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rPr>
                      <a:t>+</a:t>
                    </a:r>
                    <a:endParaRPr lang="en-US" sz="2800" dirty="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</a:endParaRPr>
                  </a:p>
                </p:txBody>
              </p:sp>
            </p:grpSp>
          </p:grpSp>
          <p:sp>
            <p:nvSpPr>
              <p:cNvPr id="47" name="Rectangle 46"/>
              <p:cNvSpPr/>
              <p:nvPr/>
            </p:nvSpPr>
            <p:spPr>
              <a:xfrm>
                <a:off x="2750725" y="29409729"/>
                <a:ext cx="737829" cy="897170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1501901" y="29409729"/>
                <a:ext cx="737829" cy="897170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52"/>
            <p:cNvGrpSpPr>
              <a:grpSpLocks noChangeAspect="1"/>
            </p:cNvGrpSpPr>
            <p:nvPr/>
          </p:nvGrpSpPr>
          <p:grpSpPr>
            <a:xfrm>
              <a:off x="11392066" y="26961753"/>
              <a:ext cx="3353309" cy="3379189"/>
              <a:chOff x="363452" y="28344074"/>
              <a:chExt cx="4191636" cy="4223986"/>
            </a:xfrm>
          </p:grpSpPr>
          <p:grpSp>
            <p:nvGrpSpPr>
              <p:cNvPr id="54" name="Group 53"/>
              <p:cNvGrpSpPr/>
              <p:nvPr/>
            </p:nvGrpSpPr>
            <p:grpSpPr>
              <a:xfrm>
                <a:off x="363452" y="28344074"/>
                <a:ext cx="4191636" cy="4223986"/>
                <a:chOff x="-27735" y="0"/>
                <a:chExt cx="1627414" cy="1691289"/>
              </a:xfrm>
            </p:grpSpPr>
            <p:sp>
              <p:nvSpPr>
                <p:cNvPr id="57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-27735" y="1213757"/>
                  <a:ext cx="1627414" cy="477532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rot="0" vert="horz" wrap="square" lIns="91440" tIns="45720" rIns="91440" bIns="45720" anchor="t" anchorCtr="0" upright="1">
                  <a:sp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2800" dirty="0" smtClean="0">
                      <a:effectLst/>
                      <a:ea typeface="Calibri" panose="020F0502020204030204" pitchFamily="34" charset="0"/>
                    </a:rPr>
                    <a:t>Tone Feedback</a:t>
                  </a: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2800" dirty="0" smtClean="0">
                      <a:ea typeface="Calibri" panose="020F0502020204030204" pitchFamily="34" charset="0"/>
                    </a:rPr>
                    <a:t>100 </a:t>
                  </a:r>
                  <a:r>
                    <a:rPr lang="en-US" sz="2800" dirty="0" err="1" smtClean="0">
                      <a:ea typeface="Calibri" panose="020F0502020204030204" pitchFamily="34" charset="0"/>
                    </a:rPr>
                    <a:t>ms</a:t>
                  </a:r>
                  <a:endParaRPr lang="en-US" sz="2800" dirty="0">
                    <a:effectLst/>
                    <a:ea typeface="Calibri" panose="020F0502020204030204" pitchFamily="34" charset="0"/>
                  </a:endParaRPr>
                </a:p>
              </p:txBody>
            </p:sp>
            <p:grpSp>
              <p:nvGrpSpPr>
                <p:cNvPr id="58" name="Group 57"/>
                <p:cNvGrpSpPr>
                  <a:grpSpLocks/>
                </p:cNvGrpSpPr>
                <p:nvPr/>
              </p:nvGrpSpPr>
              <p:grpSpPr bwMode="auto">
                <a:xfrm>
                  <a:off x="156872" y="0"/>
                  <a:ext cx="1240155" cy="1212850"/>
                  <a:chOff x="3003" y="2760"/>
                  <a:chExt cx="1980" cy="1800"/>
                </a:xfrm>
              </p:grpSpPr>
              <p:sp>
                <p:nvSpPr>
                  <p:cNvPr id="59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3003" y="2760"/>
                    <a:ext cx="1980" cy="1800"/>
                  </a:xfrm>
                  <a:prstGeom prst="rect">
                    <a:avLst/>
                  </a:prstGeom>
                  <a:solidFill>
                    <a:schemeClr val="tx1">
                      <a:lumMod val="100000"/>
                      <a:lumOff val="0"/>
                    </a:schemeClr>
                  </a:solidFill>
                  <a:ln w="9525">
                    <a:solidFill>
                      <a:schemeClr val="bg1">
                        <a:lumMod val="100000"/>
                        <a:lumOff val="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0" name="Text Box 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30" y="3496"/>
                    <a:ext cx="592" cy="55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2800" b="1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rPr>
                      <a:t>+</a:t>
                    </a:r>
                    <a:endParaRPr lang="en-US" sz="2800" dirty="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</a:endParaRPr>
                  </a:p>
                </p:txBody>
              </p:sp>
            </p:grpSp>
          </p:grpSp>
          <p:sp>
            <p:nvSpPr>
              <p:cNvPr id="55" name="Rectangle 54"/>
              <p:cNvSpPr/>
              <p:nvPr/>
            </p:nvSpPr>
            <p:spPr>
              <a:xfrm>
                <a:off x="2750725" y="29409729"/>
                <a:ext cx="737829" cy="897170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1501901" y="29409729"/>
                <a:ext cx="737829" cy="897170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1" name="Straight Arrow Connector 60"/>
            <p:cNvCxnSpPr/>
            <p:nvPr/>
          </p:nvCxnSpPr>
          <p:spPr bwMode="auto">
            <a:xfrm>
              <a:off x="700868" y="28685705"/>
              <a:ext cx="13626939" cy="188492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5" name="Text Box 70"/>
            <p:cNvSpPr txBox="1">
              <a:spLocks noChangeArrowheads="1"/>
            </p:cNvSpPr>
            <p:nvPr/>
          </p:nvSpPr>
          <p:spPr bwMode="auto">
            <a:xfrm>
              <a:off x="13005474" y="30546912"/>
              <a:ext cx="1802559" cy="52322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800" dirty="0" smtClean="0">
                  <a:effectLst/>
                  <a:ea typeface="Calibri" panose="020F0502020204030204" pitchFamily="34" charset="0"/>
                </a:rPr>
                <a:t>TIME</a:t>
              </a:r>
              <a:endParaRPr lang="en-US" sz="2800" dirty="0">
                <a:effectLst/>
                <a:ea typeface="Calibri" panose="020F0502020204030204" pitchFamily="34" charset="0"/>
              </a:endParaRP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15474052" y="10276202"/>
            <a:ext cx="13655771" cy="9919818"/>
            <a:chOff x="14991452" y="11418270"/>
            <a:chExt cx="14890888" cy="10950886"/>
          </a:xfrm>
        </p:grpSpPr>
        <p:pic>
          <p:nvPicPr>
            <p:cNvPr id="1142" name="Picture 114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4991452" y="14430330"/>
              <a:ext cx="9574026" cy="7938826"/>
            </a:xfrm>
            <a:prstGeom prst="rect">
              <a:avLst/>
            </a:prstGeom>
          </p:spPr>
        </p:pic>
        <p:grpSp>
          <p:nvGrpSpPr>
            <p:cNvPr id="69" name="Group 68"/>
            <p:cNvGrpSpPr/>
            <p:nvPr/>
          </p:nvGrpSpPr>
          <p:grpSpPr>
            <a:xfrm>
              <a:off x="22186407" y="20376172"/>
              <a:ext cx="6665495" cy="830997"/>
              <a:chOff x="25603200" y="16459200"/>
              <a:chExt cx="7427496" cy="830997"/>
            </a:xfrm>
          </p:grpSpPr>
          <p:sp>
            <p:nvSpPr>
              <p:cNvPr id="70" name="TextBox 69"/>
              <p:cNvSpPr txBox="1"/>
              <p:nvPr/>
            </p:nvSpPr>
            <p:spPr>
              <a:xfrm>
                <a:off x="25603200" y="16459200"/>
                <a:ext cx="742749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5172075">
                  <a:spcBef>
                    <a:spcPts val="0"/>
                  </a:spcBef>
                </a:pPr>
                <a:r>
                  <a:rPr lang="en-US" sz="2400" dirty="0" smtClean="0">
                    <a:solidFill>
                      <a:srgbClr val="000000"/>
                    </a:solidFill>
                    <a:latin typeface="Arial"/>
                  </a:rPr>
                  <a:t>Contralateral to the stimulus location  </a:t>
                </a:r>
              </a:p>
              <a:p>
                <a:pPr defTabSz="5172075">
                  <a:spcBef>
                    <a:spcPts val="0"/>
                  </a:spcBef>
                </a:pPr>
                <a:r>
                  <a:rPr lang="en-US" sz="2400" dirty="0" smtClean="0">
                    <a:solidFill>
                      <a:srgbClr val="000000"/>
                    </a:solidFill>
                    <a:latin typeface="Arial"/>
                  </a:rPr>
                  <a:t>Ipsilateral to the stimulus location</a:t>
                </a:r>
              </a:p>
            </p:txBody>
          </p:sp>
          <p:cxnSp>
            <p:nvCxnSpPr>
              <p:cNvPr id="71" name="Straight Connector 70"/>
              <p:cNvCxnSpPr/>
              <p:nvPr/>
            </p:nvCxnSpPr>
            <p:spPr bwMode="auto">
              <a:xfrm>
                <a:off x="31522737" y="16747958"/>
                <a:ext cx="1227221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2" name="Straight Connector 71"/>
              <p:cNvCxnSpPr/>
              <p:nvPr/>
            </p:nvCxnSpPr>
            <p:spPr bwMode="auto">
              <a:xfrm>
                <a:off x="31530758" y="17165053"/>
                <a:ext cx="1227221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31" name="Group 230"/>
            <p:cNvGrpSpPr/>
            <p:nvPr/>
          </p:nvGrpSpPr>
          <p:grpSpPr>
            <a:xfrm>
              <a:off x="15438608" y="11418270"/>
              <a:ext cx="9084690" cy="2901694"/>
              <a:chOff x="15438608" y="11418270"/>
              <a:chExt cx="9084690" cy="2901694"/>
            </a:xfrm>
          </p:grpSpPr>
          <p:grpSp>
            <p:nvGrpSpPr>
              <p:cNvPr id="230" name="Group 229"/>
              <p:cNvGrpSpPr/>
              <p:nvPr/>
            </p:nvGrpSpPr>
            <p:grpSpPr>
              <a:xfrm>
                <a:off x="15438608" y="11472692"/>
                <a:ext cx="3152271" cy="2847272"/>
                <a:chOff x="15438608" y="11472692"/>
                <a:chExt cx="3152271" cy="2847272"/>
              </a:xfrm>
            </p:grpSpPr>
            <p:grpSp>
              <p:nvGrpSpPr>
                <p:cNvPr id="1146" name="Group 1145"/>
                <p:cNvGrpSpPr/>
                <p:nvPr/>
              </p:nvGrpSpPr>
              <p:grpSpPr>
                <a:xfrm>
                  <a:off x="16035523" y="11896695"/>
                  <a:ext cx="2555356" cy="2423269"/>
                  <a:chOff x="17204119" y="25333148"/>
                  <a:chExt cx="2555356" cy="2423269"/>
                </a:xfrm>
              </p:grpSpPr>
              <p:sp>
                <p:nvSpPr>
                  <p:cNvPr id="264" name="Rectangle 263"/>
                  <p:cNvSpPr>
                    <a:spLocks noChangeArrowheads="1"/>
                  </p:cNvSpPr>
                  <p:nvPr/>
                </p:nvSpPr>
                <p:spPr bwMode="auto">
                  <a:xfrm>
                    <a:off x="17204119" y="25333148"/>
                    <a:ext cx="2555356" cy="2423269"/>
                  </a:xfrm>
                  <a:prstGeom prst="rect">
                    <a:avLst/>
                  </a:prstGeom>
                  <a:solidFill>
                    <a:schemeClr val="tx1">
                      <a:lumMod val="100000"/>
                      <a:lumOff val="0"/>
                    </a:schemeClr>
                  </a:solidFill>
                  <a:ln w="9525">
                    <a:solidFill>
                      <a:schemeClr val="bg1">
                        <a:lumMod val="100000"/>
                        <a:lumOff val="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65" name="Text Box 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107528" y="26384577"/>
                    <a:ext cx="764026" cy="75121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2800" b="1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rPr>
                      <a:t>+</a:t>
                    </a:r>
                    <a:endParaRPr lang="en-US" sz="2800" dirty="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</a:endParaRPr>
                  </a:p>
                </p:txBody>
              </p:sp>
              <p:pic>
                <p:nvPicPr>
                  <p:cNvPr id="266" name="Object 2"/>
                  <p:cNvPicPr>
                    <a:picLocks noChangeAspect="1"/>
                  </p:cNvPicPr>
                  <p:nvPr/>
                </p:nvPicPr>
                <p:blipFill>
                  <a:blip r:embed="rId3" cstate="print"/>
                  <a:srcRect/>
                  <a:stretch>
                    <a:fillRect/>
                  </a:stretch>
                </p:blipFill>
                <p:spPr bwMode="auto">
                  <a:xfrm>
                    <a:off x="18729371" y="26246632"/>
                    <a:ext cx="560752" cy="717736"/>
                  </a:xfrm>
                  <a:prstGeom prst="rect">
                    <a:avLst/>
                  </a:prstGeom>
                  <a:noFill/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</p:pic>
              <p:pic>
                <p:nvPicPr>
                  <p:cNvPr id="267" name="Picture 266"/>
                  <p:cNvPicPr>
                    <a:picLocks noChangeAspect="1"/>
                  </p:cNvPicPr>
                  <p:nvPr/>
                </p:nvPicPr>
                <p:blipFill>
                  <a:blip r:embed="rId4">
                    <a:lum bright="-22000"/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7607862" y="26246632"/>
                    <a:ext cx="639260" cy="695988"/>
                  </a:xfrm>
                  <a:prstGeom prst="rect">
                    <a:avLst/>
                  </a:prstGeom>
                  <a:noFill/>
                  <a:ln>
                    <a:solidFill>
                      <a:schemeClr val="bg1"/>
                    </a:solidFill>
                  </a:ln>
                </p:spPr>
              </p:pic>
            </p:grpSp>
            <p:cxnSp>
              <p:nvCxnSpPr>
                <p:cNvPr id="1149" name="Straight Arrow Connector 1148"/>
                <p:cNvCxnSpPr/>
                <p:nvPr/>
              </p:nvCxnSpPr>
              <p:spPr>
                <a:xfrm>
                  <a:off x="16449464" y="11874856"/>
                  <a:ext cx="233616" cy="617663"/>
                </a:xfrm>
                <a:prstGeom prst="straightConnector1">
                  <a:avLst/>
                </a:prstGeom>
                <a:ln w="762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7" name="TextBox 276"/>
                <p:cNvSpPr txBox="1"/>
                <p:nvPr/>
              </p:nvSpPr>
              <p:spPr>
                <a:xfrm>
                  <a:off x="15438608" y="11472692"/>
                  <a:ext cx="194798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5172075">
                    <a:spcBef>
                      <a:spcPts val="0"/>
                    </a:spcBef>
                  </a:pPr>
                  <a:r>
                    <a:rPr lang="en-US" sz="2400" dirty="0" smtClean="0">
                      <a:solidFill>
                        <a:srgbClr val="000000"/>
                      </a:solidFill>
                      <a:latin typeface="Arial"/>
                    </a:rPr>
                    <a:t>Attend here </a:t>
                  </a:r>
                </a:p>
              </p:txBody>
            </p:sp>
          </p:grpSp>
          <p:grpSp>
            <p:nvGrpSpPr>
              <p:cNvPr id="229" name="Group 228"/>
              <p:cNvGrpSpPr/>
              <p:nvPr/>
            </p:nvGrpSpPr>
            <p:grpSpPr>
              <a:xfrm>
                <a:off x="21121873" y="11418270"/>
                <a:ext cx="3401425" cy="2861769"/>
                <a:chOff x="21121873" y="11418270"/>
                <a:chExt cx="3401425" cy="2861769"/>
              </a:xfrm>
            </p:grpSpPr>
            <p:grpSp>
              <p:nvGrpSpPr>
                <p:cNvPr id="269" name="Group 268"/>
                <p:cNvGrpSpPr/>
                <p:nvPr/>
              </p:nvGrpSpPr>
              <p:grpSpPr>
                <a:xfrm>
                  <a:off x="21121873" y="11856770"/>
                  <a:ext cx="2555356" cy="2423269"/>
                  <a:chOff x="17204119" y="25333148"/>
                  <a:chExt cx="2555356" cy="2423269"/>
                </a:xfrm>
              </p:grpSpPr>
              <p:sp>
                <p:nvSpPr>
                  <p:cNvPr id="270" name="Rectangle 269"/>
                  <p:cNvSpPr>
                    <a:spLocks noChangeArrowheads="1"/>
                  </p:cNvSpPr>
                  <p:nvPr/>
                </p:nvSpPr>
                <p:spPr bwMode="auto">
                  <a:xfrm>
                    <a:off x="17204119" y="25333148"/>
                    <a:ext cx="2555356" cy="2423269"/>
                  </a:xfrm>
                  <a:prstGeom prst="rect">
                    <a:avLst/>
                  </a:prstGeom>
                  <a:solidFill>
                    <a:schemeClr val="tx1">
                      <a:lumMod val="100000"/>
                      <a:lumOff val="0"/>
                    </a:schemeClr>
                  </a:solidFill>
                  <a:ln w="9525">
                    <a:solidFill>
                      <a:schemeClr val="bg1">
                        <a:lumMod val="100000"/>
                        <a:lumOff val="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1" name="Text Box 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107528" y="26384577"/>
                    <a:ext cx="764026" cy="75121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2800" b="1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rPr>
                      <a:t>+</a:t>
                    </a:r>
                    <a:endParaRPr lang="en-US" sz="2800" dirty="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</a:endParaRPr>
                  </a:p>
                </p:txBody>
              </p:sp>
              <p:pic>
                <p:nvPicPr>
                  <p:cNvPr id="272" name="Object 2"/>
                  <p:cNvPicPr>
                    <a:picLocks noChangeAspect="1"/>
                  </p:cNvPicPr>
                  <p:nvPr/>
                </p:nvPicPr>
                <p:blipFill>
                  <a:blip r:embed="rId3" cstate="print"/>
                  <a:srcRect/>
                  <a:stretch>
                    <a:fillRect/>
                  </a:stretch>
                </p:blipFill>
                <p:spPr bwMode="auto">
                  <a:xfrm>
                    <a:off x="18729371" y="26246632"/>
                    <a:ext cx="560752" cy="717736"/>
                  </a:xfrm>
                  <a:prstGeom prst="rect">
                    <a:avLst/>
                  </a:prstGeom>
                  <a:noFill/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</p:pic>
              <p:pic>
                <p:nvPicPr>
                  <p:cNvPr id="273" name="Picture 272"/>
                  <p:cNvPicPr>
                    <a:picLocks noChangeAspect="1"/>
                  </p:cNvPicPr>
                  <p:nvPr/>
                </p:nvPicPr>
                <p:blipFill>
                  <a:blip r:embed="rId4">
                    <a:lum bright="-22000"/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7607862" y="26246632"/>
                    <a:ext cx="639260" cy="695988"/>
                  </a:xfrm>
                  <a:prstGeom prst="rect">
                    <a:avLst/>
                  </a:prstGeom>
                  <a:noFill/>
                  <a:ln>
                    <a:solidFill>
                      <a:schemeClr val="bg1"/>
                    </a:solidFill>
                  </a:ln>
                </p:spPr>
              </p:pic>
            </p:grpSp>
            <p:cxnSp>
              <p:nvCxnSpPr>
                <p:cNvPr id="280" name="Straight Arrow Connector 279"/>
                <p:cNvCxnSpPr/>
                <p:nvPr/>
              </p:nvCxnSpPr>
              <p:spPr>
                <a:xfrm flipH="1">
                  <a:off x="23043697" y="11856770"/>
                  <a:ext cx="205387" cy="534327"/>
                </a:xfrm>
                <a:prstGeom prst="straightConnector1">
                  <a:avLst/>
                </a:prstGeom>
                <a:ln w="762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1" name="TextBox 280"/>
                <p:cNvSpPr txBox="1"/>
                <p:nvPr/>
              </p:nvSpPr>
              <p:spPr>
                <a:xfrm>
                  <a:off x="22575311" y="11418270"/>
                  <a:ext cx="194798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5172075">
                    <a:spcBef>
                      <a:spcPts val="0"/>
                    </a:spcBef>
                  </a:pPr>
                  <a:r>
                    <a:rPr lang="en-US" sz="2400" dirty="0" smtClean="0">
                      <a:solidFill>
                        <a:srgbClr val="000000"/>
                      </a:solidFill>
                      <a:latin typeface="Arial"/>
                    </a:rPr>
                    <a:t>Attend here </a:t>
                  </a:r>
                </a:p>
              </p:txBody>
            </p:sp>
          </p:grpSp>
        </p:grpSp>
        <p:sp>
          <p:nvSpPr>
            <p:cNvPr id="68" name="TextBox 67"/>
            <p:cNvSpPr txBox="1"/>
            <p:nvPr/>
          </p:nvSpPr>
          <p:spPr>
            <a:xfrm>
              <a:off x="21845246" y="16811168"/>
              <a:ext cx="8037094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5172075">
                <a:spcBef>
                  <a:spcPts val="0"/>
                </a:spcBef>
              </a:pPr>
              <a:r>
                <a:rPr lang="en-US" sz="3600" b="1" i="1" dirty="0" smtClean="0">
                  <a:solidFill>
                    <a:srgbClr val="000000"/>
                  </a:solidFill>
                </a:rPr>
                <a:t>N2pc Effect = </a:t>
              </a:r>
            </a:p>
            <a:p>
              <a:pPr algn="ctr" defTabSz="5172075">
                <a:spcBef>
                  <a:spcPts val="0"/>
                </a:spcBef>
              </a:pPr>
              <a:r>
                <a:rPr lang="en-US" sz="3600" b="1" i="1" dirty="0" smtClean="0">
                  <a:solidFill>
                    <a:srgbClr val="000000"/>
                  </a:solidFill>
                </a:rPr>
                <a:t>ERP contralateral to target – </a:t>
              </a:r>
            </a:p>
            <a:p>
              <a:pPr algn="ctr" defTabSz="5172075">
                <a:spcBef>
                  <a:spcPts val="0"/>
                </a:spcBef>
              </a:pPr>
              <a:r>
                <a:rPr lang="en-US" sz="3600" b="1" i="1" dirty="0" smtClean="0">
                  <a:solidFill>
                    <a:srgbClr val="000000"/>
                  </a:solidFill>
                </a:rPr>
                <a:t>ERP ipsilateral to target</a:t>
              </a:r>
            </a:p>
          </p:txBody>
        </p:sp>
      </p:grpSp>
      <p:grpSp>
        <p:nvGrpSpPr>
          <p:cNvPr id="259" name="Group 258"/>
          <p:cNvGrpSpPr/>
          <p:nvPr/>
        </p:nvGrpSpPr>
        <p:grpSpPr>
          <a:xfrm>
            <a:off x="31627575" y="7174014"/>
            <a:ext cx="1066800" cy="1253494"/>
            <a:chOff x="31889101" y="7463333"/>
            <a:chExt cx="1066800" cy="1253494"/>
          </a:xfrm>
        </p:grpSpPr>
        <p:sp>
          <p:nvSpPr>
            <p:cNvPr id="253" name="Rectangle 252"/>
            <p:cNvSpPr/>
            <p:nvPr/>
          </p:nvSpPr>
          <p:spPr>
            <a:xfrm>
              <a:off x="31889101" y="7463333"/>
              <a:ext cx="518160" cy="1253494"/>
            </a:xfrm>
            <a:prstGeom prst="rect">
              <a:avLst/>
            </a:prstGeom>
            <a:solidFill>
              <a:schemeClr val="bg1">
                <a:lumMod val="85000"/>
                <a:alpha val="3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Rectangle 312"/>
            <p:cNvSpPr/>
            <p:nvPr/>
          </p:nvSpPr>
          <p:spPr>
            <a:xfrm>
              <a:off x="32437741" y="7463333"/>
              <a:ext cx="518160" cy="1253494"/>
            </a:xfrm>
            <a:prstGeom prst="rect">
              <a:avLst/>
            </a:prstGeom>
            <a:solidFill>
              <a:schemeClr val="bg1">
                <a:lumMod val="85000"/>
                <a:alpha val="3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2" name="Group 341"/>
          <p:cNvGrpSpPr/>
          <p:nvPr/>
        </p:nvGrpSpPr>
        <p:grpSpPr>
          <a:xfrm>
            <a:off x="31642815" y="9845210"/>
            <a:ext cx="1066800" cy="1253494"/>
            <a:chOff x="31889101" y="7463333"/>
            <a:chExt cx="1066800" cy="1253494"/>
          </a:xfrm>
        </p:grpSpPr>
        <p:sp>
          <p:nvSpPr>
            <p:cNvPr id="343" name="Rectangle 342"/>
            <p:cNvSpPr/>
            <p:nvPr/>
          </p:nvSpPr>
          <p:spPr>
            <a:xfrm>
              <a:off x="31889101" y="7463333"/>
              <a:ext cx="518160" cy="1253494"/>
            </a:xfrm>
            <a:prstGeom prst="rect">
              <a:avLst/>
            </a:prstGeom>
            <a:solidFill>
              <a:schemeClr val="bg1">
                <a:lumMod val="85000"/>
                <a:alpha val="3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Rectangle 343"/>
            <p:cNvSpPr/>
            <p:nvPr/>
          </p:nvSpPr>
          <p:spPr>
            <a:xfrm>
              <a:off x="32437741" y="7463333"/>
              <a:ext cx="518160" cy="1253494"/>
            </a:xfrm>
            <a:prstGeom prst="rect">
              <a:avLst/>
            </a:prstGeom>
            <a:solidFill>
              <a:schemeClr val="bg1">
                <a:lumMod val="85000"/>
                <a:alpha val="3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5" name="Group 344"/>
          <p:cNvGrpSpPr/>
          <p:nvPr/>
        </p:nvGrpSpPr>
        <p:grpSpPr>
          <a:xfrm>
            <a:off x="38904443" y="15304915"/>
            <a:ext cx="1066800" cy="1253494"/>
            <a:chOff x="31889101" y="7463333"/>
            <a:chExt cx="1066800" cy="1253494"/>
          </a:xfrm>
        </p:grpSpPr>
        <p:sp>
          <p:nvSpPr>
            <p:cNvPr id="346" name="Rectangle 345"/>
            <p:cNvSpPr/>
            <p:nvPr/>
          </p:nvSpPr>
          <p:spPr>
            <a:xfrm>
              <a:off x="31889101" y="7463333"/>
              <a:ext cx="518160" cy="1253494"/>
            </a:xfrm>
            <a:prstGeom prst="rect">
              <a:avLst/>
            </a:prstGeom>
            <a:solidFill>
              <a:schemeClr val="bg1">
                <a:lumMod val="85000"/>
                <a:alpha val="3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Rectangle 346"/>
            <p:cNvSpPr/>
            <p:nvPr/>
          </p:nvSpPr>
          <p:spPr>
            <a:xfrm>
              <a:off x="32437741" y="7463333"/>
              <a:ext cx="518160" cy="1253494"/>
            </a:xfrm>
            <a:prstGeom prst="rect">
              <a:avLst/>
            </a:prstGeom>
            <a:solidFill>
              <a:schemeClr val="bg1">
                <a:lumMod val="85000"/>
                <a:alpha val="3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31609251" y="15284751"/>
            <a:ext cx="1066800" cy="1253494"/>
            <a:chOff x="31889101" y="7463333"/>
            <a:chExt cx="1066800" cy="1253494"/>
          </a:xfrm>
        </p:grpSpPr>
        <p:sp>
          <p:nvSpPr>
            <p:cNvPr id="349" name="Rectangle 348"/>
            <p:cNvSpPr/>
            <p:nvPr/>
          </p:nvSpPr>
          <p:spPr>
            <a:xfrm>
              <a:off x="31889101" y="7463333"/>
              <a:ext cx="518160" cy="1253494"/>
            </a:xfrm>
            <a:prstGeom prst="rect">
              <a:avLst/>
            </a:prstGeom>
            <a:solidFill>
              <a:schemeClr val="bg1">
                <a:lumMod val="85000"/>
                <a:alpha val="3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Rectangle 349"/>
            <p:cNvSpPr/>
            <p:nvPr/>
          </p:nvSpPr>
          <p:spPr>
            <a:xfrm>
              <a:off x="32437741" y="7463333"/>
              <a:ext cx="518160" cy="1253494"/>
            </a:xfrm>
            <a:prstGeom prst="rect">
              <a:avLst/>
            </a:prstGeom>
            <a:solidFill>
              <a:schemeClr val="bg1">
                <a:lumMod val="85000"/>
                <a:alpha val="3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1" name="Group 350"/>
          <p:cNvGrpSpPr/>
          <p:nvPr/>
        </p:nvGrpSpPr>
        <p:grpSpPr>
          <a:xfrm>
            <a:off x="38904443" y="12552368"/>
            <a:ext cx="1066800" cy="1253494"/>
            <a:chOff x="31889101" y="7463333"/>
            <a:chExt cx="1066800" cy="1253494"/>
          </a:xfrm>
        </p:grpSpPr>
        <p:sp>
          <p:nvSpPr>
            <p:cNvPr id="352" name="Rectangle 351"/>
            <p:cNvSpPr/>
            <p:nvPr/>
          </p:nvSpPr>
          <p:spPr>
            <a:xfrm>
              <a:off x="31889101" y="7463333"/>
              <a:ext cx="518160" cy="1253494"/>
            </a:xfrm>
            <a:prstGeom prst="rect">
              <a:avLst/>
            </a:prstGeom>
            <a:solidFill>
              <a:schemeClr val="bg1">
                <a:lumMod val="85000"/>
                <a:alpha val="3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Rectangle 352"/>
            <p:cNvSpPr/>
            <p:nvPr/>
          </p:nvSpPr>
          <p:spPr>
            <a:xfrm>
              <a:off x="32437741" y="7463333"/>
              <a:ext cx="518160" cy="1253494"/>
            </a:xfrm>
            <a:prstGeom prst="rect">
              <a:avLst/>
            </a:prstGeom>
            <a:solidFill>
              <a:schemeClr val="bg1">
                <a:lumMod val="85000"/>
                <a:alpha val="3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4" name="Group 353"/>
          <p:cNvGrpSpPr/>
          <p:nvPr/>
        </p:nvGrpSpPr>
        <p:grpSpPr>
          <a:xfrm>
            <a:off x="31658055" y="12601600"/>
            <a:ext cx="1066800" cy="1253494"/>
            <a:chOff x="31889101" y="7463333"/>
            <a:chExt cx="1066800" cy="1253494"/>
          </a:xfrm>
        </p:grpSpPr>
        <p:sp>
          <p:nvSpPr>
            <p:cNvPr id="355" name="Rectangle 354"/>
            <p:cNvSpPr/>
            <p:nvPr/>
          </p:nvSpPr>
          <p:spPr>
            <a:xfrm>
              <a:off x="31889101" y="7463333"/>
              <a:ext cx="518160" cy="1253494"/>
            </a:xfrm>
            <a:prstGeom prst="rect">
              <a:avLst/>
            </a:prstGeom>
            <a:solidFill>
              <a:schemeClr val="bg1">
                <a:lumMod val="85000"/>
                <a:alpha val="3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Rectangle 355"/>
            <p:cNvSpPr/>
            <p:nvPr/>
          </p:nvSpPr>
          <p:spPr>
            <a:xfrm>
              <a:off x="32437741" y="7463333"/>
              <a:ext cx="518160" cy="1253494"/>
            </a:xfrm>
            <a:prstGeom prst="rect">
              <a:avLst/>
            </a:prstGeom>
            <a:solidFill>
              <a:schemeClr val="bg1">
                <a:lumMod val="85000"/>
                <a:alpha val="3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7" name="Group 356"/>
          <p:cNvGrpSpPr/>
          <p:nvPr/>
        </p:nvGrpSpPr>
        <p:grpSpPr>
          <a:xfrm>
            <a:off x="38904443" y="9790313"/>
            <a:ext cx="1066800" cy="1253494"/>
            <a:chOff x="31889101" y="7463333"/>
            <a:chExt cx="1066800" cy="1253494"/>
          </a:xfrm>
        </p:grpSpPr>
        <p:sp>
          <p:nvSpPr>
            <p:cNvPr id="358" name="Rectangle 357"/>
            <p:cNvSpPr/>
            <p:nvPr/>
          </p:nvSpPr>
          <p:spPr>
            <a:xfrm>
              <a:off x="31889101" y="7463333"/>
              <a:ext cx="518160" cy="1253494"/>
            </a:xfrm>
            <a:prstGeom prst="rect">
              <a:avLst/>
            </a:prstGeom>
            <a:solidFill>
              <a:schemeClr val="bg1">
                <a:lumMod val="85000"/>
                <a:alpha val="3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Rectangle 358"/>
            <p:cNvSpPr/>
            <p:nvPr/>
          </p:nvSpPr>
          <p:spPr>
            <a:xfrm>
              <a:off x="32437741" y="7463333"/>
              <a:ext cx="518160" cy="1253494"/>
            </a:xfrm>
            <a:prstGeom prst="rect">
              <a:avLst/>
            </a:prstGeom>
            <a:solidFill>
              <a:schemeClr val="bg1">
                <a:lumMod val="85000"/>
                <a:alpha val="3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0" name="Group 359"/>
          <p:cNvGrpSpPr/>
          <p:nvPr/>
        </p:nvGrpSpPr>
        <p:grpSpPr>
          <a:xfrm>
            <a:off x="38868178" y="7156867"/>
            <a:ext cx="1066800" cy="1253494"/>
            <a:chOff x="31889101" y="7463333"/>
            <a:chExt cx="1066800" cy="1253494"/>
          </a:xfrm>
        </p:grpSpPr>
        <p:sp>
          <p:nvSpPr>
            <p:cNvPr id="361" name="Rectangle 360"/>
            <p:cNvSpPr/>
            <p:nvPr/>
          </p:nvSpPr>
          <p:spPr>
            <a:xfrm>
              <a:off x="31889101" y="7463333"/>
              <a:ext cx="518160" cy="1253494"/>
            </a:xfrm>
            <a:prstGeom prst="rect">
              <a:avLst/>
            </a:prstGeom>
            <a:solidFill>
              <a:schemeClr val="bg1">
                <a:lumMod val="85000"/>
                <a:alpha val="3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Rectangle 361"/>
            <p:cNvSpPr/>
            <p:nvPr/>
          </p:nvSpPr>
          <p:spPr>
            <a:xfrm>
              <a:off x="32437741" y="7463333"/>
              <a:ext cx="518160" cy="1253494"/>
            </a:xfrm>
            <a:prstGeom prst="rect">
              <a:avLst/>
            </a:prstGeom>
            <a:solidFill>
              <a:schemeClr val="bg1">
                <a:lumMod val="85000"/>
                <a:alpha val="3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3" name="Group 362"/>
          <p:cNvGrpSpPr/>
          <p:nvPr/>
        </p:nvGrpSpPr>
        <p:grpSpPr>
          <a:xfrm>
            <a:off x="31612335" y="18298747"/>
            <a:ext cx="1066800" cy="1253494"/>
            <a:chOff x="31889101" y="7463333"/>
            <a:chExt cx="1066800" cy="1253494"/>
          </a:xfrm>
        </p:grpSpPr>
        <p:sp>
          <p:nvSpPr>
            <p:cNvPr id="364" name="Rectangle 363"/>
            <p:cNvSpPr/>
            <p:nvPr/>
          </p:nvSpPr>
          <p:spPr>
            <a:xfrm>
              <a:off x="31889101" y="7463333"/>
              <a:ext cx="518160" cy="1253494"/>
            </a:xfrm>
            <a:prstGeom prst="rect">
              <a:avLst/>
            </a:prstGeom>
            <a:solidFill>
              <a:schemeClr val="bg1">
                <a:lumMod val="85000"/>
                <a:alpha val="3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Rectangle 364"/>
            <p:cNvSpPr/>
            <p:nvPr/>
          </p:nvSpPr>
          <p:spPr>
            <a:xfrm>
              <a:off x="32437741" y="7463333"/>
              <a:ext cx="518160" cy="1253494"/>
            </a:xfrm>
            <a:prstGeom prst="rect">
              <a:avLst/>
            </a:prstGeom>
            <a:solidFill>
              <a:schemeClr val="bg1">
                <a:lumMod val="85000"/>
                <a:alpha val="3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6" name="Group 365"/>
          <p:cNvGrpSpPr/>
          <p:nvPr/>
        </p:nvGrpSpPr>
        <p:grpSpPr>
          <a:xfrm>
            <a:off x="38904443" y="18120143"/>
            <a:ext cx="1066800" cy="1253494"/>
            <a:chOff x="31889101" y="7463333"/>
            <a:chExt cx="1066800" cy="1253494"/>
          </a:xfrm>
        </p:grpSpPr>
        <p:sp>
          <p:nvSpPr>
            <p:cNvPr id="367" name="Rectangle 366"/>
            <p:cNvSpPr/>
            <p:nvPr/>
          </p:nvSpPr>
          <p:spPr>
            <a:xfrm>
              <a:off x="31889101" y="7463333"/>
              <a:ext cx="518160" cy="1253494"/>
            </a:xfrm>
            <a:prstGeom prst="rect">
              <a:avLst/>
            </a:prstGeom>
            <a:solidFill>
              <a:schemeClr val="bg1">
                <a:lumMod val="85000"/>
                <a:alpha val="3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Rectangle 367"/>
            <p:cNvSpPr/>
            <p:nvPr/>
          </p:nvSpPr>
          <p:spPr>
            <a:xfrm>
              <a:off x="32437741" y="7463333"/>
              <a:ext cx="518160" cy="1253494"/>
            </a:xfrm>
            <a:prstGeom prst="rect">
              <a:avLst/>
            </a:prstGeom>
            <a:solidFill>
              <a:schemeClr val="bg1">
                <a:lumMod val="85000"/>
                <a:alpha val="3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9" name="Rectangle 368"/>
          <p:cNvSpPr/>
          <p:nvPr/>
        </p:nvSpPr>
        <p:spPr>
          <a:xfrm>
            <a:off x="14541635" y="29871285"/>
            <a:ext cx="14646094" cy="28838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182880" tIns="0" rIns="182880" bIns="0">
            <a:spAutoFit/>
          </a:bodyPr>
          <a:lstStyle/>
          <a:p>
            <a:pPr lvl="0" defTabSz="4385616">
              <a:spcBef>
                <a:spcPct val="20000"/>
              </a:spcBef>
            </a:pPr>
            <a:r>
              <a:rPr lang="en-US" sz="3200" b="1" u="sng" dirty="0" smtClean="0">
                <a:solidFill>
                  <a:prstClr val="black"/>
                </a:solidFill>
              </a:rPr>
              <a:t>References:</a:t>
            </a:r>
          </a:p>
          <a:p>
            <a:pPr marL="914400" indent="-914400"/>
            <a:r>
              <a:rPr lang="en-US" sz="2100" dirty="0"/>
              <a:t>Cooper R. M., &amp; Langton, S. R. H. (2006).  Attentional bias to angry faces using the dot-probe task? It depends when you look for it. </a:t>
            </a:r>
            <a:r>
              <a:rPr lang="en-US" sz="2100" i="1" dirty="0" err="1"/>
              <a:t>Behaviour</a:t>
            </a:r>
            <a:r>
              <a:rPr lang="en-US" sz="2100" i="1" dirty="0"/>
              <a:t> Research and Therapy, 44, </a:t>
            </a:r>
            <a:r>
              <a:rPr lang="en-US" sz="2100" dirty="0"/>
              <a:t>1321-1329.</a:t>
            </a:r>
          </a:p>
          <a:p>
            <a:pPr marL="914400" indent="-914400"/>
            <a:r>
              <a:rPr lang="en-US" sz="2100" dirty="0" smtClean="0"/>
              <a:t>Levant</a:t>
            </a:r>
            <a:r>
              <a:rPr lang="en-US" sz="2100" dirty="0"/>
              <a:t>, R. F., Allen, P. A., &amp; Lien, M.-C. (in press). Alexithymia in men: How and when do emotional processing deficiencies occur? </a:t>
            </a:r>
            <a:r>
              <a:rPr lang="en-US" sz="2100" i="1" dirty="0"/>
              <a:t>Psychology of Men &amp; Masculinity.</a:t>
            </a:r>
            <a:endParaRPr lang="en-US" sz="2100" dirty="0"/>
          </a:p>
          <a:p>
            <a:pPr marL="914400" indent="-914400" defTabSz="4385616">
              <a:spcBef>
                <a:spcPct val="20000"/>
              </a:spcBef>
            </a:pPr>
            <a:r>
              <a:rPr lang="en-US" sz="2100" dirty="0" err="1"/>
              <a:t>Sawaki</a:t>
            </a:r>
            <a:r>
              <a:rPr lang="en-US" sz="2100" dirty="0"/>
              <a:t>, R., &amp; Luck, S. J. (</a:t>
            </a:r>
            <a:r>
              <a:rPr lang="en-US" sz="2100" dirty="0" smtClean="0"/>
              <a:t>2013). Active suppression after involuntary capture of attention. </a:t>
            </a:r>
            <a:r>
              <a:rPr lang="en-US" sz="2100" i="1" dirty="0" err="1" smtClean="0"/>
              <a:t>Psychonomic</a:t>
            </a:r>
            <a:r>
              <a:rPr lang="en-US" sz="2100" i="1" dirty="0" smtClean="0"/>
              <a:t> Bulletin &amp; Review, 20,</a:t>
            </a:r>
            <a:r>
              <a:rPr lang="en-US" sz="2100" dirty="0" smtClean="0"/>
              <a:t> 296-301. </a:t>
            </a:r>
          </a:p>
          <a:p>
            <a:pPr marL="914400" indent="-914400" defTabSz="4385616">
              <a:spcBef>
                <a:spcPct val="20000"/>
              </a:spcBef>
            </a:pPr>
            <a:r>
              <a:rPr lang="en-US" sz="2100" dirty="0" err="1" smtClean="0"/>
              <a:t>Silberman</a:t>
            </a:r>
            <a:r>
              <a:rPr lang="en-US" sz="2100" dirty="0" smtClean="0"/>
              <a:t>, E. K., &amp; </a:t>
            </a:r>
            <a:r>
              <a:rPr lang="en-US" sz="2100" dirty="0" err="1" smtClean="0"/>
              <a:t>Weingartner</a:t>
            </a:r>
            <a:r>
              <a:rPr lang="en-US" sz="2100" dirty="0" smtClean="0"/>
              <a:t>, H. (1986). Hemispheric lateralization of functions related to emotion. </a:t>
            </a:r>
            <a:r>
              <a:rPr lang="en-US" sz="2100" i="1" dirty="0" smtClean="0"/>
              <a:t> Brain </a:t>
            </a:r>
            <a:r>
              <a:rPr lang="en-US" sz="2100" i="1" dirty="0" err="1" smtClean="0"/>
              <a:t>Congnition</a:t>
            </a:r>
            <a:r>
              <a:rPr lang="en-US" sz="2100" i="1" dirty="0" smtClean="0"/>
              <a:t>, 5,</a:t>
            </a:r>
            <a:r>
              <a:rPr lang="en-US" sz="2100" dirty="0" smtClean="0"/>
              <a:t> 322-353.</a:t>
            </a:r>
            <a:endParaRPr lang="en-US" sz="21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29164426" y="5495052"/>
            <a:ext cx="14365929" cy="14700968"/>
            <a:chOff x="29164426" y="5495052"/>
            <a:chExt cx="14365929" cy="14700968"/>
          </a:xfrm>
        </p:grpSpPr>
        <p:grpSp>
          <p:nvGrpSpPr>
            <p:cNvPr id="246" name="Group 245"/>
            <p:cNvGrpSpPr/>
            <p:nvPr/>
          </p:nvGrpSpPr>
          <p:grpSpPr>
            <a:xfrm>
              <a:off x="29164426" y="5495052"/>
              <a:ext cx="14365929" cy="14700968"/>
              <a:chOff x="29240626" y="5799852"/>
              <a:chExt cx="14365929" cy="14700968"/>
            </a:xfrm>
          </p:grpSpPr>
          <p:sp>
            <p:nvSpPr>
              <p:cNvPr id="292" name="Text Box 70"/>
              <p:cNvSpPr txBox="1">
                <a:spLocks noChangeArrowheads="1"/>
              </p:cNvSpPr>
              <p:nvPr/>
            </p:nvSpPr>
            <p:spPr bwMode="auto">
              <a:xfrm>
                <a:off x="30454601" y="6131901"/>
                <a:ext cx="4205228" cy="584775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rot="0" vert="horz" wrap="square" lIns="91440" tIns="45720" rIns="91440" bIns="45720" anchor="t" anchorCtr="0" upright="1">
                <a:sp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b="1" dirty="0" smtClean="0">
                    <a:effectLst/>
                    <a:ea typeface="Calibri" panose="020F0502020204030204" pitchFamily="34" charset="0"/>
                  </a:rPr>
                  <a:t>Control Group (N=10)</a:t>
                </a:r>
                <a:endParaRPr lang="en-US" sz="3200" b="1" dirty="0">
                  <a:effectLst/>
                  <a:ea typeface="Calibri" panose="020F0502020204030204" pitchFamily="34" charset="0"/>
                </a:endParaRPr>
              </a:p>
            </p:txBody>
          </p:sp>
          <p:sp>
            <p:nvSpPr>
              <p:cNvPr id="293" name="Text Box 70"/>
              <p:cNvSpPr txBox="1">
                <a:spLocks noChangeArrowheads="1"/>
              </p:cNvSpPr>
              <p:nvPr/>
            </p:nvSpPr>
            <p:spPr bwMode="auto">
              <a:xfrm>
                <a:off x="38825597" y="6131901"/>
                <a:ext cx="4506804" cy="584775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rot="0" vert="horz" wrap="square" lIns="91440" tIns="45720" rIns="91440" bIns="45720" anchor="t" anchorCtr="0" upright="1">
                <a:sp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b="1" dirty="0" smtClean="0">
                    <a:effectLst/>
                    <a:ea typeface="Calibri" panose="020F0502020204030204" pitchFamily="34" charset="0"/>
                  </a:rPr>
                  <a:t>Alexithymia Group (N=3)</a:t>
                </a:r>
                <a:endParaRPr lang="en-US" sz="3200" b="1" dirty="0">
                  <a:effectLst/>
                  <a:ea typeface="Calibri" panose="020F0502020204030204" pitchFamily="34" charset="0"/>
                </a:endParaRPr>
              </a:p>
            </p:txBody>
          </p:sp>
          <p:pic>
            <p:nvPicPr>
              <p:cNvPr id="234" name="Picture 233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4600348" y="5799852"/>
                <a:ext cx="4204064" cy="834395"/>
              </a:xfrm>
              <a:prstGeom prst="rect">
                <a:avLst/>
              </a:prstGeom>
            </p:spPr>
          </p:pic>
          <p:pic>
            <p:nvPicPr>
              <p:cNvPr id="235" name="Picture 234"/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9240626" y="6871291"/>
                <a:ext cx="7085457" cy="2561463"/>
              </a:xfrm>
              <a:prstGeom prst="rect">
                <a:avLst/>
              </a:prstGeom>
            </p:spPr>
          </p:pic>
          <p:pic>
            <p:nvPicPr>
              <p:cNvPr id="236" name="Picture 235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6519955" y="6695523"/>
                <a:ext cx="7085457" cy="2762631"/>
              </a:xfrm>
              <a:prstGeom prst="rect">
                <a:avLst/>
              </a:prstGeom>
            </p:spPr>
          </p:pic>
          <p:pic>
            <p:nvPicPr>
              <p:cNvPr id="237" name="Picture 236"/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9240626" y="9527693"/>
                <a:ext cx="7086600" cy="2561463"/>
              </a:xfrm>
              <a:prstGeom prst="rect">
                <a:avLst/>
              </a:prstGeom>
            </p:spPr>
          </p:pic>
          <p:pic>
            <p:nvPicPr>
              <p:cNvPr id="238" name="Picture 237"/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9240626" y="12257743"/>
                <a:ext cx="7085457" cy="2561463"/>
              </a:xfrm>
              <a:prstGeom prst="rect">
                <a:avLst/>
              </a:prstGeom>
            </p:spPr>
          </p:pic>
          <p:pic>
            <p:nvPicPr>
              <p:cNvPr id="239" name="Picture 238"/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9240626" y="14955731"/>
                <a:ext cx="7085457" cy="2561463"/>
              </a:xfrm>
              <a:prstGeom prst="rect">
                <a:avLst/>
              </a:prstGeom>
            </p:spPr>
          </p:pic>
          <p:pic>
            <p:nvPicPr>
              <p:cNvPr id="240" name="Picture 239"/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9240626" y="17902463"/>
                <a:ext cx="7085457" cy="2562606"/>
              </a:xfrm>
              <a:prstGeom prst="rect">
                <a:avLst/>
              </a:prstGeom>
            </p:spPr>
          </p:pic>
          <p:pic>
            <p:nvPicPr>
              <p:cNvPr id="241" name="Picture 240"/>
              <p:cNvPicPr>
                <a:picLocks noChangeAspect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6519955" y="12156975"/>
                <a:ext cx="7085457" cy="2752344"/>
              </a:xfrm>
              <a:prstGeom prst="rect">
                <a:avLst/>
              </a:prstGeom>
            </p:spPr>
          </p:pic>
          <p:pic>
            <p:nvPicPr>
              <p:cNvPr id="242" name="Picture 241"/>
              <p:cNvPicPr>
                <a:picLocks noChangeAspect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6519955" y="14883164"/>
                <a:ext cx="7085457" cy="2761488"/>
              </a:xfrm>
              <a:prstGeom prst="rect">
                <a:avLst/>
              </a:prstGeom>
            </p:spPr>
          </p:pic>
          <p:pic>
            <p:nvPicPr>
              <p:cNvPr id="243" name="Picture 242"/>
              <p:cNvPicPr>
                <a:picLocks noChangeAspect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6519955" y="9400585"/>
                <a:ext cx="7086600" cy="2752344"/>
              </a:xfrm>
              <a:prstGeom prst="rect">
                <a:avLst/>
              </a:prstGeom>
            </p:spPr>
          </p:pic>
          <p:pic>
            <p:nvPicPr>
              <p:cNvPr id="244" name="Picture 243"/>
              <p:cNvPicPr>
                <a:picLocks noChangeAspect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36519955" y="17739332"/>
                <a:ext cx="7085457" cy="2761488"/>
              </a:xfrm>
              <a:prstGeom prst="rect">
                <a:avLst/>
              </a:prstGeom>
            </p:spPr>
          </p:pic>
          <p:grpSp>
            <p:nvGrpSpPr>
              <p:cNvPr id="245" name="Group 244"/>
              <p:cNvGrpSpPr/>
              <p:nvPr/>
            </p:nvGrpSpPr>
            <p:grpSpPr>
              <a:xfrm>
                <a:off x="34158993" y="6818051"/>
                <a:ext cx="5150621" cy="11155357"/>
                <a:chOff x="34158993" y="6818051"/>
                <a:chExt cx="5150621" cy="11155357"/>
              </a:xfrm>
            </p:grpSpPr>
            <p:sp>
              <p:nvSpPr>
                <p:cNvPr id="297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34879849" y="6818051"/>
                  <a:ext cx="3353309" cy="584775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rot="0" vert="horz" wrap="square" lIns="91440" tIns="45720" rIns="91440" bIns="45720" anchor="t" anchorCtr="0" upright="1">
                  <a:sp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3200" b="1" dirty="0" smtClean="0">
                      <a:effectLst/>
                      <a:ea typeface="Calibri" panose="020F0502020204030204" pitchFamily="34" charset="0"/>
                    </a:rPr>
                    <a:t>No Cue</a:t>
                  </a:r>
                  <a:endParaRPr lang="en-US" sz="3200" b="1" dirty="0">
                    <a:effectLst/>
                    <a:ea typeface="Calibri" panose="020F0502020204030204" pitchFamily="34" charset="0"/>
                  </a:endParaRPr>
                </a:p>
              </p:txBody>
            </p:sp>
            <p:sp>
              <p:nvSpPr>
                <p:cNvPr id="298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34158993" y="9199452"/>
                  <a:ext cx="5150621" cy="584775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rot="0" vert="horz" wrap="square" lIns="91440" tIns="45720" rIns="91440" bIns="45720" anchor="t" anchorCtr="0" upright="1">
                  <a:sp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3200" b="1" dirty="0" smtClean="0">
                      <a:ea typeface="Calibri" panose="020F0502020204030204" pitchFamily="34" charset="0"/>
                    </a:rPr>
                    <a:t>Fearful</a:t>
                  </a:r>
                  <a:r>
                    <a:rPr lang="en-US" sz="3200" b="1" dirty="0" smtClean="0">
                      <a:effectLst/>
                      <a:ea typeface="Calibri" panose="020F0502020204030204" pitchFamily="34" charset="0"/>
                    </a:rPr>
                    <a:t> Cue, Fearful Target</a:t>
                  </a:r>
                  <a:endParaRPr lang="en-US" sz="3200" b="1" dirty="0">
                    <a:effectLst/>
                    <a:ea typeface="Calibri" panose="020F0502020204030204" pitchFamily="34" charset="0"/>
                  </a:endParaRPr>
                </a:p>
              </p:txBody>
            </p:sp>
            <p:sp>
              <p:nvSpPr>
                <p:cNvPr id="307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34158993" y="11972609"/>
                  <a:ext cx="5150621" cy="584775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rot="0" vert="horz" wrap="square" lIns="91440" tIns="45720" rIns="91440" bIns="45720" anchor="t" anchorCtr="0" upright="1">
                  <a:sp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3200" b="1" dirty="0" smtClean="0">
                      <a:ea typeface="Calibri" panose="020F0502020204030204" pitchFamily="34" charset="0"/>
                    </a:rPr>
                    <a:t>Fearful</a:t>
                  </a:r>
                  <a:r>
                    <a:rPr lang="en-US" sz="3200" b="1" dirty="0" smtClean="0">
                      <a:effectLst/>
                      <a:ea typeface="Calibri" panose="020F0502020204030204" pitchFamily="34" charset="0"/>
                    </a:rPr>
                    <a:t> Cue, Happy Target</a:t>
                  </a:r>
                  <a:endParaRPr lang="en-US" sz="3200" b="1" dirty="0">
                    <a:effectLst/>
                    <a:ea typeface="Calibri" panose="020F0502020204030204" pitchFamily="34" charset="0"/>
                  </a:endParaRPr>
                </a:p>
              </p:txBody>
            </p:sp>
            <p:sp>
              <p:nvSpPr>
                <p:cNvPr id="308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34158993" y="14726402"/>
                  <a:ext cx="5150621" cy="584775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rot="0" vert="horz" wrap="square" lIns="91440" tIns="45720" rIns="91440" bIns="45720" anchor="t" anchorCtr="0" upright="1">
                  <a:sp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3200" b="1" dirty="0" smtClean="0">
                      <a:effectLst/>
                      <a:ea typeface="Calibri" panose="020F0502020204030204" pitchFamily="34" charset="0"/>
                    </a:rPr>
                    <a:t>Happy Cue, Fearful Target</a:t>
                  </a:r>
                  <a:endParaRPr lang="en-US" sz="3200" b="1" dirty="0">
                    <a:effectLst/>
                    <a:ea typeface="Calibri" panose="020F0502020204030204" pitchFamily="34" charset="0"/>
                  </a:endParaRPr>
                </a:p>
              </p:txBody>
            </p:sp>
            <p:sp>
              <p:nvSpPr>
                <p:cNvPr id="309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34158993" y="17388633"/>
                  <a:ext cx="5150621" cy="584775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rot="0" vert="horz" wrap="square" lIns="91440" tIns="45720" rIns="91440" bIns="45720" anchor="t" anchorCtr="0" upright="1">
                  <a:sp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3200" b="1" dirty="0" smtClean="0">
                      <a:effectLst/>
                      <a:ea typeface="Calibri" panose="020F0502020204030204" pitchFamily="34" charset="0"/>
                    </a:rPr>
                    <a:t>Happy Cue, Happy Target</a:t>
                  </a:r>
                  <a:endParaRPr lang="en-US" sz="3200" b="1" dirty="0">
                    <a:effectLst/>
                    <a:ea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19" name="Group 18"/>
            <p:cNvGrpSpPr/>
            <p:nvPr/>
          </p:nvGrpSpPr>
          <p:grpSpPr>
            <a:xfrm>
              <a:off x="38212624" y="6331419"/>
              <a:ext cx="2183232" cy="920934"/>
              <a:chOff x="38212624" y="6331419"/>
              <a:chExt cx="2183232" cy="920934"/>
            </a:xfrm>
          </p:grpSpPr>
          <p:cxnSp>
            <p:nvCxnSpPr>
              <p:cNvPr id="136" name="Straight Arrow Connector 135"/>
              <p:cNvCxnSpPr/>
              <p:nvPr/>
            </p:nvCxnSpPr>
            <p:spPr>
              <a:xfrm flipH="1">
                <a:off x="39845555" y="6728631"/>
                <a:ext cx="188351" cy="484018"/>
              </a:xfrm>
              <a:prstGeom prst="straightConnector1">
                <a:avLst/>
              </a:prstGeom>
              <a:ln w="762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7" name="TextBox 136"/>
              <p:cNvSpPr txBox="1"/>
              <p:nvPr/>
            </p:nvSpPr>
            <p:spPr>
              <a:xfrm>
                <a:off x="39777969" y="6331419"/>
                <a:ext cx="61788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5172075">
                  <a:spcBef>
                    <a:spcPts val="0"/>
                  </a:spcBef>
                </a:pPr>
                <a:r>
                  <a:rPr lang="en-US" sz="2400" dirty="0" err="1" smtClean="0">
                    <a:solidFill>
                      <a:srgbClr val="000000"/>
                    </a:solidFill>
                    <a:latin typeface="Arial"/>
                  </a:rPr>
                  <a:t>Pd</a:t>
                </a:r>
                <a:endParaRPr lang="en-US" sz="2400" dirty="0" smtClean="0">
                  <a:solidFill>
                    <a:srgbClr val="000000"/>
                  </a:solidFill>
                  <a:latin typeface="Arial"/>
                </a:endParaRPr>
              </a:p>
            </p:txBody>
          </p:sp>
          <p:cxnSp>
            <p:nvCxnSpPr>
              <p:cNvPr id="138" name="Straight Arrow Connector 137"/>
              <p:cNvCxnSpPr/>
              <p:nvPr/>
            </p:nvCxnSpPr>
            <p:spPr>
              <a:xfrm>
                <a:off x="38742740" y="6768335"/>
                <a:ext cx="188351" cy="484018"/>
              </a:xfrm>
              <a:prstGeom prst="straightConnector1">
                <a:avLst/>
              </a:prstGeom>
              <a:ln w="762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9" name="TextBox 138"/>
              <p:cNvSpPr txBox="1"/>
              <p:nvPr/>
            </p:nvSpPr>
            <p:spPr>
              <a:xfrm flipH="1">
                <a:off x="38212624" y="6371123"/>
                <a:ext cx="10285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5172075">
                  <a:spcBef>
                    <a:spcPts val="0"/>
                  </a:spcBef>
                </a:pPr>
                <a:r>
                  <a:rPr lang="en-US" sz="2400" dirty="0" smtClean="0">
                    <a:solidFill>
                      <a:srgbClr val="000000"/>
                    </a:solidFill>
                    <a:latin typeface="Arial"/>
                  </a:rPr>
                  <a:t>N2pc</a:t>
                </a: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31009175" y="6408730"/>
              <a:ext cx="2096104" cy="883853"/>
              <a:chOff x="31009175" y="6408730"/>
              <a:chExt cx="2096104" cy="883853"/>
            </a:xfrm>
          </p:grpSpPr>
          <p:cxnSp>
            <p:nvCxnSpPr>
              <p:cNvPr id="134" name="Straight Arrow Connector 133"/>
              <p:cNvCxnSpPr/>
              <p:nvPr/>
            </p:nvCxnSpPr>
            <p:spPr>
              <a:xfrm flipH="1">
                <a:off x="32554978" y="6805942"/>
                <a:ext cx="188351" cy="484018"/>
              </a:xfrm>
              <a:prstGeom prst="straightConnector1">
                <a:avLst/>
              </a:prstGeom>
              <a:ln w="762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5" name="TextBox 134"/>
              <p:cNvSpPr txBox="1"/>
              <p:nvPr/>
            </p:nvSpPr>
            <p:spPr>
              <a:xfrm>
                <a:off x="32487392" y="6408730"/>
                <a:ext cx="61788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5172075">
                  <a:spcBef>
                    <a:spcPts val="0"/>
                  </a:spcBef>
                </a:pPr>
                <a:r>
                  <a:rPr lang="en-US" sz="2400" dirty="0" err="1" smtClean="0">
                    <a:solidFill>
                      <a:srgbClr val="000000"/>
                    </a:solidFill>
                    <a:latin typeface="Arial"/>
                  </a:rPr>
                  <a:t>Pd</a:t>
                </a:r>
                <a:endParaRPr lang="en-US" sz="2400" dirty="0" smtClean="0">
                  <a:solidFill>
                    <a:srgbClr val="000000"/>
                  </a:solidFill>
                  <a:latin typeface="Arial"/>
                </a:endParaRPr>
              </a:p>
            </p:txBody>
          </p:sp>
          <p:cxnSp>
            <p:nvCxnSpPr>
              <p:cNvPr id="140" name="Straight Arrow Connector 139"/>
              <p:cNvCxnSpPr/>
              <p:nvPr/>
            </p:nvCxnSpPr>
            <p:spPr>
              <a:xfrm>
                <a:off x="31539291" y="6808565"/>
                <a:ext cx="188351" cy="484018"/>
              </a:xfrm>
              <a:prstGeom prst="straightConnector1">
                <a:avLst/>
              </a:prstGeom>
              <a:ln w="762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1" name="TextBox 140"/>
              <p:cNvSpPr txBox="1"/>
              <p:nvPr/>
            </p:nvSpPr>
            <p:spPr>
              <a:xfrm flipH="1">
                <a:off x="31009175" y="6411353"/>
                <a:ext cx="10285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5172075">
                  <a:spcBef>
                    <a:spcPts val="0"/>
                  </a:spcBef>
                </a:pPr>
                <a:r>
                  <a:rPr lang="en-US" sz="2400" dirty="0" smtClean="0">
                    <a:solidFill>
                      <a:srgbClr val="000000"/>
                    </a:solidFill>
                    <a:latin typeface="Arial"/>
                  </a:rPr>
                  <a:t>N2pc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9254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</TotalTime>
  <Words>1098</Words>
  <Application>Microsoft Office PowerPoint</Application>
  <PresentationFormat>Custom</PresentationFormat>
  <Paragraphs>118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Without Words for Emotions:  Is the emotional processing deficit in alexithymia caused by dissociation or suppression? Christian Sinnott &amp; Dr. Mei-Ching Lien School of Psychological Science, College of Liberal Arts</vt:lpstr>
    </vt:vector>
  </TitlesOfParts>
  <Company>Oregon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 Differences in Emotional Processing</dc:title>
  <dc:creator>psych</dc:creator>
  <cp:lastModifiedBy>psych</cp:lastModifiedBy>
  <cp:revision>59</cp:revision>
  <dcterms:created xsi:type="dcterms:W3CDTF">2014-05-07T18:22:08Z</dcterms:created>
  <dcterms:modified xsi:type="dcterms:W3CDTF">2014-06-05T21:23:09Z</dcterms:modified>
</cp:coreProperties>
</file>