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sldIdLst>
    <p:sldId id="256" r:id="rId2"/>
    <p:sldId id="305" r:id="rId3"/>
    <p:sldId id="306" r:id="rId4"/>
    <p:sldId id="307" r:id="rId5"/>
    <p:sldId id="292" r:id="rId6"/>
    <p:sldId id="293" r:id="rId7"/>
    <p:sldId id="308" r:id="rId8"/>
    <p:sldId id="290" r:id="rId9"/>
    <p:sldId id="300" r:id="rId10"/>
    <p:sldId id="287" r:id="rId11"/>
    <p:sldId id="286" r:id="rId12"/>
    <p:sldId id="289" r:id="rId13"/>
    <p:sldId id="311" r:id="rId14"/>
    <p:sldId id="313" r:id="rId15"/>
    <p:sldId id="268" r:id="rId16"/>
    <p:sldId id="270" r:id="rId17"/>
    <p:sldId id="284" r:id="rId18"/>
    <p:sldId id="285" r:id="rId19"/>
    <p:sldId id="269" r:id="rId20"/>
    <p:sldId id="291" r:id="rId21"/>
    <p:sldId id="282" r:id="rId22"/>
    <p:sldId id="302" r:id="rId23"/>
    <p:sldId id="303" r:id="rId24"/>
    <p:sldId id="273" r:id="rId25"/>
    <p:sldId id="281" r:id="rId26"/>
    <p:sldId id="309" r:id="rId27"/>
    <p:sldId id="312" r:id="rId28"/>
    <p:sldId id="265" r:id="rId29"/>
    <p:sldId id="310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13A51B-F9E5-4C0B-A0A3-CFC9FB02C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F9DAE-6064-4702-9AEF-21039F6571E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major movements of water can have unique isotope values and fluxes associated with them - we’ll explore some of these and Gabe Bowen and Dave Williams will explore the rest next week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60D7E-BF80-43AB-A5C7-95E56D809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FC5B1-C694-47F1-BFAB-E0DBB4A8D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63982-232B-4709-AF7E-9644EA609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91A5-E4C8-41D5-977C-7E11C06A8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7E54D-824B-4F8D-8530-ABAE97670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9DF20-5D47-45A7-AA2B-7E642FCBB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27261-1BF0-4EBC-9253-1D88A7CFB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890B1-6F07-4B06-9B34-06969BC72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C907C-C86D-4319-A651-EF5A631A1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23C85-0FCB-4E4E-AB2C-BE0666E26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697DD-D2AE-4BDF-82B7-84837D168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603F4-5351-44E2-B8D4-471DFCACF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F39FE-BDB9-4C11-B29E-01E13B3FC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68AFFE7-1EFF-4917-83D0-96BB34F33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300" dirty="0">
                <a:ea typeface="ＭＳ Ｐゴシック" pitchFamily="1" charset="-128"/>
              </a:rPr>
              <a:t>Seasonal and elevational variation of surface water </a:t>
            </a:r>
            <a:r>
              <a:rPr lang="en-US" altLang="ja-JP" sz="4300" dirty="0">
                <a:latin typeface="Symbol" pitchFamily="18" charset="2"/>
                <a:ea typeface="ＭＳ Ｐゴシック" pitchFamily="1" charset="-128"/>
              </a:rPr>
              <a:t>d</a:t>
            </a:r>
            <a:r>
              <a:rPr lang="en-US" altLang="ja-JP" sz="4300" baseline="30000" dirty="0">
                <a:ea typeface="ＭＳ Ｐゴシック" pitchFamily="1" charset="-128"/>
              </a:rPr>
              <a:t>18</a:t>
            </a:r>
            <a:r>
              <a:rPr lang="en-US" altLang="ja-JP" sz="4300" dirty="0">
                <a:ea typeface="ＭＳ Ｐゴシック" pitchFamily="1" charset="-128"/>
              </a:rPr>
              <a:t>O and </a:t>
            </a:r>
            <a:r>
              <a:rPr lang="en-US" altLang="ja-JP" sz="4300" dirty="0">
                <a:latin typeface="Symbol" pitchFamily="18" charset="2"/>
                <a:ea typeface="ＭＳ Ｐゴシック" pitchFamily="1" charset="-128"/>
              </a:rPr>
              <a:t>d</a:t>
            </a:r>
            <a:r>
              <a:rPr lang="en-US" altLang="ja-JP" sz="4300" baseline="30000" dirty="0">
                <a:ea typeface="ＭＳ Ｐゴシック" pitchFamily="1" charset="-128"/>
              </a:rPr>
              <a:t>2</a:t>
            </a:r>
            <a:r>
              <a:rPr lang="en-US" altLang="ja-JP" sz="4300" dirty="0">
                <a:ea typeface="ＭＳ Ｐゴシック" pitchFamily="1" charset="-128"/>
              </a:rPr>
              <a:t>H in the Willamette River basin </a:t>
            </a:r>
            <a:endParaRPr lang="en-US" sz="4300" dirty="0"/>
          </a:p>
        </p:txBody>
      </p:sp>
      <p:sp>
        <p:nvSpPr>
          <p:cNvPr id="16386" name="Text Box 65"/>
          <p:cNvSpPr txBox="1">
            <a:spLocks noChangeArrowheads="1"/>
          </p:cNvSpPr>
          <p:nvPr/>
        </p:nvSpPr>
        <p:spPr bwMode="auto">
          <a:xfrm>
            <a:off x="0" y="5029200"/>
            <a:ext cx="91440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dirty="0"/>
              <a:t>J. Renée Brooks</a:t>
            </a:r>
            <a:r>
              <a:rPr lang="en-US" sz="2400" baseline="30000" dirty="0"/>
              <a:t>1</a:t>
            </a:r>
            <a:r>
              <a:rPr lang="en-US" sz="2400" dirty="0"/>
              <a:t>, Parker J. Wigington</a:t>
            </a:r>
            <a:r>
              <a:rPr lang="en-US" sz="2400" baseline="30000" dirty="0"/>
              <a:t>1</a:t>
            </a:r>
            <a:r>
              <a:rPr lang="en-US" sz="2400" dirty="0"/>
              <a:t>, Jr., Carol Kendall</a:t>
            </a:r>
            <a:r>
              <a:rPr lang="en-US" sz="2400" baseline="30000" dirty="0"/>
              <a:t>2</a:t>
            </a:r>
            <a:r>
              <a:rPr lang="en-US" sz="2400" dirty="0"/>
              <a:t>, </a:t>
            </a:r>
          </a:p>
          <a:p>
            <a:pPr algn="ctr" eaLnBrk="0" hangingPunct="0"/>
            <a:r>
              <a:rPr lang="en-US" sz="2400" dirty="0"/>
              <a:t>Rob Coulombe</a:t>
            </a:r>
            <a:r>
              <a:rPr lang="en-US" sz="2400" baseline="30000" dirty="0"/>
              <a:t>3</a:t>
            </a:r>
            <a:r>
              <a:rPr lang="en-US" sz="2400" dirty="0"/>
              <a:t>, and Randy Comeleo</a:t>
            </a:r>
            <a:r>
              <a:rPr lang="en-US" sz="2400" baseline="30000" dirty="0"/>
              <a:t>1</a:t>
            </a:r>
          </a:p>
          <a:p>
            <a:pPr algn="ctr" eaLnBrk="0" hangingPunct="0"/>
            <a:r>
              <a:rPr lang="en-US" baseline="30000" dirty="0"/>
              <a:t>1</a:t>
            </a:r>
            <a:r>
              <a:rPr lang="en-US" dirty="0"/>
              <a:t>Western Ecology Division, U.S. Environmental Protection Agency</a:t>
            </a:r>
          </a:p>
          <a:p>
            <a:pPr algn="ctr" eaLnBrk="0" hangingPunct="0"/>
            <a:r>
              <a:rPr lang="en-US" baseline="30000" dirty="0"/>
              <a:t>2</a:t>
            </a:r>
            <a:r>
              <a:rPr lang="en-US" dirty="0"/>
              <a:t>U.S. Geological Survey, Menlo Park CA.</a:t>
            </a:r>
          </a:p>
          <a:p>
            <a:pPr algn="ctr" eaLnBrk="0" hangingPunct="0"/>
            <a:r>
              <a:rPr lang="en-US" baseline="30000" dirty="0"/>
              <a:t>3</a:t>
            </a:r>
            <a:r>
              <a:rPr lang="en-US" dirty="0"/>
              <a:t>Dynamac Corporation, </a:t>
            </a:r>
            <a:endParaRPr lang="en-US" baseline="30000" dirty="0"/>
          </a:p>
        </p:txBody>
      </p:sp>
      <p:pic>
        <p:nvPicPr>
          <p:cNvPr id="16388" name="Picture 4" descr="colored_shaded_elevati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451894"/>
            <a:ext cx="19812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Upper Willamette River mainstem2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474119"/>
            <a:ext cx="342106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ascad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00" y="2438400"/>
            <a:ext cx="34544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xperimental_design_Middle_Fork_v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5257800" y="1371600"/>
            <a:ext cx="3886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7850" indent="-5778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Samples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are collected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quarterly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035050" lvl="1" indent="-5778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Summer low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flow (September)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035050" lvl="1" indent="-5778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Fall wet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up (November)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035050" lvl="1" indent="-5778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Winter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rains (February)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035050" lvl="1" indent="-5778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Spring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snowmelt (May)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035050" lvl="1" indent="-5778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3" descr="sites_by_type_v3_no_loc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tes_by_type_v3_no_loc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5257800" y="304800"/>
            <a:ext cx="3962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7850" indent="-57785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Temporally Intensive sampling</a:t>
            </a:r>
          </a:p>
          <a:p>
            <a:pPr marL="952500" lvl="1" indent="-4953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East-West Transect</a:t>
            </a:r>
          </a:p>
          <a:p>
            <a:pPr marL="952500" lvl="1" indent="-4953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 Rivers: </a:t>
            </a:r>
          </a:p>
          <a:p>
            <a:pPr marL="1327150" lvl="2" indent="-412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Calapooia River</a:t>
            </a:r>
          </a:p>
          <a:p>
            <a:pPr marL="1327150" lvl="2" indent="-412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North Santiam River</a:t>
            </a:r>
          </a:p>
          <a:p>
            <a:pPr marL="1327150" lvl="2" indent="-412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Luckiamute River</a:t>
            </a:r>
          </a:p>
          <a:p>
            <a:pPr marL="577850" indent="-57785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Additional samples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are collected in between the quarterly samples</a:t>
            </a:r>
          </a:p>
        </p:txBody>
      </p:sp>
      <p:sp>
        <p:nvSpPr>
          <p:cNvPr id="123907" name="Oval 5"/>
          <p:cNvSpPr>
            <a:spLocks noChangeArrowheads="1"/>
          </p:cNvSpPr>
          <p:nvPr/>
        </p:nvSpPr>
        <p:spPr bwMode="auto">
          <a:xfrm rot="719545">
            <a:off x="925513" y="2732088"/>
            <a:ext cx="3276600" cy="1017587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3908" name="Oval 6"/>
          <p:cNvSpPr>
            <a:spLocks noChangeArrowheads="1"/>
          </p:cNvSpPr>
          <p:nvPr/>
        </p:nvSpPr>
        <p:spPr bwMode="auto">
          <a:xfrm rot="1245441">
            <a:off x="1731963" y="3808413"/>
            <a:ext cx="1828800" cy="64770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524000"/>
            <a:ext cx="7772400" cy="1362075"/>
          </a:xfrm>
        </p:spPr>
        <p:txBody>
          <a:bodyPr/>
          <a:lstStyle/>
          <a:p>
            <a:pPr algn="ctr"/>
            <a:r>
              <a:rPr lang="en-US" sz="8000" dirty="0" smtClean="0"/>
              <a:t>Results</a:t>
            </a:r>
            <a:br>
              <a:rPr lang="en-US" sz="8000" dirty="0" smtClean="0"/>
            </a:br>
            <a:endParaRPr lang="en-US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2004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Characterizing variation of the </a:t>
            </a:r>
          </a:p>
          <a:p>
            <a:pPr algn="ctr"/>
            <a:r>
              <a:rPr lang="en-US" sz="3600" dirty="0" smtClean="0"/>
              <a:t>Small </a:t>
            </a:r>
            <a:r>
              <a:rPr lang="en-US" sz="3600" dirty="0" err="1" smtClean="0"/>
              <a:t>Elevational</a:t>
            </a:r>
            <a:r>
              <a:rPr lang="en-US" sz="3600" dirty="0" smtClean="0"/>
              <a:t> Watersheds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9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dirty="0" smtClean="0"/>
              <a:t>Isotopes in Corvallis Precipitation</a:t>
            </a:r>
            <a:endParaRPr lang="en-US" sz="4200" dirty="0"/>
          </a:p>
        </p:txBody>
      </p:sp>
      <p:graphicFrame>
        <p:nvGraphicFramePr>
          <p:cNvPr id="79884" name="Object 12"/>
          <p:cNvGraphicFramePr>
            <a:graphicFrameLocks noChangeAspect="1"/>
          </p:cNvGraphicFramePr>
          <p:nvPr/>
        </p:nvGraphicFramePr>
        <p:xfrm>
          <a:off x="0" y="1066800"/>
          <a:ext cx="9144000" cy="5411438"/>
        </p:xfrm>
        <a:graphic>
          <a:graphicData uri="http://schemas.openxmlformats.org/presentationml/2006/ole">
            <p:oleObj spid="_x0000_s112642" name="SPW 11.0 Graph" r:id="rId3" imgW="6545160" imgH="3873600" progId="SigmaPlotGraphicObject.1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66800" y="609599"/>
            <a:ext cx="6865281" cy="6248401"/>
            <a:chOff x="1066800" y="609599"/>
            <a:chExt cx="6865281" cy="6248401"/>
          </a:xfrm>
        </p:grpSpPr>
        <p:graphicFrame>
          <p:nvGraphicFramePr>
            <p:cNvPr id="28682" name="Object 10"/>
            <p:cNvGraphicFramePr>
              <a:graphicFrameLocks noChangeAspect="1"/>
            </p:cNvGraphicFramePr>
            <p:nvPr/>
          </p:nvGraphicFramePr>
          <p:xfrm>
            <a:off x="1066800" y="609599"/>
            <a:ext cx="6865281" cy="6248401"/>
          </p:xfrm>
          <a:graphic>
            <a:graphicData uri="http://schemas.openxmlformats.org/presentationml/2006/ole">
              <p:oleObj spid="_x0000_s28682" name="SPW 12.0 Graph" r:id="rId3" imgW="6572301" imgH="5981558" progId="SigmaPlotGraphicObject.11">
                <p:embed/>
              </p:oleObj>
            </a:graphicData>
          </a:graphic>
        </p:graphicFrame>
        <p:cxnSp>
          <p:nvCxnSpPr>
            <p:cNvPr id="8" name="Straight Connector 7"/>
            <p:cNvCxnSpPr/>
            <p:nvPr/>
          </p:nvCxnSpPr>
          <p:spPr bwMode="auto">
            <a:xfrm>
              <a:off x="2209800" y="1752600"/>
              <a:ext cx="5334000" cy="1447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2209800" y="4191000"/>
              <a:ext cx="5334000" cy="1752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67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Small Watershed Elevation </a:t>
            </a:r>
            <a:r>
              <a:rPr lang="en-US" sz="3600" dirty="0"/>
              <a:t>Gradient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4800600" y="3657600"/>
            <a:ext cx="27318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 smtClean="0">
                <a:solidFill>
                  <a:schemeClr val="bg2"/>
                </a:solidFill>
                <a:latin typeface="Symbol" pitchFamily="18" charset="2"/>
              </a:rPr>
              <a:t>d</a:t>
            </a:r>
            <a:r>
              <a:rPr lang="en-US" sz="1400" baseline="30000" dirty="0" smtClean="0">
                <a:solidFill>
                  <a:schemeClr val="bg2"/>
                </a:solidFill>
              </a:rPr>
              <a:t>2</a:t>
            </a:r>
            <a:r>
              <a:rPr lang="en-US" sz="1400" dirty="0" smtClean="0">
                <a:solidFill>
                  <a:schemeClr val="bg2"/>
                </a:solidFill>
              </a:rPr>
              <a:t>H = -54.7 – 0.0212(Elevation) 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1295400"/>
            <a:ext cx="29578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 smtClean="0">
                <a:solidFill>
                  <a:schemeClr val="bg2"/>
                </a:solidFill>
                <a:latin typeface="Symbol" pitchFamily="18" charset="2"/>
              </a:rPr>
              <a:t>d</a:t>
            </a:r>
            <a:r>
              <a:rPr lang="en-US" sz="1400" baseline="30000" dirty="0" smtClean="0">
                <a:solidFill>
                  <a:schemeClr val="bg2"/>
                </a:solidFill>
              </a:rPr>
              <a:t>18</a:t>
            </a:r>
            <a:r>
              <a:rPr lang="en-US" sz="1400" dirty="0" smtClean="0">
                <a:solidFill>
                  <a:schemeClr val="bg2"/>
                </a:solidFill>
              </a:rPr>
              <a:t>O = -7.83 – 0.00304(Elevation)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7" name="Object 9"/>
          <p:cNvGraphicFramePr>
            <a:graphicFrameLocks noChangeAspect="1"/>
          </p:cNvGraphicFramePr>
          <p:nvPr/>
        </p:nvGraphicFramePr>
        <p:xfrm>
          <a:off x="162253" y="685800"/>
          <a:ext cx="8819495" cy="6172200"/>
        </p:xfrm>
        <a:graphic>
          <a:graphicData uri="http://schemas.openxmlformats.org/presentationml/2006/ole">
            <p:oleObj spid="_x0000_s32777" name="SPW 12.0 Graph" r:id="rId3" imgW="9391741" imgH="6572301" progId="SigmaPlotGraphicObject.11">
              <p:embed/>
            </p:oleObj>
          </a:graphicData>
        </a:graphic>
      </p:graphicFrame>
      <p:sp>
        <p:nvSpPr>
          <p:cNvPr id="3277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Rainout vs Elevation</a:t>
            </a:r>
          </a:p>
        </p:txBody>
      </p:sp>
      <p:sp>
        <p:nvSpPr>
          <p:cNvPr id="5" name="Right Arrow 4"/>
          <p:cNvSpPr/>
          <p:nvPr/>
        </p:nvSpPr>
        <p:spPr bwMode="auto">
          <a:xfrm rot="10800000">
            <a:off x="1668921" y="4114800"/>
            <a:ext cx="1524000" cy="304800"/>
          </a:xfrm>
          <a:prstGeom prst="rightArrow">
            <a:avLst>
              <a:gd name="adj1" fmla="val 50000"/>
              <a:gd name="adj2" fmla="val 110714"/>
            </a:avLst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1440" y="3810000"/>
            <a:ext cx="1691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Storm Trajectory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5867400" y="4191000"/>
            <a:ext cx="1524000" cy="304800"/>
          </a:xfrm>
          <a:prstGeom prst="rightArrow">
            <a:avLst>
              <a:gd name="adj1" fmla="val 50000"/>
              <a:gd name="adj2" fmla="val 110714"/>
            </a:avLst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3928646"/>
            <a:ext cx="1691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Storm Trajectory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Evaporation Effects</a:t>
            </a:r>
            <a:endParaRPr lang="en-US" dirty="0"/>
          </a:p>
        </p:txBody>
      </p:sp>
      <p:graphicFrame>
        <p:nvGraphicFramePr>
          <p:cNvPr id="62472" name="Object 8"/>
          <p:cNvGraphicFramePr>
            <a:graphicFrameLocks noChangeAspect="1"/>
          </p:cNvGraphicFramePr>
          <p:nvPr/>
        </p:nvGraphicFramePr>
        <p:xfrm>
          <a:off x="457200" y="738555"/>
          <a:ext cx="8229600" cy="6119446"/>
        </p:xfrm>
        <a:graphic>
          <a:graphicData uri="http://schemas.openxmlformats.org/presentationml/2006/ole">
            <p:oleObj spid="_x0000_s62472" name="SPW 12.0 Graph" r:id="rId3" imgW="5571907" imgH="4143329" progId="SigmaPlotGraphicObjec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Small Watershed Seasonal Pattern</a:t>
            </a:r>
          </a:p>
        </p:txBody>
      </p:sp>
      <p:graphicFrame>
        <p:nvGraphicFramePr>
          <p:cNvPr id="102406" name="Object 6"/>
          <p:cNvGraphicFramePr>
            <a:graphicFrameLocks noChangeAspect="1"/>
          </p:cNvGraphicFramePr>
          <p:nvPr/>
        </p:nvGraphicFramePr>
        <p:xfrm>
          <a:off x="190500" y="603665"/>
          <a:ext cx="8763000" cy="6247083"/>
        </p:xfrm>
        <a:graphic>
          <a:graphicData uri="http://schemas.openxmlformats.org/presentationml/2006/ole">
            <p:oleObj spid="_x0000_s102406" name="SPW 12.0 Graph" r:id="rId3" imgW="9353702" imgH="6667561" progId="SigmaPlotGraphicObjec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95" name="Group 47"/>
          <p:cNvGraphicFramePr>
            <a:graphicFrameLocks noGrp="1"/>
          </p:cNvGraphicFramePr>
          <p:nvPr>
            <p:ph/>
          </p:nvPr>
        </p:nvGraphicFramePr>
        <p:xfrm>
          <a:off x="76200" y="1143000"/>
          <a:ext cx="9067800" cy="3786506"/>
        </p:xfrm>
        <a:graphic>
          <a:graphicData uri="http://schemas.openxmlformats.org/drawingml/2006/table">
            <a:tbl>
              <a:tblPr/>
              <a:tblGrid>
                <a:gridCol w="1828800"/>
                <a:gridCol w="1447800"/>
                <a:gridCol w="1066800"/>
                <a:gridCol w="1981200"/>
                <a:gridCol w="1524000"/>
                <a:gridCol w="1219200"/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pitchFamily="18" charset="2"/>
                        </a:rPr>
                        <a:t>d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pitchFamily="18" charset="2"/>
                        </a:rPr>
                        <a:t>d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18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Variable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adj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Variable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adj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WS Elevation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79.0%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2108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WS Elevation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70.5%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1339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 Long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81.3%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1218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 Evap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87.3%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1935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 Evap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84.1%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986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 Long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89.5%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1595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+WS Slope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85.5%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827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+WS Slope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90.5%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1330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0090" name="Text Box 194"/>
          <p:cNvSpPr txBox="1">
            <a:spLocks noChangeArrowheads="1"/>
          </p:cNvSpPr>
          <p:nvPr/>
        </p:nvSpPr>
        <p:spPr bwMode="auto">
          <a:xfrm>
            <a:off x="1447800" y="0"/>
            <a:ext cx="6248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dirty="0" smtClean="0"/>
              <a:t>Small Watershed</a:t>
            </a:r>
          </a:p>
          <a:p>
            <a:pPr eaLnBrk="0" hangingPunct="0"/>
            <a:r>
              <a:rPr lang="en-US" sz="3200" dirty="0" smtClean="0"/>
              <a:t>Best </a:t>
            </a:r>
            <a:r>
              <a:rPr lang="en-US" sz="3200" dirty="0"/>
              <a:t>Subset Regression Analysis</a:t>
            </a:r>
          </a:p>
        </p:txBody>
      </p:sp>
      <p:sp>
        <p:nvSpPr>
          <p:cNvPr id="130091" name="Text Box 195"/>
          <p:cNvSpPr txBox="1">
            <a:spLocks noChangeArrowheads="1"/>
          </p:cNvSpPr>
          <p:nvPr/>
        </p:nvSpPr>
        <p:spPr bwMode="auto">
          <a:xfrm>
            <a:off x="228600" y="5410200"/>
            <a:ext cx="8007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*Variables tried in model for small </a:t>
            </a:r>
            <a:r>
              <a:rPr lang="en-US" dirty="0" err="1"/>
              <a:t>elevational</a:t>
            </a:r>
            <a:r>
              <a:rPr lang="en-US" dirty="0"/>
              <a:t> watersheds: </a:t>
            </a:r>
          </a:p>
          <a:p>
            <a:pPr eaLnBrk="0" hangingPunct="0"/>
            <a:r>
              <a:rPr lang="en-US" dirty="0"/>
              <a:t>WS Area, WS Elevation, WS Gradient, </a:t>
            </a:r>
            <a:r>
              <a:rPr lang="en-US" dirty="0" err="1"/>
              <a:t>Flowpath</a:t>
            </a:r>
            <a:r>
              <a:rPr lang="en-US" dirty="0"/>
              <a:t> Length, Topographic Index,</a:t>
            </a:r>
          </a:p>
          <a:p>
            <a:pPr eaLnBrk="0" hangingPunct="0"/>
            <a:r>
              <a:rPr lang="en-US" dirty="0"/>
              <a:t>Mean WS Slope, </a:t>
            </a:r>
            <a:r>
              <a:rPr lang="en-US" dirty="0" err="1"/>
              <a:t>Evap</a:t>
            </a:r>
            <a:r>
              <a:rPr lang="en-US" dirty="0"/>
              <a:t>, Latitude, Longitude, Season and Water Temperature.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dirty="0" smtClean="0"/>
              <a:t>Part of a larger EPA project to determine biological, physical and chemical linkages between non-navigable headwater streams and wetlands to the nation’s navigable waters. 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dirty="0" smtClean="0"/>
              <a:t>Isotopes could be a useful for tracing these linkages.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_elev_classified_v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0100" y="990600"/>
            <a:ext cx="4533900" cy="5867400"/>
          </a:xfrm>
          <a:prstGeom prst="rect">
            <a:avLst/>
          </a:prstGeom>
        </p:spPr>
      </p:pic>
      <p:pic>
        <p:nvPicPr>
          <p:cNvPr id="6" name="Picture 5" descr="18O_elev_classified_v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0600"/>
            <a:ext cx="4533900" cy="5867400"/>
          </a:xfrm>
          <a:prstGeom prst="rect">
            <a:avLst/>
          </a:prstGeom>
        </p:spPr>
      </p:pic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76200"/>
            <a:ext cx="7543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Isoscapes</a:t>
            </a:r>
            <a:br>
              <a:rPr lang="en-US" dirty="0" smtClean="0"/>
            </a:br>
            <a:r>
              <a:rPr lang="en-US" sz="2800" dirty="0" smtClean="0"/>
              <a:t>based on small watershed elevation</a:t>
            </a:r>
            <a:endParaRPr lang="en-US" sz="2800" dirty="0"/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3200400" y="5943600"/>
            <a:ext cx="12186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  <a:latin typeface="Symbol" pitchFamily="18" charset="2"/>
              </a:rPr>
              <a:t>d</a:t>
            </a:r>
            <a:r>
              <a:rPr lang="en-US" sz="4000" baseline="32000" dirty="0">
                <a:solidFill>
                  <a:schemeClr val="bg2"/>
                </a:solidFill>
              </a:rPr>
              <a:t>18</a:t>
            </a:r>
            <a:r>
              <a:rPr lang="en-US" sz="4000" dirty="0">
                <a:solidFill>
                  <a:schemeClr val="bg2"/>
                </a:solidFill>
              </a:rPr>
              <a:t>O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925397" y="6019800"/>
            <a:ext cx="10278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2"/>
                </a:solidFill>
                <a:latin typeface="Symbol" pitchFamily="18" charset="2"/>
              </a:rPr>
              <a:t>d</a:t>
            </a:r>
            <a:r>
              <a:rPr lang="en-US" sz="4000" baseline="32000" dirty="0" smtClean="0">
                <a:solidFill>
                  <a:schemeClr val="bg2"/>
                </a:solidFill>
              </a:rPr>
              <a:t>2</a:t>
            </a:r>
            <a:r>
              <a:rPr lang="en-US" sz="4000" dirty="0" smtClean="0">
                <a:solidFill>
                  <a:schemeClr val="bg2"/>
                </a:solidFill>
              </a:rPr>
              <a:t>H</a:t>
            </a:r>
            <a:endParaRPr lang="en-US" sz="4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Small Watershed Elevation </a:t>
            </a:r>
            <a:r>
              <a:rPr lang="en-US" sz="3600" dirty="0"/>
              <a:t>Gradient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66700" y="608171"/>
            <a:ext cx="8610600" cy="6249829"/>
            <a:chOff x="266700" y="608171"/>
            <a:chExt cx="8610600" cy="6249829"/>
          </a:xfrm>
        </p:grpSpPr>
        <p:graphicFrame>
          <p:nvGraphicFramePr>
            <p:cNvPr id="58384" name="Object 16"/>
            <p:cNvGraphicFramePr>
              <a:graphicFrameLocks noChangeAspect="1"/>
            </p:cNvGraphicFramePr>
            <p:nvPr/>
          </p:nvGraphicFramePr>
          <p:xfrm>
            <a:off x="266700" y="608171"/>
            <a:ext cx="8610600" cy="6249829"/>
          </p:xfrm>
          <a:graphic>
            <a:graphicData uri="http://schemas.openxmlformats.org/presentationml/2006/ole">
              <p:oleObj spid="_x0000_s58384" name="SPW 12.0 Graph" r:id="rId3" imgW="6600586" imgH="4791293" progId="SigmaPlotGraphicObject.11">
                <p:embed/>
              </p:oleObj>
            </a:graphicData>
          </a:graphic>
        </p:graphicFrame>
        <p:sp>
          <p:nvSpPr>
            <p:cNvPr id="58377" name="TextBox 6"/>
            <p:cNvSpPr txBox="1">
              <a:spLocks noChangeArrowheads="1"/>
            </p:cNvSpPr>
            <p:nvPr/>
          </p:nvSpPr>
          <p:spPr bwMode="auto">
            <a:xfrm>
              <a:off x="6629400" y="1524000"/>
              <a:ext cx="13652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solidFill>
                    <a:schemeClr val="bg2"/>
                  </a:solidFill>
                </a:rPr>
                <a:t>R</a:t>
              </a:r>
              <a:r>
                <a:rPr lang="en-US" baseline="30000" dirty="0">
                  <a:solidFill>
                    <a:schemeClr val="bg2"/>
                  </a:solidFill>
                </a:rPr>
                <a:t>2</a:t>
              </a:r>
              <a:r>
                <a:rPr lang="en-US" baseline="-25000" dirty="0">
                  <a:solidFill>
                    <a:schemeClr val="bg2"/>
                  </a:solidFill>
                </a:rPr>
                <a:t>adj</a:t>
              </a:r>
              <a:r>
                <a:rPr lang="en-US" dirty="0">
                  <a:solidFill>
                    <a:schemeClr val="bg2"/>
                  </a:solidFill>
                </a:rPr>
                <a:t> = 79%</a:t>
              </a: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1676400" y="2133600"/>
              <a:ext cx="6705600" cy="3429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10508"/>
            <a:ext cx="9144000" cy="6636987"/>
            <a:chOff x="0" y="110508"/>
            <a:chExt cx="9144000" cy="6636987"/>
          </a:xfrm>
        </p:grpSpPr>
        <p:graphicFrame>
          <p:nvGraphicFramePr>
            <p:cNvPr id="104454" name="Object 6"/>
            <p:cNvGraphicFramePr>
              <a:graphicFrameLocks noChangeAspect="1"/>
            </p:cNvGraphicFramePr>
            <p:nvPr/>
          </p:nvGraphicFramePr>
          <p:xfrm>
            <a:off x="0" y="110508"/>
            <a:ext cx="9144000" cy="6636987"/>
          </p:xfrm>
          <a:graphic>
            <a:graphicData uri="http://schemas.openxmlformats.org/presentationml/2006/ole">
              <p:oleObj spid="_x0000_s104454" name="SPW 12.0 Graph" r:id="rId3" imgW="6600586" imgH="4791293" progId="SigmaPlotGraphicObject.11">
                <p:embed/>
              </p:oleObj>
            </a:graphicData>
          </a:graphic>
        </p:graphicFrame>
        <p:sp>
          <p:nvSpPr>
            <p:cNvPr id="6" name="Oval 5"/>
            <p:cNvSpPr/>
            <p:nvPr/>
          </p:nvSpPr>
          <p:spPr bwMode="auto">
            <a:xfrm>
              <a:off x="1752600" y="3505200"/>
              <a:ext cx="381000" cy="1219200"/>
            </a:xfrm>
            <a:prstGeom prst="ellipse">
              <a:avLst/>
            </a:prstGeom>
            <a:noFill/>
            <a:ln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1600200" y="1752600"/>
              <a:ext cx="7010400" cy="36576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7" name="Object 5"/>
          <p:cNvGraphicFramePr>
            <a:graphicFrameLocks noChangeAspect="1"/>
          </p:cNvGraphicFramePr>
          <p:nvPr/>
        </p:nvGraphicFramePr>
        <p:xfrm>
          <a:off x="46994" y="121122"/>
          <a:ext cx="9097005" cy="6584478"/>
        </p:xfrm>
        <a:graphic>
          <a:graphicData uri="http://schemas.openxmlformats.org/presentationml/2006/ole">
            <p:oleObj spid="_x0000_s105477" name="SPW 11.0 Graph" r:id="rId3" imgW="6621840" imgH="4792680" progId="SigmaPlotGraphicObject.1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Seasonal Patterns</a:t>
            </a:r>
          </a:p>
        </p:txBody>
      </p:sp>
      <p:graphicFrame>
        <p:nvGraphicFramePr>
          <p:cNvPr id="38925" name="Object 13"/>
          <p:cNvGraphicFramePr>
            <a:graphicFrameLocks noChangeAspect="1"/>
          </p:cNvGraphicFramePr>
          <p:nvPr/>
        </p:nvGraphicFramePr>
        <p:xfrm>
          <a:off x="294376" y="675829"/>
          <a:ext cx="8555249" cy="6182171"/>
        </p:xfrm>
        <a:graphic>
          <a:graphicData uri="http://schemas.openxmlformats.org/presentationml/2006/ole">
            <p:oleObj spid="_x0000_s38925" name="SPW 12.0 Graph" r:id="rId3" imgW="6696172" imgH="4838761" progId="SigmaPlotGraphicObjec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Seasonal Changes in Source Water</a:t>
            </a:r>
          </a:p>
        </p:txBody>
      </p:sp>
      <p:graphicFrame>
        <p:nvGraphicFramePr>
          <p:cNvPr id="56634" name="Group 314"/>
          <p:cNvGraphicFramePr>
            <a:graphicFrameLocks noGrp="1"/>
          </p:cNvGraphicFramePr>
          <p:nvPr/>
        </p:nvGraphicFramePr>
        <p:xfrm>
          <a:off x="228600" y="2438400"/>
          <a:ext cx="8534399" cy="2621280"/>
        </p:xfrm>
        <a:graphic>
          <a:graphicData uri="http://schemas.openxmlformats.org/drawingml/2006/table">
            <a:tbl>
              <a:tblPr/>
              <a:tblGrid>
                <a:gridCol w="1295400"/>
                <a:gridCol w="1752600"/>
                <a:gridCol w="1193512"/>
                <a:gridCol w="1282880"/>
                <a:gridCol w="1369009"/>
                <a:gridCol w="1640998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Fall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Winter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Spring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Summer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Will-1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d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 (‰)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-73.0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-70.5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-73.1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-79.2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668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Elev (m)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857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735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858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1,152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Will-6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d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 (‰)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-78.4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-76.6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-75.7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-82.0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876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Elev (m)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1,114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1,026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986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1,286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6230" name="Text Box 234"/>
          <p:cNvSpPr txBox="1">
            <a:spLocks noChangeArrowheads="1"/>
          </p:cNvSpPr>
          <p:nvPr/>
        </p:nvSpPr>
        <p:spPr bwMode="auto">
          <a:xfrm>
            <a:off x="228600" y="6096000"/>
            <a:ext cx="3467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Symbol" pitchFamily="18" charset="2"/>
              </a:rPr>
              <a:t>d</a:t>
            </a:r>
            <a:r>
              <a:rPr lang="en-US" baseline="30000" dirty="0"/>
              <a:t>2</a:t>
            </a:r>
            <a:r>
              <a:rPr lang="en-US" dirty="0"/>
              <a:t>H = -</a:t>
            </a:r>
            <a:r>
              <a:rPr lang="en-US" dirty="0" smtClean="0"/>
              <a:t>54.7 </a:t>
            </a:r>
            <a:r>
              <a:rPr lang="en-US" dirty="0"/>
              <a:t>– </a:t>
            </a:r>
            <a:r>
              <a:rPr lang="en-US" dirty="0" smtClean="0"/>
              <a:t>0.0212(Elevation</a:t>
            </a:r>
            <a:r>
              <a:rPr lang="en-US" dirty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  <a:noFill/>
          <a:ln/>
        </p:spPr>
        <p:txBody>
          <a:bodyPr/>
          <a:lstStyle/>
          <a:p>
            <a:r>
              <a:rPr lang="en-US" sz="4000" dirty="0" smtClean="0">
                <a:effectLst/>
              </a:rPr>
              <a:t>Simple Willamette Mixing Model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noFill/>
          <a:ln/>
        </p:spPr>
        <p:txBody>
          <a:bodyPr/>
          <a:lstStyle/>
          <a:p>
            <a:r>
              <a:rPr lang="en-US" dirty="0" smtClean="0">
                <a:effectLst/>
              </a:rPr>
              <a:t>Average 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Valley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latin typeface="Symbol" pitchFamily="18" charset="2"/>
              </a:rPr>
              <a:t>d</a:t>
            </a:r>
            <a:r>
              <a:rPr lang="en-US" baseline="30000" dirty="0" smtClean="0">
                <a:effectLst/>
              </a:rPr>
              <a:t>2</a:t>
            </a:r>
            <a:r>
              <a:rPr lang="en-US" dirty="0" smtClean="0">
                <a:effectLst/>
              </a:rPr>
              <a:t>H = -62.0 (&lt;800 m)</a:t>
            </a:r>
          </a:p>
          <a:p>
            <a:r>
              <a:rPr lang="en-US" dirty="0" smtClean="0">
                <a:effectLst/>
              </a:rPr>
              <a:t>Average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Mountain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latin typeface="Symbol" pitchFamily="18" charset="2"/>
              </a:rPr>
              <a:t>d</a:t>
            </a:r>
            <a:r>
              <a:rPr lang="en-US" baseline="30000" dirty="0" smtClean="0">
                <a:effectLst/>
              </a:rPr>
              <a:t>2</a:t>
            </a:r>
            <a:r>
              <a:rPr lang="en-US" dirty="0" smtClean="0">
                <a:effectLst/>
              </a:rPr>
              <a:t>H = -79.3 (&gt;800 m)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Winter</a:t>
            </a:r>
          </a:p>
          <a:p>
            <a:endParaRPr lang="en-US" dirty="0" smtClean="0">
              <a:effectLst/>
            </a:endParaRP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Summer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667000" y="2667000"/>
            <a:ext cx="2927931" cy="838200"/>
            <a:chOff x="2667000" y="2667000"/>
            <a:chExt cx="2927931" cy="8382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667000" y="2667000"/>
              <a:ext cx="1066800" cy="838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00" dirty="0" smtClean="0">
                <a:solidFill>
                  <a:schemeClr val="bg2"/>
                </a:solidFill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49%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4114800" y="2667000"/>
              <a:ext cx="1066800" cy="8382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51%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33800" y="2829580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10200" y="2819400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dirty="0"/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2590800" y="3886200"/>
            <a:ext cx="2590800" cy="2514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000" dirty="0" smtClean="0">
                <a:solidFill>
                  <a:schemeClr val="bg2"/>
                </a:solidFill>
              </a:rPr>
              <a:t>99%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715000" y="4886980"/>
            <a:ext cx="533400" cy="381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1%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481078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  <a:noFill/>
          <a:ln/>
        </p:spPr>
        <p:txBody>
          <a:bodyPr/>
          <a:lstStyle/>
          <a:p>
            <a:r>
              <a:rPr lang="en-US" sz="4000" dirty="0" smtClean="0">
                <a:effectLst/>
              </a:rPr>
              <a:t>Simple Willamette Mixing Model</a:t>
            </a:r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0" y="1066800"/>
          <a:ext cx="9276135" cy="5149850"/>
        </p:xfrm>
        <a:graphic>
          <a:graphicData uri="http://schemas.openxmlformats.org/presentationml/2006/ole">
            <p:oleObj spid="_x0000_s109570" name="SPW 11.0 Graph" r:id="rId3" imgW="6844680" imgH="4082400" progId="SigmaPlotGraphicObject.1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Variation in small watershed streams: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Elevation effect caused by rainout of precipitation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No seasonal variation in small streams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Minor evaporation effects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Willamette River and Large Tributaries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Water sources skewed to higher elevation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Water sources shift seasonally</a:t>
            </a:r>
          </a:p>
          <a:p>
            <a:pPr lvl="2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Increasing 400 m during the summer low flows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Willamette summer low flows are highly dependent on mountain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noFill/>
          <a:ln/>
        </p:spPr>
        <p:txBody>
          <a:bodyPr/>
          <a:lstStyle/>
          <a:p>
            <a:r>
              <a:rPr lang="en-US" sz="4000" dirty="0" smtClean="0"/>
              <a:t>Useful tool for characterizing linkages between water bodies. 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  <a:noFill/>
          <a:ln/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effectLst/>
              </a:rPr>
              <a:t>Continue monitoring Willamette River water isotopes. 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effectLst/>
              </a:rPr>
              <a:t>How do Willamette water sources change with climate? 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effectLst/>
              </a:rPr>
              <a:t>What is the impact of changing snowpack?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effectLst/>
              </a:rPr>
              <a:t>Elevation pattern specific to West Coast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effectLst/>
              </a:rPr>
              <a:t>Characterization technique can be used in many locations.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Specific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dirty="0" smtClean="0"/>
              <a:t>Charactize spatial and temporal variation of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baseline="30000" dirty="0" smtClean="0"/>
              <a:t>18</a:t>
            </a:r>
            <a:r>
              <a:rPr lang="en-US" dirty="0" smtClean="0"/>
              <a:t>O and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baseline="30000" dirty="0" smtClean="0"/>
              <a:t>2</a:t>
            </a:r>
            <a:r>
              <a:rPr lang="en-US" dirty="0" smtClean="0"/>
              <a:t>H in small watershed streams within the Willamette Valley.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dirty="0" smtClean="0"/>
              <a:t>Determine the major drivers of variation.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dirty="0" smtClean="0"/>
              <a:t>Use the variation as a tool for understanding navigable river dynamics and linkages to small streams.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457200" y="361950"/>
            <a:ext cx="8229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Water isotopes are partitioned by hydrologic fluxes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1219200" y="5257800"/>
            <a:ext cx="59436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/>
              <a:t>Water isotopes change with phase changes:</a:t>
            </a:r>
          </a:p>
          <a:p>
            <a:pPr eaLnBrk="0" hangingPunct="0">
              <a:spcBef>
                <a:spcPts val="400"/>
              </a:spcBef>
            </a:pPr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Vapor ↔ Liquid (precipitation and evaporation)</a:t>
            </a:r>
          </a:p>
          <a:p>
            <a:pPr eaLnBrk="0" hangingPunct="0">
              <a:spcBef>
                <a:spcPts val="400"/>
              </a:spcBef>
            </a:pPr>
            <a:r>
              <a:rPr lang="en-US" dirty="0"/>
              <a:t>	Liquid ↔ solid (freezing and thawing)</a:t>
            </a:r>
          </a:p>
          <a:p>
            <a:pPr eaLnBrk="0" hangingPunct="0">
              <a:spcBef>
                <a:spcPts val="400"/>
              </a:spcBef>
            </a:pPr>
            <a:r>
              <a:rPr lang="en-US" dirty="0"/>
              <a:t>	Solid ↔ Vapor (snow and sublimation)</a:t>
            </a:r>
          </a:p>
        </p:txBody>
      </p:sp>
      <p:sp>
        <p:nvSpPr>
          <p:cNvPr id="1116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11162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333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11162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333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Iso Hydro Cycle 18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0700" y="1261883"/>
            <a:ext cx="5562600" cy="4004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Variance </a:t>
            </a:r>
            <a:r>
              <a:rPr lang="en-US" sz="4000" dirty="0"/>
              <a:t>in Precipitation</a:t>
            </a:r>
          </a:p>
        </p:txBody>
      </p:sp>
      <p:graphicFrame>
        <p:nvGraphicFramePr>
          <p:cNvPr id="73731" name="Object 3"/>
          <p:cNvGraphicFramePr>
            <a:graphicFrameLocks noChangeAspect="1"/>
          </p:cNvGraphicFramePr>
          <p:nvPr>
            <p:ph idx="1"/>
          </p:nvPr>
        </p:nvGraphicFramePr>
        <p:xfrm>
          <a:off x="838200" y="1209675"/>
          <a:ext cx="7086600" cy="5608638"/>
        </p:xfrm>
        <a:graphic>
          <a:graphicData uri="http://schemas.openxmlformats.org/presentationml/2006/ole">
            <p:oleObj spid="_x0000_s73731" name="Visio" r:id="rId3" imgW="9538335" imgH="7548067" progId="Visio.Drawing.11">
              <p:embed/>
            </p:oleObj>
          </a:graphicData>
        </a:graphic>
      </p:graphicFrame>
      <p:sp>
        <p:nvSpPr>
          <p:cNvPr id="73732" name="Oval 4"/>
          <p:cNvSpPr>
            <a:spLocks noChangeArrowheads="1"/>
          </p:cNvSpPr>
          <p:nvPr/>
        </p:nvSpPr>
        <p:spPr bwMode="auto">
          <a:xfrm>
            <a:off x="3124200" y="4724400"/>
            <a:ext cx="3048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3733" name="Oval 5"/>
          <p:cNvSpPr>
            <a:spLocks noChangeArrowheads="1"/>
          </p:cNvSpPr>
          <p:nvPr/>
        </p:nvSpPr>
        <p:spPr bwMode="auto">
          <a:xfrm>
            <a:off x="5257800" y="2971800"/>
            <a:ext cx="3048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3734" name="Oval 6"/>
          <p:cNvSpPr>
            <a:spLocks noChangeArrowheads="1"/>
          </p:cNvSpPr>
          <p:nvPr/>
        </p:nvSpPr>
        <p:spPr bwMode="auto">
          <a:xfrm>
            <a:off x="2895600" y="4876800"/>
            <a:ext cx="3048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3735" name="Oval 7"/>
          <p:cNvSpPr>
            <a:spLocks noChangeArrowheads="1"/>
          </p:cNvSpPr>
          <p:nvPr/>
        </p:nvSpPr>
        <p:spPr bwMode="auto">
          <a:xfrm>
            <a:off x="2590800" y="5105400"/>
            <a:ext cx="3048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3736" name="Oval 8"/>
          <p:cNvSpPr>
            <a:spLocks noChangeArrowheads="1"/>
          </p:cNvSpPr>
          <p:nvPr/>
        </p:nvSpPr>
        <p:spPr bwMode="auto">
          <a:xfrm>
            <a:off x="5029200" y="3200400"/>
            <a:ext cx="3048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3737" name="Oval 9"/>
          <p:cNvSpPr>
            <a:spLocks noChangeArrowheads="1"/>
          </p:cNvSpPr>
          <p:nvPr/>
        </p:nvSpPr>
        <p:spPr bwMode="auto">
          <a:xfrm>
            <a:off x="4724400" y="3429000"/>
            <a:ext cx="3048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3738" name="Freeform 10"/>
          <p:cNvSpPr>
            <a:spLocks/>
          </p:cNvSpPr>
          <p:nvPr/>
        </p:nvSpPr>
        <p:spPr bwMode="auto">
          <a:xfrm>
            <a:off x="3244850" y="3133725"/>
            <a:ext cx="2098675" cy="1609725"/>
          </a:xfrm>
          <a:custGeom>
            <a:avLst/>
            <a:gdLst>
              <a:gd name="T0" fmla="*/ 14 w 1322"/>
              <a:gd name="T1" fmla="*/ 1014 h 1014"/>
              <a:gd name="T2" fmla="*/ 44 w 1322"/>
              <a:gd name="T3" fmla="*/ 786 h 1014"/>
              <a:gd name="T4" fmla="*/ 278 w 1322"/>
              <a:gd name="T5" fmla="*/ 456 h 1014"/>
              <a:gd name="T6" fmla="*/ 765 w 1322"/>
              <a:gd name="T7" fmla="*/ 198 h 1014"/>
              <a:gd name="T8" fmla="*/ 1322 w 1322"/>
              <a:gd name="T9" fmla="*/ 0 h 10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22"/>
              <a:gd name="T16" fmla="*/ 0 h 1014"/>
              <a:gd name="T17" fmla="*/ 1322 w 1322"/>
              <a:gd name="T18" fmla="*/ 1014 h 10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22" h="1014">
                <a:moveTo>
                  <a:pt x="14" y="1014"/>
                </a:moveTo>
                <a:cubicBezTo>
                  <a:pt x="18" y="976"/>
                  <a:pt x="0" y="879"/>
                  <a:pt x="44" y="786"/>
                </a:cubicBezTo>
                <a:cubicBezTo>
                  <a:pt x="88" y="693"/>
                  <a:pt x="158" y="554"/>
                  <a:pt x="278" y="456"/>
                </a:cubicBezTo>
                <a:cubicBezTo>
                  <a:pt x="398" y="358"/>
                  <a:pt x="591" y="274"/>
                  <a:pt x="765" y="198"/>
                </a:cubicBezTo>
                <a:cubicBezTo>
                  <a:pt x="939" y="122"/>
                  <a:pt x="1206" y="41"/>
                  <a:pt x="1322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39" name="Freeform 11"/>
          <p:cNvSpPr>
            <a:spLocks/>
          </p:cNvSpPr>
          <p:nvPr/>
        </p:nvSpPr>
        <p:spPr bwMode="auto">
          <a:xfrm>
            <a:off x="2616200" y="3562350"/>
            <a:ext cx="2203450" cy="1524000"/>
          </a:xfrm>
          <a:custGeom>
            <a:avLst/>
            <a:gdLst>
              <a:gd name="T0" fmla="*/ 44 w 1388"/>
              <a:gd name="T1" fmla="*/ 960 h 960"/>
              <a:gd name="T2" fmla="*/ 50 w 1388"/>
              <a:gd name="T3" fmla="*/ 726 h 960"/>
              <a:gd name="T4" fmla="*/ 344 w 1388"/>
              <a:gd name="T5" fmla="*/ 432 h 960"/>
              <a:gd name="T6" fmla="*/ 878 w 1388"/>
              <a:gd name="T7" fmla="*/ 168 h 960"/>
              <a:gd name="T8" fmla="*/ 1388 w 1388"/>
              <a:gd name="T9" fmla="*/ 0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88"/>
              <a:gd name="T16" fmla="*/ 0 h 960"/>
              <a:gd name="T17" fmla="*/ 1388 w 1388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88" h="960">
                <a:moveTo>
                  <a:pt x="44" y="960"/>
                </a:moveTo>
                <a:cubicBezTo>
                  <a:pt x="45" y="922"/>
                  <a:pt x="0" y="814"/>
                  <a:pt x="50" y="726"/>
                </a:cubicBezTo>
                <a:cubicBezTo>
                  <a:pt x="100" y="638"/>
                  <a:pt x="206" y="525"/>
                  <a:pt x="344" y="432"/>
                </a:cubicBezTo>
                <a:cubicBezTo>
                  <a:pt x="482" y="339"/>
                  <a:pt x="704" y="240"/>
                  <a:pt x="878" y="168"/>
                </a:cubicBezTo>
                <a:cubicBezTo>
                  <a:pt x="1052" y="96"/>
                  <a:pt x="1282" y="35"/>
                  <a:pt x="1388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40" name="Freeform 12"/>
          <p:cNvSpPr>
            <a:spLocks/>
          </p:cNvSpPr>
          <p:nvPr/>
        </p:nvSpPr>
        <p:spPr bwMode="auto">
          <a:xfrm>
            <a:off x="3095625" y="3467100"/>
            <a:ext cx="2028825" cy="1676400"/>
          </a:xfrm>
          <a:custGeom>
            <a:avLst/>
            <a:gdLst>
              <a:gd name="T0" fmla="*/ 0 w 1278"/>
              <a:gd name="T1" fmla="*/ 1056 h 1056"/>
              <a:gd name="T2" fmla="*/ 396 w 1278"/>
              <a:gd name="T3" fmla="*/ 1008 h 1056"/>
              <a:gd name="T4" fmla="*/ 762 w 1278"/>
              <a:gd name="T5" fmla="*/ 780 h 1056"/>
              <a:gd name="T6" fmla="*/ 1092 w 1278"/>
              <a:gd name="T7" fmla="*/ 348 h 1056"/>
              <a:gd name="T8" fmla="*/ 1278 w 1278"/>
              <a:gd name="T9" fmla="*/ 0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8"/>
              <a:gd name="T16" fmla="*/ 0 h 1056"/>
              <a:gd name="T17" fmla="*/ 1278 w 1278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8" h="1056">
                <a:moveTo>
                  <a:pt x="0" y="1056"/>
                </a:moveTo>
                <a:cubicBezTo>
                  <a:pt x="66" y="1048"/>
                  <a:pt x="269" y="1054"/>
                  <a:pt x="396" y="1008"/>
                </a:cubicBezTo>
                <a:cubicBezTo>
                  <a:pt x="523" y="962"/>
                  <a:pt x="646" y="890"/>
                  <a:pt x="762" y="780"/>
                </a:cubicBezTo>
                <a:cubicBezTo>
                  <a:pt x="878" y="670"/>
                  <a:pt x="1006" y="478"/>
                  <a:pt x="1092" y="348"/>
                </a:cubicBezTo>
                <a:cubicBezTo>
                  <a:pt x="1178" y="218"/>
                  <a:pt x="1239" y="73"/>
                  <a:pt x="1278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799430" y="4058260"/>
            <a:ext cx="59182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latin typeface="Symbol" pitchFamily="18" charset="2"/>
              </a:rPr>
              <a:t>d</a:t>
            </a:r>
            <a:r>
              <a:rPr lang="en-US" sz="2000" baseline="30000" dirty="0" smtClean="0">
                <a:solidFill>
                  <a:schemeClr val="bg2"/>
                </a:solidFill>
              </a:rPr>
              <a:t>2</a:t>
            </a:r>
            <a:r>
              <a:rPr lang="en-US" sz="2000" dirty="0" smtClean="0">
                <a:solidFill>
                  <a:schemeClr val="bg2"/>
                </a:solidFill>
              </a:rPr>
              <a:t>H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animBg="1"/>
      <p:bldP spid="73732" grpId="1" animBg="1"/>
      <p:bldP spid="73733" grpId="0" animBg="1"/>
      <p:bldP spid="73733" grpId="1" animBg="1"/>
      <p:bldP spid="73734" grpId="0" animBg="1"/>
      <p:bldP spid="73734" grpId="1" animBg="1"/>
      <p:bldP spid="73735" grpId="0" animBg="1"/>
      <p:bldP spid="73736" grpId="0" animBg="1"/>
      <p:bldP spid="73736" grpId="1" animBg="1"/>
      <p:bldP spid="73737" grpId="0" animBg="1"/>
      <p:bldP spid="73738" grpId="0" animBg="1"/>
      <p:bldP spid="73738" grpId="1" animBg="1"/>
      <p:bldP spid="73739" grpId="0" animBg="1"/>
      <p:bldP spid="73740" grpId="0" animBg="1"/>
      <p:bldP spid="737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76200"/>
            <a:ext cx="8229600" cy="944563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Evaporation</a:t>
            </a:r>
          </a:p>
        </p:txBody>
      </p:sp>
      <p:graphicFrame>
        <p:nvGraphicFramePr>
          <p:cNvPr id="74755" name="Object 3"/>
          <p:cNvGraphicFramePr>
            <a:graphicFrameLocks noChangeAspect="1"/>
          </p:cNvGraphicFramePr>
          <p:nvPr>
            <p:ph idx="1"/>
          </p:nvPr>
        </p:nvGraphicFramePr>
        <p:xfrm>
          <a:off x="915988" y="774700"/>
          <a:ext cx="7312025" cy="6038850"/>
        </p:xfrm>
        <a:graphic>
          <a:graphicData uri="http://schemas.openxmlformats.org/presentationml/2006/ole">
            <p:oleObj spid="_x0000_s74755" name="Visio" r:id="rId3" imgW="8258175" imgH="6820205" progId="Visio.Drawing.11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875630" y="3829660"/>
            <a:ext cx="59182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latin typeface="Symbol" pitchFamily="18" charset="2"/>
              </a:rPr>
              <a:t>d</a:t>
            </a:r>
            <a:r>
              <a:rPr lang="en-US" sz="2000" baseline="30000" dirty="0" smtClean="0">
                <a:solidFill>
                  <a:schemeClr val="bg2"/>
                </a:solidFill>
              </a:rPr>
              <a:t>2</a:t>
            </a:r>
            <a:r>
              <a:rPr lang="en-US" sz="2000" dirty="0" smtClean="0">
                <a:solidFill>
                  <a:schemeClr val="bg2"/>
                </a:solidFill>
              </a:rPr>
              <a:t>H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0"/>
            <a:ext cx="365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Study Site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219200"/>
            <a:ext cx="40386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Willamette River Basin, Oregon.</a:t>
            </a:r>
          </a:p>
          <a:p>
            <a:pPr eaLnBrk="1" hangingPunct="1">
              <a:defRPr/>
            </a:pPr>
            <a:r>
              <a:rPr lang="en-US" dirty="0" smtClean="0"/>
              <a:t>Bordered by </a:t>
            </a:r>
          </a:p>
          <a:p>
            <a:pPr lvl="1" eaLnBrk="1" hangingPunct="1">
              <a:defRPr/>
            </a:pPr>
            <a:r>
              <a:rPr lang="en-US" dirty="0" smtClean="0"/>
              <a:t>Coastal Range (West)</a:t>
            </a:r>
          </a:p>
          <a:p>
            <a:pPr lvl="1" eaLnBrk="1" hangingPunct="1">
              <a:defRPr/>
            </a:pPr>
            <a:r>
              <a:rPr lang="en-US" dirty="0" smtClean="0"/>
              <a:t>Cascade Range (East)</a:t>
            </a:r>
          </a:p>
          <a:p>
            <a:pPr eaLnBrk="1" hangingPunct="1">
              <a:defRPr/>
            </a:pPr>
            <a:r>
              <a:rPr lang="en-US" dirty="0" smtClean="0"/>
              <a:t>Elevation gain most on East border. </a:t>
            </a:r>
            <a:endParaRPr lang="en-US" dirty="0"/>
          </a:p>
        </p:txBody>
      </p:sp>
      <p:pic>
        <p:nvPicPr>
          <p:cNvPr id="115715" name="Content Placeholder 3" descr="colored_shaded_elevation with locu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9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nnual_Precip_mm_v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-1"/>
            <a:ext cx="5334000" cy="6902823"/>
          </a:xfrm>
          <a:prstGeom prst="rect">
            <a:avLst/>
          </a:prstGeom>
        </p:spPr>
      </p:pic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410200" y="274638"/>
            <a:ext cx="3733800" cy="2316162"/>
          </a:xfrm>
        </p:spPr>
        <p:txBody>
          <a:bodyPr/>
          <a:lstStyle/>
          <a:p>
            <a:pPr eaLnBrk="1" hangingPunct="1"/>
            <a:r>
              <a:rPr lang="en-US" dirty="0" smtClean="0"/>
              <a:t>Annual</a:t>
            </a:r>
            <a:br>
              <a:rPr lang="en-US" dirty="0" smtClean="0"/>
            </a:br>
            <a:r>
              <a:rPr lang="en-US" dirty="0" smtClean="0"/>
              <a:t>Precipitation Patterns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Right Arrow 3"/>
          <p:cNvSpPr/>
          <p:nvPr/>
        </p:nvSpPr>
        <p:spPr bwMode="auto">
          <a:xfrm rot="20792917">
            <a:off x="572902" y="3283998"/>
            <a:ext cx="3449727" cy="724077"/>
          </a:xfrm>
          <a:prstGeom prst="rightArrow">
            <a:avLst>
              <a:gd name="adj1" fmla="val 50000"/>
              <a:gd name="adj2" fmla="val 105251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Storm Trajegory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486400" y="2362200"/>
            <a:ext cx="3886200" cy="4114800"/>
          </a:xfrm>
        </p:spPr>
        <p:txBody>
          <a:bodyPr/>
          <a:lstStyle/>
          <a:p>
            <a:r>
              <a:rPr lang="en-US" dirty="0" smtClean="0"/>
              <a:t>Mediterranean Climate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Warm dry summers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Cold wet winters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95% of rain falls between Oct - May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228600"/>
            <a:ext cx="762000" cy="252376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1 m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endParaRPr lang="en-US" dirty="0" smtClean="0">
              <a:solidFill>
                <a:schemeClr val="bg2"/>
              </a:solidFill>
            </a:endParaRPr>
          </a:p>
          <a:p>
            <a:endParaRPr lang="en-US" dirty="0" smtClean="0">
              <a:solidFill>
                <a:schemeClr val="bg2"/>
              </a:solidFill>
            </a:endParaRPr>
          </a:p>
          <a:p>
            <a:endParaRPr lang="en-US" dirty="0" smtClean="0">
              <a:solidFill>
                <a:schemeClr val="bg2"/>
              </a:solidFill>
            </a:endParaRPr>
          </a:p>
          <a:p>
            <a:endParaRPr lang="en-US" dirty="0" smtClean="0">
              <a:solidFill>
                <a:schemeClr val="bg2"/>
              </a:solidFill>
            </a:endParaRPr>
          </a:p>
          <a:p>
            <a:endParaRPr lang="en-US" sz="900" dirty="0" smtClean="0">
              <a:solidFill>
                <a:schemeClr val="bg2"/>
              </a:solidFill>
            </a:endParaRPr>
          </a:p>
          <a:p>
            <a:endParaRPr lang="en-US" sz="900" dirty="0" smtClean="0">
              <a:solidFill>
                <a:schemeClr val="bg2"/>
              </a:solidFill>
            </a:endParaRPr>
          </a:p>
          <a:p>
            <a:endParaRPr lang="en-US" sz="900" dirty="0" smtClean="0">
              <a:solidFill>
                <a:schemeClr val="bg2"/>
              </a:solidFill>
            </a:endParaRPr>
          </a:p>
          <a:p>
            <a:endParaRPr lang="en-US" sz="900" dirty="0" smtClean="0">
              <a:solidFill>
                <a:schemeClr val="bg2"/>
              </a:solidFill>
            </a:endParaRPr>
          </a:p>
          <a:p>
            <a:r>
              <a:rPr lang="en-US" sz="1600" dirty="0" smtClean="0">
                <a:solidFill>
                  <a:schemeClr val="bg2"/>
                </a:solidFill>
              </a:rPr>
              <a:t>4 m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343400" y="152400"/>
            <a:ext cx="1066800" cy="152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876800" y="381000"/>
            <a:ext cx="4495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7850" indent="-57785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Study Design</a:t>
            </a:r>
          </a:p>
          <a:p>
            <a:pPr marL="577850" indent="-57785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52500" lvl="1" indent="-4953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Southern Willamette Focus</a:t>
            </a:r>
          </a:p>
          <a:p>
            <a:pPr marL="952500" lvl="1" indent="-4953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Willamette River Samples at each river confluence</a:t>
            </a:r>
          </a:p>
          <a:p>
            <a:pPr marL="952500" lvl="1" indent="-4953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6 Major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Tributary </a:t>
            </a:r>
          </a:p>
          <a:p>
            <a:pPr marL="1285875" lvl="2" indent="-371475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Middle Fork Willamette River</a:t>
            </a:r>
          </a:p>
          <a:p>
            <a:pPr marL="1285875" lvl="2" indent="-371475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McKenzie River</a:t>
            </a:r>
          </a:p>
          <a:p>
            <a:pPr marL="1285875" lvl="2" indent="-371475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Calapooia River</a:t>
            </a:r>
          </a:p>
          <a:p>
            <a:pPr marL="1285875" lvl="2" indent="-371475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North Santiam River</a:t>
            </a:r>
          </a:p>
          <a:p>
            <a:pPr marL="1285875" lvl="2" indent="-371475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Luckiamute River</a:t>
            </a:r>
          </a:p>
          <a:p>
            <a:pPr marL="1285875" lvl="2" indent="-371475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Marys River</a:t>
            </a:r>
          </a:p>
        </p:txBody>
      </p:sp>
      <p:pic>
        <p:nvPicPr>
          <p:cNvPr id="5" name="Picture 4" descr="sites_by_river_v4_no_loc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9685</TotalTime>
  <Words>677</Words>
  <Application>Microsoft Office PowerPoint</Application>
  <PresentationFormat>On-screen Show (4:3)</PresentationFormat>
  <Paragraphs>190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Stream</vt:lpstr>
      <vt:lpstr>Visio</vt:lpstr>
      <vt:lpstr>SPW 12.0 Graph</vt:lpstr>
      <vt:lpstr>SPW 11.0 Graph</vt:lpstr>
      <vt:lpstr>Seasonal and elevational variation of surface water d18O and d2H in the Willamette River basin </vt:lpstr>
      <vt:lpstr>Project Goals</vt:lpstr>
      <vt:lpstr>Specific Objectives</vt:lpstr>
      <vt:lpstr>Slide 4</vt:lpstr>
      <vt:lpstr>Variance in Precipitation</vt:lpstr>
      <vt:lpstr>Evaporation</vt:lpstr>
      <vt:lpstr>Study Site</vt:lpstr>
      <vt:lpstr>Annual Precipitation Patterns </vt:lpstr>
      <vt:lpstr>Slide 9</vt:lpstr>
      <vt:lpstr>Slide 10</vt:lpstr>
      <vt:lpstr>Slide 11</vt:lpstr>
      <vt:lpstr>Slide 12</vt:lpstr>
      <vt:lpstr>Results </vt:lpstr>
      <vt:lpstr>Isotopes in Corvallis Precipitation</vt:lpstr>
      <vt:lpstr>Small Watershed Elevation Gradient</vt:lpstr>
      <vt:lpstr>Rainout vs Elevation</vt:lpstr>
      <vt:lpstr>Evaporation Effects</vt:lpstr>
      <vt:lpstr>Small Watershed Seasonal Pattern</vt:lpstr>
      <vt:lpstr>Slide 19</vt:lpstr>
      <vt:lpstr>Isoscapes based on small watershed elevation</vt:lpstr>
      <vt:lpstr>Small Watershed Elevation Gradient</vt:lpstr>
      <vt:lpstr>Slide 22</vt:lpstr>
      <vt:lpstr>Slide 23</vt:lpstr>
      <vt:lpstr>Seasonal Patterns</vt:lpstr>
      <vt:lpstr>Seasonal Changes in Source Water</vt:lpstr>
      <vt:lpstr>Simple Willamette Mixing Model</vt:lpstr>
      <vt:lpstr>Simple Willamette Mixing Model</vt:lpstr>
      <vt:lpstr>Summary</vt:lpstr>
      <vt:lpstr>Useful tool for characterizing linkages between water bodies. </vt:lpstr>
    </vt:vector>
  </TitlesOfParts>
  <Company>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J. Renee Brooks</dc:creator>
  <cp:lastModifiedBy>J. Renee Brooks</cp:lastModifiedBy>
  <cp:revision>208</cp:revision>
  <dcterms:created xsi:type="dcterms:W3CDTF">2009-10-26T21:19:03Z</dcterms:created>
  <dcterms:modified xsi:type="dcterms:W3CDTF">2011-05-24T19:14:28Z</dcterms:modified>
</cp:coreProperties>
</file>