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43891200" cy="32918400"/>
  <p:notesSz cx="9296400" cy="7010400"/>
  <p:defaultTextStyle>
    <a:defPPr>
      <a:defRPr lang="en-US"/>
    </a:defPPr>
    <a:lvl1pPr algn="l" defTabSz="3652838" rtl="0" fontAlgn="base">
      <a:spcBef>
        <a:spcPct val="0"/>
      </a:spcBef>
      <a:spcAft>
        <a:spcPct val="0"/>
      </a:spcAft>
      <a:defRPr sz="7100" kern="1200">
        <a:solidFill>
          <a:schemeClr val="tx1"/>
        </a:solidFill>
        <a:latin typeface="Arial" charset="0"/>
        <a:ea typeface="+mn-ea"/>
        <a:cs typeface="Arial" charset="0"/>
      </a:defRPr>
    </a:lvl1pPr>
    <a:lvl2pPr marL="1824038" indent="-1184275" algn="l" defTabSz="3652838" rtl="0" fontAlgn="base">
      <a:spcBef>
        <a:spcPct val="0"/>
      </a:spcBef>
      <a:spcAft>
        <a:spcPct val="0"/>
      </a:spcAft>
      <a:defRPr sz="7100" kern="1200">
        <a:solidFill>
          <a:schemeClr val="tx1"/>
        </a:solidFill>
        <a:latin typeface="Arial" charset="0"/>
        <a:ea typeface="+mn-ea"/>
        <a:cs typeface="Arial" charset="0"/>
      </a:defRPr>
    </a:lvl2pPr>
    <a:lvl3pPr marL="3652838" indent="-2373313" algn="l" defTabSz="3652838" rtl="0" fontAlgn="base">
      <a:spcBef>
        <a:spcPct val="0"/>
      </a:spcBef>
      <a:spcAft>
        <a:spcPct val="0"/>
      </a:spcAft>
      <a:defRPr sz="7100" kern="1200">
        <a:solidFill>
          <a:schemeClr val="tx1"/>
        </a:solidFill>
        <a:latin typeface="Arial" charset="0"/>
        <a:ea typeface="+mn-ea"/>
        <a:cs typeface="Arial" charset="0"/>
      </a:defRPr>
    </a:lvl3pPr>
    <a:lvl4pPr marL="5481638" indent="-3562350" algn="l" defTabSz="3652838" rtl="0" fontAlgn="base">
      <a:spcBef>
        <a:spcPct val="0"/>
      </a:spcBef>
      <a:spcAft>
        <a:spcPct val="0"/>
      </a:spcAft>
      <a:defRPr sz="7100" kern="1200">
        <a:solidFill>
          <a:schemeClr val="tx1"/>
        </a:solidFill>
        <a:latin typeface="Arial" charset="0"/>
        <a:ea typeface="+mn-ea"/>
        <a:cs typeface="Arial" charset="0"/>
      </a:defRPr>
    </a:lvl4pPr>
    <a:lvl5pPr marL="7312025" indent="-4751388" algn="l" defTabSz="3652838" rtl="0" fontAlgn="base">
      <a:spcBef>
        <a:spcPct val="0"/>
      </a:spcBef>
      <a:spcAft>
        <a:spcPct val="0"/>
      </a:spcAft>
      <a:defRPr sz="7100" kern="1200">
        <a:solidFill>
          <a:schemeClr val="tx1"/>
        </a:solidFill>
        <a:latin typeface="Arial" charset="0"/>
        <a:ea typeface="+mn-ea"/>
        <a:cs typeface="Arial" charset="0"/>
      </a:defRPr>
    </a:lvl5pPr>
    <a:lvl6pPr marL="2286000" algn="l" defTabSz="914400" rtl="0" eaLnBrk="1" latinLnBrk="0" hangingPunct="1">
      <a:defRPr sz="7100" kern="1200">
        <a:solidFill>
          <a:schemeClr val="tx1"/>
        </a:solidFill>
        <a:latin typeface="Arial" charset="0"/>
        <a:ea typeface="+mn-ea"/>
        <a:cs typeface="Arial" charset="0"/>
      </a:defRPr>
    </a:lvl6pPr>
    <a:lvl7pPr marL="2743200" algn="l" defTabSz="914400" rtl="0" eaLnBrk="1" latinLnBrk="0" hangingPunct="1">
      <a:defRPr sz="7100" kern="1200">
        <a:solidFill>
          <a:schemeClr val="tx1"/>
        </a:solidFill>
        <a:latin typeface="Arial" charset="0"/>
        <a:ea typeface="+mn-ea"/>
        <a:cs typeface="Arial" charset="0"/>
      </a:defRPr>
    </a:lvl7pPr>
    <a:lvl8pPr marL="3200400" algn="l" defTabSz="914400" rtl="0" eaLnBrk="1" latinLnBrk="0" hangingPunct="1">
      <a:defRPr sz="7100" kern="1200">
        <a:solidFill>
          <a:schemeClr val="tx1"/>
        </a:solidFill>
        <a:latin typeface="Arial" charset="0"/>
        <a:ea typeface="+mn-ea"/>
        <a:cs typeface="Arial" charset="0"/>
      </a:defRPr>
    </a:lvl8pPr>
    <a:lvl9pPr marL="3657600" algn="l" defTabSz="914400" rtl="0" eaLnBrk="1" latinLnBrk="0" hangingPunct="1">
      <a:defRPr sz="7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6BAA"/>
    <a:srgbClr val="5877B4"/>
    <a:srgbClr val="728CC0"/>
    <a:srgbClr val="7D95C5"/>
    <a:srgbClr val="A8B8D4"/>
    <a:srgbClr val="3A9DB8"/>
    <a:srgbClr val="B1BFD9"/>
    <a:srgbClr val="FFFF00"/>
    <a:srgbClr val="E9E91D"/>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9390" autoAdjust="0"/>
  </p:normalViewPr>
  <p:slideViewPr>
    <p:cSldViewPr>
      <p:cViewPr>
        <p:scale>
          <a:sx n="28" d="100"/>
          <a:sy n="28" d="100"/>
        </p:scale>
        <p:origin x="422" y="14"/>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AAE7C-B407-4256-8DAB-82298B7FA805}" type="doc">
      <dgm:prSet loTypeId="urn:microsoft.com/office/officeart/2005/8/layout/default" loCatId="list" qsTypeId="urn:microsoft.com/office/officeart/2005/8/quickstyle/3d1" qsCatId="3D" csTypeId="urn:microsoft.com/office/officeart/2005/8/colors/accent1_4" csCatId="accent1" phldr="1"/>
      <dgm:spPr/>
      <dgm:t>
        <a:bodyPr/>
        <a:lstStyle/>
        <a:p>
          <a:endParaRPr lang="en-US"/>
        </a:p>
      </dgm:t>
    </dgm:pt>
    <dgm:pt modelId="{23836E9F-F61F-453B-9E0A-3BC85F5A1EC5}">
      <dgm:prSet phldrT="[Text]"/>
      <dgm:spPr>
        <a:solidFill>
          <a:schemeClr val="accent5"/>
        </a:solidFill>
      </dgm:spPr>
      <dgm:t>
        <a:bodyPr/>
        <a:lstStyle/>
        <a:p>
          <a:r>
            <a:rPr lang="en-US" dirty="0" smtClean="0"/>
            <a:t>18 mL of </a:t>
          </a:r>
          <a:r>
            <a:rPr lang="en-US" dirty="0" err="1" smtClean="0"/>
            <a:t>Folch</a:t>
          </a:r>
          <a:r>
            <a:rPr lang="en-US" dirty="0" smtClean="0"/>
            <a:t> solution (600 mL chloroform and 300 mL methanol) was added to 2 grams of homogenized membrane sample, </a:t>
          </a:r>
          <a:r>
            <a:rPr lang="en-US" dirty="0" err="1" smtClean="0"/>
            <a:t>vortexed</a:t>
          </a:r>
          <a:r>
            <a:rPr lang="en-US" dirty="0" smtClean="0"/>
            <a:t>, and held at 4˚C overnight.</a:t>
          </a:r>
          <a:endParaRPr lang="en-US" dirty="0"/>
        </a:p>
      </dgm:t>
    </dgm:pt>
    <dgm:pt modelId="{7DCDAE5A-18FE-4804-87A8-2471663BBFFC}" type="parTrans" cxnId="{88EC7635-8E2D-4CAB-A049-388C2A2F5FF5}">
      <dgm:prSet/>
      <dgm:spPr/>
      <dgm:t>
        <a:bodyPr/>
        <a:lstStyle/>
        <a:p>
          <a:endParaRPr lang="en-US"/>
        </a:p>
      </dgm:t>
    </dgm:pt>
    <dgm:pt modelId="{2A1DD86B-B6C1-4839-9A3F-3167853BF876}" type="sibTrans" cxnId="{88EC7635-8E2D-4CAB-A049-388C2A2F5FF5}">
      <dgm:prSet/>
      <dgm:spPr/>
      <dgm:t>
        <a:bodyPr/>
        <a:lstStyle/>
        <a:p>
          <a:endParaRPr lang="en-US"/>
        </a:p>
      </dgm:t>
    </dgm:pt>
    <dgm:pt modelId="{22543352-9B9A-4574-A1AD-5CC034F7320A}">
      <dgm:prSet phldrT="[Text]"/>
      <dgm:spPr>
        <a:solidFill>
          <a:schemeClr val="accent5"/>
        </a:solidFill>
      </dgm:spPr>
      <dgm:t>
        <a:bodyPr/>
        <a:lstStyle/>
        <a:p>
          <a:r>
            <a:rPr lang="en-US" dirty="0" smtClean="0"/>
            <a:t>4 mL of sodium chloride solution 0.88% was added to the samples, and then the samples were centrifuged at 1800 RPM for 10 minutes.</a:t>
          </a:r>
          <a:endParaRPr lang="en-US" dirty="0"/>
        </a:p>
      </dgm:t>
    </dgm:pt>
    <dgm:pt modelId="{F4C0A401-FAAF-4246-8978-4AF78B6FEE0F}" type="parTrans" cxnId="{05EAF997-0E47-47DD-BA80-252485A8254E}">
      <dgm:prSet/>
      <dgm:spPr/>
      <dgm:t>
        <a:bodyPr/>
        <a:lstStyle/>
        <a:p>
          <a:endParaRPr lang="en-US"/>
        </a:p>
      </dgm:t>
    </dgm:pt>
    <dgm:pt modelId="{B264388C-72E5-41AA-82F8-A57F573A86B3}" type="sibTrans" cxnId="{05EAF997-0E47-47DD-BA80-252485A8254E}">
      <dgm:prSet/>
      <dgm:spPr/>
      <dgm:t>
        <a:bodyPr/>
        <a:lstStyle/>
        <a:p>
          <a:endParaRPr lang="en-US"/>
        </a:p>
      </dgm:t>
    </dgm:pt>
    <dgm:pt modelId="{B26DF3B6-923A-4DEC-B7DA-44E314DF9CB5}">
      <dgm:prSet phldrT="[Text]"/>
      <dgm:spPr>
        <a:solidFill>
          <a:schemeClr val="accent5"/>
        </a:solidFill>
      </dgm:spPr>
      <dgm:t>
        <a:bodyPr/>
        <a:lstStyle/>
        <a:p>
          <a:r>
            <a:rPr lang="en-US" dirty="0" smtClean="0"/>
            <a:t>The upper aqueous layer was aspirated and discarded as waste, 1 mL of he chloroform layer was dried under nitrogen gas.</a:t>
          </a:r>
          <a:endParaRPr lang="en-US" dirty="0"/>
        </a:p>
      </dgm:t>
    </dgm:pt>
    <dgm:pt modelId="{890ACADE-091A-4DCC-A5BA-E07E2409444B}" type="parTrans" cxnId="{8AB9F914-9A67-41A8-AB7A-5B674204531D}">
      <dgm:prSet/>
      <dgm:spPr/>
      <dgm:t>
        <a:bodyPr/>
        <a:lstStyle/>
        <a:p>
          <a:endParaRPr lang="en-US"/>
        </a:p>
      </dgm:t>
    </dgm:pt>
    <dgm:pt modelId="{E0554CC4-BA4B-40F0-B09E-B4F5CF4E8B67}" type="sibTrans" cxnId="{8AB9F914-9A67-41A8-AB7A-5B674204531D}">
      <dgm:prSet/>
      <dgm:spPr/>
      <dgm:t>
        <a:bodyPr/>
        <a:lstStyle/>
        <a:p>
          <a:endParaRPr lang="en-US"/>
        </a:p>
      </dgm:t>
    </dgm:pt>
    <dgm:pt modelId="{4929DEE6-883D-4EDB-B22A-E4ADCED0FA5C}">
      <dgm:prSet phldrT="[Text]"/>
      <dgm:spPr>
        <a:solidFill>
          <a:schemeClr val="accent5"/>
        </a:solidFill>
      </dgm:spPr>
      <dgm:t>
        <a:bodyPr/>
        <a:lstStyle/>
        <a:p>
          <a:r>
            <a:rPr lang="en-US" dirty="0" smtClean="0"/>
            <a:t>2 mL boron </a:t>
          </a:r>
          <a:r>
            <a:rPr lang="en-US" dirty="0" err="1" smtClean="0"/>
            <a:t>trifluoride</a:t>
          </a:r>
          <a:r>
            <a:rPr lang="en-US" dirty="0" smtClean="0"/>
            <a:t> solution (45% HPLC-Grade methanol, 35% boron </a:t>
          </a:r>
          <a:r>
            <a:rPr lang="en-US" dirty="0" err="1" smtClean="0"/>
            <a:t>trifluoride</a:t>
          </a:r>
          <a:r>
            <a:rPr lang="en-US" dirty="0" smtClean="0"/>
            <a:t> reagent, 20% HPLC-grade hexane) was added to each sample and the samples were </a:t>
          </a:r>
          <a:r>
            <a:rPr lang="en-US" dirty="0" err="1" smtClean="0"/>
            <a:t>vortexed</a:t>
          </a:r>
          <a:r>
            <a:rPr lang="en-US" dirty="0" smtClean="0"/>
            <a:t> and capped tightly.</a:t>
          </a:r>
          <a:endParaRPr lang="en-US" dirty="0"/>
        </a:p>
      </dgm:t>
    </dgm:pt>
    <dgm:pt modelId="{C541E173-F789-40E8-9D34-33BFEC93FA0D}" type="parTrans" cxnId="{35ED0A6F-3557-4E8E-8B32-1785CBDC9092}">
      <dgm:prSet/>
      <dgm:spPr/>
      <dgm:t>
        <a:bodyPr/>
        <a:lstStyle/>
        <a:p>
          <a:endParaRPr lang="en-US"/>
        </a:p>
      </dgm:t>
    </dgm:pt>
    <dgm:pt modelId="{1A501826-4035-4D87-B9F8-8032D97CB2D7}" type="sibTrans" cxnId="{35ED0A6F-3557-4E8E-8B32-1785CBDC9092}">
      <dgm:prSet/>
      <dgm:spPr/>
      <dgm:t>
        <a:bodyPr/>
        <a:lstStyle/>
        <a:p>
          <a:endParaRPr lang="en-US"/>
        </a:p>
      </dgm:t>
    </dgm:pt>
    <dgm:pt modelId="{430F2B6F-5BE2-4F31-9085-4AD08BDDD982}">
      <dgm:prSet phldrT="[Text]"/>
      <dgm:spPr>
        <a:solidFill>
          <a:schemeClr val="accent5"/>
        </a:solidFill>
      </dgm:spPr>
      <dgm:t>
        <a:bodyPr/>
        <a:lstStyle/>
        <a:p>
          <a:r>
            <a:rPr lang="en-US" dirty="0" smtClean="0"/>
            <a:t>All sample tubes were put in a boiling water bath for 60 minutes, and then 2 mL hexane were added.</a:t>
          </a:r>
          <a:endParaRPr lang="en-US" dirty="0"/>
        </a:p>
      </dgm:t>
    </dgm:pt>
    <dgm:pt modelId="{DCCE4E26-227D-47C3-9759-C6D2DAF57D24}" type="parTrans" cxnId="{3EDF2207-6402-4EAC-AED1-24B8617F213C}">
      <dgm:prSet/>
      <dgm:spPr/>
      <dgm:t>
        <a:bodyPr/>
        <a:lstStyle/>
        <a:p>
          <a:endParaRPr lang="en-US"/>
        </a:p>
      </dgm:t>
    </dgm:pt>
    <dgm:pt modelId="{29724BD2-9D9A-4898-8414-FA25A1CBE29B}" type="sibTrans" cxnId="{3EDF2207-6402-4EAC-AED1-24B8617F213C}">
      <dgm:prSet/>
      <dgm:spPr/>
      <dgm:t>
        <a:bodyPr/>
        <a:lstStyle/>
        <a:p>
          <a:endParaRPr lang="en-US"/>
        </a:p>
      </dgm:t>
    </dgm:pt>
    <dgm:pt modelId="{A28F8CDD-296F-496D-8CBA-2A11C1EA8D1D}">
      <dgm:prSet phldrT="[Text]"/>
      <dgm:spPr>
        <a:solidFill>
          <a:schemeClr val="accent5"/>
        </a:solidFill>
      </dgm:spPr>
      <dgm:t>
        <a:bodyPr/>
        <a:lstStyle/>
        <a:p>
          <a:r>
            <a:rPr lang="en-US" dirty="0" smtClean="0"/>
            <a:t>The top hexane layer was transferred to 7 ml </a:t>
          </a:r>
          <a:r>
            <a:rPr lang="en-US" dirty="0" err="1" smtClean="0"/>
            <a:t>scintilliation</a:t>
          </a:r>
          <a:r>
            <a:rPr lang="en-US" dirty="0" smtClean="0"/>
            <a:t> vials for gas chromatography.</a:t>
          </a:r>
          <a:endParaRPr lang="en-US" dirty="0"/>
        </a:p>
      </dgm:t>
    </dgm:pt>
    <dgm:pt modelId="{3D5EFAF2-4A99-4667-A4FE-2B397273845E}" type="parTrans" cxnId="{3A1BE8C1-5337-4CBE-B8D8-69E2C010231D}">
      <dgm:prSet/>
      <dgm:spPr/>
      <dgm:t>
        <a:bodyPr/>
        <a:lstStyle/>
        <a:p>
          <a:endParaRPr lang="en-US"/>
        </a:p>
      </dgm:t>
    </dgm:pt>
    <dgm:pt modelId="{CD0BBAB3-7577-4949-9100-8C1D34F84A99}" type="sibTrans" cxnId="{3A1BE8C1-5337-4CBE-B8D8-69E2C010231D}">
      <dgm:prSet/>
      <dgm:spPr/>
      <dgm:t>
        <a:bodyPr/>
        <a:lstStyle/>
        <a:p>
          <a:endParaRPr lang="en-US"/>
        </a:p>
      </dgm:t>
    </dgm:pt>
    <dgm:pt modelId="{955E5ADC-A1AC-41BC-B22E-EA8C6CA362EC}" type="pres">
      <dgm:prSet presAssocID="{1B4AAE7C-B407-4256-8DAB-82298B7FA805}" presName="diagram" presStyleCnt="0">
        <dgm:presLayoutVars>
          <dgm:dir/>
          <dgm:resizeHandles val="exact"/>
        </dgm:presLayoutVars>
      </dgm:prSet>
      <dgm:spPr/>
      <dgm:t>
        <a:bodyPr/>
        <a:lstStyle/>
        <a:p>
          <a:endParaRPr lang="en-US"/>
        </a:p>
      </dgm:t>
    </dgm:pt>
    <dgm:pt modelId="{9975A247-56B5-4039-A2D7-4770ACD3CF04}" type="pres">
      <dgm:prSet presAssocID="{23836E9F-F61F-453B-9E0A-3BC85F5A1EC5}" presName="node" presStyleLbl="node1" presStyleIdx="0" presStyleCnt="6" custScaleX="160349" custScaleY="37942" custLinFactY="-2844" custLinFactNeighborX="1052" custLinFactNeighborY="-100000">
        <dgm:presLayoutVars>
          <dgm:bulletEnabled val="1"/>
        </dgm:presLayoutVars>
      </dgm:prSet>
      <dgm:spPr/>
      <dgm:t>
        <a:bodyPr/>
        <a:lstStyle/>
        <a:p>
          <a:endParaRPr lang="en-US"/>
        </a:p>
      </dgm:t>
    </dgm:pt>
    <dgm:pt modelId="{FDAA8BF4-6B98-4964-BF52-C0E954C502FC}" type="pres">
      <dgm:prSet presAssocID="{2A1DD86B-B6C1-4839-9A3F-3167853BF876}" presName="sibTrans" presStyleCnt="0"/>
      <dgm:spPr/>
    </dgm:pt>
    <dgm:pt modelId="{90CBBF76-B1BE-4EAD-896D-BC2D4BD9492A}" type="pres">
      <dgm:prSet presAssocID="{22543352-9B9A-4574-A1AD-5CC034F7320A}" presName="node" presStyleLbl="node1" presStyleIdx="1" presStyleCnt="6" custScaleX="160349" custScaleY="40068" custLinFactY="-1736" custLinFactNeighborX="-76" custLinFactNeighborY="-100000">
        <dgm:presLayoutVars>
          <dgm:bulletEnabled val="1"/>
        </dgm:presLayoutVars>
      </dgm:prSet>
      <dgm:spPr/>
      <dgm:t>
        <a:bodyPr/>
        <a:lstStyle/>
        <a:p>
          <a:endParaRPr lang="en-US"/>
        </a:p>
      </dgm:t>
    </dgm:pt>
    <dgm:pt modelId="{8C17A528-F468-499D-A745-B6BE33834FB1}" type="pres">
      <dgm:prSet presAssocID="{B264388C-72E5-41AA-82F8-A57F573A86B3}" presName="sibTrans" presStyleCnt="0"/>
      <dgm:spPr/>
    </dgm:pt>
    <dgm:pt modelId="{B3BD7BD5-024E-4EC6-977D-0D40C0D83A12}" type="pres">
      <dgm:prSet presAssocID="{B26DF3B6-923A-4DEC-B7DA-44E314DF9CB5}" presName="node" presStyleLbl="node1" presStyleIdx="2" presStyleCnt="6" custScaleX="160349" custScaleY="30361" custLinFactY="-7068" custLinFactNeighborX="944" custLinFactNeighborY="-100000">
        <dgm:presLayoutVars>
          <dgm:bulletEnabled val="1"/>
        </dgm:presLayoutVars>
      </dgm:prSet>
      <dgm:spPr/>
      <dgm:t>
        <a:bodyPr/>
        <a:lstStyle/>
        <a:p>
          <a:endParaRPr lang="en-US"/>
        </a:p>
      </dgm:t>
    </dgm:pt>
    <dgm:pt modelId="{9F2EFCAC-E585-4449-83D3-D351F4496390}" type="pres">
      <dgm:prSet presAssocID="{E0554CC4-BA4B-40F0-B09E-B4F5CF4E8B67}" presName="sibTrans" presStyleCnt="0"/>
      <dgm:spPr/>
    </dgm:pt>
    <dgm:pt modelId="{4635CC34-E53A-4CD2-B226-30BD2DB83806}" type="pres">
      <dgm:prSet presAssocID="{4929DEE6-883D-4EDB-B22A-E4ADCED0FA5C}" presName="node" presStyleLbl="node1" presStyleIdx="3" presStyleCnt="6" custScaleX="160349" custScaleY="42400" custLinFactY="-12943" custLinFactNeighborX="447" custLinFactNeighborY="-100000">
        <dgm:presLayoutVars>
          <dgm:bulletEnabled val="1"/>
        </dgm:presLayoutVars>
      </dgm:prSet>
      <dgm:spPr/>
      <dgm:t>
        <a:bodyPr/>
        <a:lstStyle/>
        <a:p>
          <a:endParaRPr lang="en-US"/>
        </a:p>
      </dgm:t>
    </dgm:pt>
    <dgm:pt modelId="{A446B06D-6000-467E-8B5E-E8C2E893AA05}" type="pres">
      <dgm:prSet presAssocID="{1A501826-4035-4D87-B9F8-8032D97CB2D7}" presName="sibTrans" presStyleCnt="0"/>
      <dgm:spPr/>
    </dgm:pt>
    <dgm:pt modelId="{8A4CE64D-9B03-4856-9081-5012B2566837}" type="pres">
      <dgm:prSet presAssocID="{430F2B6F-5BE2-4F31-9085-4AD08BDDD982}" presName="node" presStyleLbl="node1" presStyleIdx="4" presStyleCnt="6" custScaleX="160349" custScaleY="28454" custLinFactY="-16820" custLinFactNeighborX="32" custLinFactNeighborY="-100000">
        <dgm:presLayoutVars>
          <dgm:bulletEnabled val="1"/>
        </dgm:presLayoutVars>
      </dgm:prSet>
      <dgm:spPr/>
      <dgm:t>
        <a:bodyPr/>
        <a:lstStyle/>
        <a:p>
          <a:endParaRPr lang="en-US"/>
        </a:p>
      </dgm:t>
    </dgm:pt>
    <dgm:pt modelId="{3565B166-25FC-41BE-A4CA-0D7F7FFD7567}" type="pres">
      <dgm:prSet presAssocID="{29724BD2-9D9A-4898-8414-FA25A1CBE29B}" presName="sibTrans" presStyleCnt="0"/>
      <dgm:spPr/>
    </dgm:pt>
    <dgm:pt modelId="{B853956F-7793-49DB-92A2-C7E5B9D92334}" type="pres">
      <dgm:prSet presAssocID="{A28F8CDD-296F-496D-8CBA-2A11C1EA8D1D}" presName="node" presStyleLbl="node1" presStyleIdx="5" presStyleCnt="6" custScaleX="160349" custScaleY="29065" custLinFactY="-21448" custLinFactNeighborX="944" custLinFactNeighborY="-100000">
        <dgm:presLayoutVars>
          <dgm:bulletEnabled val="1"/>
        </dgm:presLayoutVars>
      </dgm:prSet>
      <dgm:spPr/>
      <dgm:t>
        <a:bodyPr/>
        <a:lstStyle/>
        <a:p>
          <a:endParaRPr lang="en-US"/>
        </a:p>
      </dgm:t>
    </dgm:pt>
  </dgm:ptLst>
  <dgm:cxnLst>
    <dgm:cxn modelId="{4ECE8A03-650F-4393-8424-75A96F1BDF73}" type="presOf" srcId="{A28F8CDD-296F-496D-8CBA-2A11C1EA8D1D}" destId="{B853956F-7793-49DB-92A2-C7E5B9D92334}" srcOrd="0" destOrd="0" presId="urn:microsoft.com/office/officeart/2005/8/layout/default"/>
    <dgm:cxn modelId="{35ED0A6F-3557-4E8E-8B32-1785CBDC9092}" srcId="{1B4AAE7C-B407-4256-8DAB-82298B7FA805}" destId="{4929DEE6-883D-4EDB-B22A-E4ADCED0FA5C}" srcOrd="3" destOrd="0" parTransId="{C541E173-F789-40E8-9D34-33BFEC93FA0D}" sibTransId="{1A501826-4035-4D87-B9F8-8032D97CB2D7}"/>
    <dgm:cxn modelId="{8C181587-DE3E-4707-9550-6D1E6130A31C}" type="presOf" srcId="{B26DF3B6-923A-4DEC-B7DA-44E314DF9CB5}" destId="{B3BD7BD5-024E-4EC6-977D-0D40C0D83A12}" srcOrd="0" destOrd="0" presId="urn:microsoft.com/office/officeart/2005/8/layout/default"/>
    <dgm:cxn modelId="{251DCA2A-63EB-4DB9-A0C5-65A8E8A4056A}" type="presOf" srcId="{4929DEE6-883D-4EDB-B22A-E4ADCED0FA5C}" destId="{4635CC34-E53A-4CD2-B226-30BD2DB83806}" srcOrd="0" destOrd="0" presId="urn:microsoft.com/office/officeart/2005/8/layout/default"/>
    <dgm:cxn modelId="{88EC7635-8E2D-4CAB-A049-388C2A2F5FF5}" srcId="{1B4AAE7C-B407-4256-8DAB-82298B7FA805}" destId="{23836E9F-F61F-453B-9E0A-3BC85F5A1EC5}" srcOrd="0" destOrd="0" parTransId="{7DCDAE5A-18FE-4804-87A8-2471663BBFFC}" sibTransId="{2A1DD86B-B6C1-4839-9A3F-3167853BF876}"/>
    <dgm:cxn modelId="{8AB9F914-9A67-41A8-AB7A-5B674204531D}" srcId="{1B4AAE7C-B407-4256-8DAB-82298B7FA805}" destId="{B26DF3B6-923A-4DEC-B7DA-44E314DF9CB5}" srcOrd="2" destOrd="0" parTransId="{890ACADE-091A-4DCC-A5BA-E07E2409444B}" sibTransId="{E0554CC4-BA4B-40F0-B09E-B4F5CF4E8B67}"/>
    <dgm:cxn modelId="{3A1BE8C1-5337-4CBE-B8D8-69E2C010231D}" srcId="{1B4AAE7C-B407-4256-8DAB-82298B7FA805}" destId="{A28F8CDD-296F-496D-8CBA-2A11C1EA8D1D}" srcOrd="5" destOrd="0" parTransId="{3D5EFAF2-4A99-4667-A4FE-2B397273845E}" sibTransId="{CD0BBAB3-7577-4949-9100-8C1D34F84A99}"/>
    <dgm:cxn modelId="{44892104-E579-44C7-9BE8-9738ED783B23}" type="presOf" srcId="{23836E9F-F61F-453B-9E0A-3BC85F5A1EC5}" destId="{9975A247-56B5-4039-A2D7-4770ACD3CF04}" srcOrd="0" destOrd="0" presId="urn:microsoft.com/office/officeart/2005/8/layout/default"/>
    <dgm:cxn modelId="{05EAF997-0E47-47DD-BA80-252485A8254E}" srcId="{1B4AAE7C-B407-4256-8DAB-82298B7FA805}" destId="{22543352-9B9A-4574-A1AD-5CC034F7320A}" srcOrd="1" destOrd="0" parTransId="{F4C0A401-FAAF-4246-8978-4AF78B6FEE0F}" sibTransId="{B264388C-72E5-41AA-82F8-A57F573A86B3}"/>
    <dgm:cxn modelId="{3EDF2207-6402-4EAC-AED1-24B8617F213C}" srcId="{1B4AAE7C-B407-4256-8DAB-82298B7FA805}" destId="{430F2B6F-5BE2-4F31-9085-4AD08BDDD982}" srcOrd="4" destOrd="0" parTransId="{DCCE4E26-227D-47C3-9759-C6D2DAF57D24}" sibTransId="{29724BD2-9D9A-4898-8414-FA25A1CBE29B}"/>
    <dgm:cxn modelId="{60D14F53-02AA-4076-B1F3-630AF7E51873}" type="presOf" srcId="{430F2B6F-5BE2-4F31-9085-4AD08BDDD982}" destId="{8A4CE64D-9B03-4856-9081-5012B2566837}" srcOrd="0" destOrd="0" presId="urn:microsoft.com/office/officeart/2005/8/layout/default"/>
    <dgm:cxn modelId="{2864F7EC-E186-4E83-A5A7-3D8C5505E615}" type="presOf" srcId="{1B4AAE7C-B407-4256-8DAB-82298B7FA805}" destId="{955E5ADC-A1AC-41BC-B22E-EA8C6CA362EC}" srcOrd="0" destOrd="0" presId="urn:microsoft.com/office/officeart/2005/8/layout/default"/>
    <dgm:cxn modelId="{67593F4A-E39C-4458-87AC-0F9FC7B53609}" type="presOf" srcId="{22543352-9B9A-4574-A1AD-5CC034F7320A}" destId="{90CBBF76-B1BE-4EAD-896D-BC2D4BD9492A}" srcOrd="0" destOrd="0" presId="urn:microsoft.com/office/officeart/2005/8/layout/default"/>
    <dgm:cxn modelId="{89D2A4CB-E0C2-4B5B-B47D-FBC8BF0FC417}" type="presParOf" srcId="{955E5ADC-A1AC-41BC-B22E-EA8C6CA362EC}" destId="{9975A247-56B5-4039-A2D7-4770ACD3CF04}" srcOrd="0" destOrd="0" presId="urn:microsoft.com/office/officeart/2005/8/layout/default"/>
    <dgm:cxn modelId="{AEFBD435-1CEA-4098-8784-CDE1F40C5BBC}" type="presParOf" srcId="{955E5ADC-A1AC-41BC-B22E-EA8C6CA362EC}" destId="{FDAA8BF4-6B98-4964-BF52-C0E954C502FC}" srcOrd="1" destOrd="0" presId="urn:microsoft.com/office/officeart/2005/8/layout/default"/>
    <dgm:cxn modelId="{FA540EFA-129B-4683-8CCF-0C55C85E22FC}" type="presParOf" srcId="{955E5ADC-A1AC-41BC-B22E-EA8C6CA362EC}" destId="{90CBBF76-B1BE-4EAD-896D-BC2D4BD9492A}" srcOrd="2" destOrd="0" presId="urn:microsoft.com/office/officeart/2005/8/layout/default"/>
    <dgm:cxn modelId="{12BD548A-1400-4A81-9724-A28B01B3B88E}" type="presParOf" srcId="{955E5ADC-A1AC-41BC-B22E-EA8C6CA362EC}" destId="{8C17A528-F468-499D-A745-B6BE33834FB1}" srcOrd="3" destOrd="0" presId="urn:microsoft.com/office/officeart/2005/8/layout/default"/>
    <dgm:cxn modelId="{9562E448-1DC8-44C0-B4A9-7783EEB02D55}" type="presParOf" srcId="{955E5ADC-A1AC-41BC-B22E-EA8C6CA362EC}" destId="{B3BD7BD5-024E-4EC6-977D-0D40C0D83A12}" srcOrd="4" destOrd="0" presId="urn:microsoft.com/office/officeart/2005/8/layout/default"/>
    <dgm:cxn modelId="{B734AF99-2E9B-4E75-8C14-32868534520D}" type="presParOf" srcId="{955E5ADC-A1AC-41BC-B22E-EA8C6CA362EC}" destId="{9F2EFCAC-E585-4449-83D3-D351F4496390}" srcOrd="5" destOrd="0" presId="urn:microsoft.com/office/officeart/2005/8/layout/default"/>
    <dgm:cxn modelId="{CEC66BE4-8C1A-42C4-8D2F-AD274DFF6195}" type="presParOf" srcId="{955E5ADC-A1AC-41BC-B22E-EA8C6CA362EC}" destId="{4635CC34-E53A-4CD2-B226-30BD2DB83806}" srcOrd="6" destOrd="0" presId="urn:microsoft.com/office/officeart/2005/8/layout/default"/>
    <dgm:cxn modelId="{CCF4B05E-28F7-4226-8658-8058E05DC8D9}" type="presParOf" srcId="{955E5ADC-A1AC-41BC-B22E-EA8C6CA362EC}" destId="{A446B06D-6000-467E-8B5E-E8C2E893AA05}" srcOrd="7" destOrd="0" presId="urn:microsoft.com/office/officeart/2005/8/layout/default"/>
    <dgm:cxn modelId="{B904E983-6A7C-4799-90BA-3C521F1A2E78}" type="presParOf" srcId="{955E5ADC-A1AC-41BC-B22E-EA8C6CA362EC}" destId="{8A4CE64D-9B03-4856-9081-5012B2566837}" srcOrd="8" destOrd="0" presId="urn:microsoft.com/office/officeart/2005/8/layout/default"/>
    <dgm:cxn modelId="{66B4DDDE-3E4C-4CF7-92EE-3269804D99EB}" type="presParOf" srcId="{955E5ADC-A1AC-41BC-B22E-EA8C6CA362EC}" destId="{3565B166-25FC-41BE-A4CA-0D7F7FFD7567}" srcOrd="9" destOrd="0" presId="urn:microsoft.com/office/officeart/2005/8/layout/default"/>
    <dgm:cxn modelId="{17EAC3C9-96D4-43B0-9682-1C1F4F12F5A0}" type="presParOf" srcId="{955E5ADC-A1AC-41BC-B22E-EA8C6CA362EC}" destId="{B853956F-7793-49DB-92A2-C7E5B9D9233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5A247-56B5-4039-A2D7-4770ACD3CF04}">
      <dsp:nvSpPr>
        <dsp:cNvPr id="0" name=""/>
        <dsp:cNvSpPr/>
      </dsp:nvSpPr>
      <dsp:spPr>
        <a:xfrm>
          <a:off x="12313" y="0"/>
          <a:ext cx="12941685" cy="1837367"/>
        </a:xfrm>
        <a:prstGeom prst="rect">
          <a:avLst/>
        </a:prstGeom>
        <a:solidFill>
          <a:schemeClr val="accent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18 mL of </a:t>
          </a:r>
          <a:r>
            <a:rPr lang="en-US" sz="3700" kern="1200" dirty="0" err="1" smtClean="0"/>
            <a:t>Folch</a:t>
          </a:r>
          <a:r>
            <a:rPr lang="en-US" sz="3700" kern="1200" dirty="0" smtClean="0"/>
            <a:t> solution (600 mL chloroform and 300 mL methanol) was added to 2 grams of homogenized membrane sample, </a:t>
          </a:r>
          <a:r>
            <a:rPr lang="en-US" sz="3700" kern="1200" dirty="0" err="1" smtClean="0"/>
            <a:t>vortexed</a:t>
          </a:r>
          <a:r>
            <a:rPr lang="en-US" sz="3700" kern="1200" dirty="0" smtClean="0"/>
            <a:t>, and held at 4˚C overnight.</a:t>
          </a:r>
          <a:endParaRPr lang="en-US" sz="3700" kern="1200" dirty="0"/>
        </a:p>
      </dsp:txBody>
      <dsp:txXfrm>
        <a:off x="12313" y="0"/>
        <a:ext cx="12941685" cy="1837367"/>
      </dsp:txXfrm>
    </dsp:sp>
    <dsp:sp modelId="{90CBBF76-B1BE-4EAD-896D-BC2D4BD9492A}">
      <dsp:nvSpPr>
        <dsp:cNvPr id="0" name=""/>
        <dsp:cNvSpPr/>
      </dsp:nvSpPr>
      <dsp:spPr>
        <a:xfrm>
          <a:off x="22" y="2353495"/>
          <a:ext cx="12941685" cy="1940320"/>
        </a:xfrm>
        <a:prstGeom prst="rect">
          <a:avLst/>
        </a:prstGeom>
        <a:solidFill>
          <a:schemeClr val="accent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4 mL of sodium chloride solution 0.88% was added to the samples, and then the samples were centrifuged at 1800 RPM for 10 minutes.</a:t>
          </a:r>
          <a:endParaRPr lang="en-US" sz="3700" kern="1200" dirty="0"/>
        </a:p>
      </dsp:txBody>
      <dsp:txXfrm>
        <a:off x="22" y="2353495"/>
        <a:ext cx="12941685" cy="1940320"/>
      </dsp:txXfrm>
    </dsp:sp>
    <dsp:sp modelId="{B3BD7BD5-024E-4EC6-977D-0D40C0D83A12}">
      <dsp:nvSpPr>
        <dsp:cNvPr id="0" name=""/>
        <dsp:cNvSpPr/>
      </dsp:nvSpPr>
      <dsp:spPr>
        <a:xfrm>
          <a:off x="12313" y="4842705"/>
          <a:ext cx="12941685" cy="1470252"/>
        </a:xfrm>
        <a:prstGeom prst="rect">
          <a:avLst/>
        </a:prstGeom>
        <a:solidFill>
          <a:schemeClr val="accent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The upper aqueous layer was aspirated and discarded as waste, 1 mL of he chloroform layer was dried under nitrogen gas.</a:t>
          </a:r>
          <a:endParaRPr lang="en-US" sz="3700" kern="1200" dirty="0"/>
        </a:p>
      </dsp:txBody>
      <dsp:txXfrm>
        <a:off x="12313" y="4842705"/>
        <a:ext cx="12941685" cy="1470252"/>
      </dsp:txXfrm>
    </dsp:sp>
    <dsp:sp modelId="{4635CC34-E53A-4CD2-B226-30BD2DB83806}">
      <dsp:nvSpPr>
        <dsp:cNvPr id="0" name=""/>
        <dsp:cNvSpPr/>
      </dsp:nvSpPr>
      <dsp:spPr>
        <a:xfrm>
          <a:off x="12313" y="6835551"/>
          <a:ext cx="12941685" cy="2053249"/>
        </a:xfrm>
        <a:prstGeom prst="rect">
          <a:avLst/>
        </a:prstGeom>
        <a:solidFill>
          <a:schemeClr val="accent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2 mL boron </a:t>
          </a:r>
          <a:r>
            <a:rPr lang="en-US" sz="3700" kern="1200" dirty="0" err="1" smtClean="0"/>
            <a:t>trifluoride</a:t>
          </a:r>
          <a:r>
            <a:rPr lang="en-US" sz="3700" kern="1200" dirty="0" smtClean="0"/>
            <a:t> solution (45% HPLC-Grade methanol, 35% boron </a:t>
          </a:r>
          <a:r>
            <a:rPr lang="en-US" sz="3700" kern="1200" dirty="0" err="1" smtClean="0"/>
            <a:t>trifluoride</a:t>
          </a:r>
          <a:r>
            <a:rPr lang="en-US" sz="3700" kern="1200" dirty="0" smtClean="0"/>
            <a:t> reagent, 20% HPLC-grade hexane) was added to each sample and the samples were </a:t>
          </a:r>
          <a:r>
            <a:rPr lang="en-US" sz="3700" kern="1200" dirty="0" err="1" smtClean="0"/>
            <a:t>vortexed</a:t>
          </a:r>
          <a:r>
            <a:rPr lang="en-US" sz="3700" kern="1200" dirty="0" smtClean="0"/>
            <a:t> and capped tightly.</a:t>
          </a:r>
          <a:endParaRPr lang="en-US" sz="3700" kern="1200" dirty="0"/>
        </a:p>
      </dsp:txBody>
      <dsp:txXfrm>
        <a:off x="12313" y="6835551"/>
        <a:ext cx="12941685" cy="2053249"/>
      </dsp:txXfrm>
    </dsp:sp>
    <dsp:sp modelId="{8A4CE64D-9B03-4856-9081-5012B2566837}">
      <dsp:nvSpPr>
        <dsp:cNvPr id="0" name=""/>
        <dsp:cNvSpPr/>
      </dsp:nvSpPr>
      <dsp:spPr>
        <a:xfrm>
          <a:off x="8739" y="9508149"/>
          <a:ext cx="12941685" cy="1377904"/>
        </a:xfrm>
        <a:prstGeom prst="rect">
          <a:avLst/>
        </a:prstGeom>
        <a:solidFill>
          <a:schemeClr val="accent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All sample tubes were put in a boiling water bath for 60 minutes, and then 2 mL hexane were added.</a:t>
          </a:r>
          <a:endParaRPr lang="en-US" sz="3700" kern="1200" dirty="0"/>
        </a:p>
      </dsp:txBody>
      <dsp:txXfrm>
        <a:off x="8739" y="9508149"/>
        <a:ext cx="12941685" cy="1377904"/>
      </dsp:txXfrm>
    </dsp:sp>
    <dsp:sp modelId="{B853956F-7793-49DB-92A2-C7E5B9D92334}">
      <dsp:nvSpPr>
        <dsp:cNvPr id="0" name=""/>
        <dsp:cNvSpPr/>
      </dsp:nvSpPr>
      <dsp:spPr>
        <a:xfrm>
          <a:off x="12313" y="11469034"/>
          <a:ext cx="12941685" cy="1407492"/>
        </a:xfrm>
        <a:prstGeom prst="rect">
          <a:avLst/>
        </a:prstGeom>
        <a:solidFill>
          <a:schemeClr val="accent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The top hexane layer was transferred to 7 ml </a:t>
          </a:r>
          <a:r>
            <a:rPr lang="en-US" sz="3700" kern="1200" dirty="0" err="1" smtClean="0"/>
            <a:t>scintilliation</a:t>
          </a:r>
          <a:r>
            <a:rPr lang="en-US" sz="3700" kern="1200" dirty="0" smtClean="0"/>
            <a:t> vials for gas chromatography.</a:t>
          </a:r>
          <a:endParaRPr lang="en-US" sz="3700" kern="1200" dirty="0"/>
        </a:p>
      </dsp:txBody>
      <dsp:txXfrm>
        <a:off x="12313" y="11469034"/>
        <a:ext cx="12941685" cy="14074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defTabSz="2662017"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3177" tIns="46589" rIns="93177" bIns="46589" rtlCol="0"/>
          <a:lstStyle>
            <a:lvl1pPr algn="r" defTabSz="2662017" fontAlgn="auto">
              <a:spcBef>
                <a:spcPts val="0"/>
              </a:spcBef>
              <a:spcAft>
                <a:spcPts val="0"/>
              </a:spcAft>
              <a:defRPr sz="1200">
                <a:latin typeface="+mn-lt"/>
                <a:cs typeface="+mn-cs"/>
              </a:defRPr>
            </a:lvl1pPr>
          </a:lstStyle>
          <a:p>
            <a:pPr>
              <a:defRPr/>
            </a:pPr>
            <a:fld id="{56FA7141-B4DB-4D6C-B0DF-4433AFEE56BE}" type="datetimeFigureOut">
              <a:rPr lang="en-US"/>
              <a:pPr>
                <a:defRPr/>
              </a:pPr>
              <a:t>5/27/2014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7975"/>
            <a:ext cx="4029075" cy="350838"/>
          </a:xfrm>
          <a:prstGeom prst="rect">
            <a:avLst/>
          </a:prstGeom>
        </p:spPr>
        <p:txBody>
          <a:bodyPr vert="horz" lIns="93177" tIns="46589" rIns="93177" bIns="46589" rtlCol="0" anchor="b"/>
          <a:lstStyle>
            <a:lvl1pPr algn="l" defTabSz="2662017"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lIns="93177" tIns="46589" rIns="93177" bIns="46589" rtlCol="0" anchor="b"/>
          <a:lstStyle>
            <a:lvl1pPr algn="r" defTabSz="2662017" fontAlgn="auto">
              <a:spcBef>
                <a:spcPts val="0"/>
              </a:spcBef>
              <a:spcAft>
                <a:spcPts val="0"/>
              </a:spcAft>
              <a:defRPr sz="1200">
                <a:latin typeface="+mn-lt"/>
                <a:cs typeface="+mn-cs"/>
              </a:defRPr>
            </a:lvl1pPr>
          </a:lstStyle>
          <a:p>
            <a:pPr>
              <a:defRPr/>
            </a:pPr>
            <a:fld id="{A6ABACFF-649A-4076-B772-CD1AF26BB253}" type="slidenum">
              <a:rPr lang="en-US"/>
              <a:pPr>
                <a:defRPr/>
              </a:pPr>
              <a:t>‹#›</a:t>
            </a:fld>
            <a:endParaRPr lang="en-US"/>
          </a:p>
        </p:txBody>
      </p:sp>
    </p:spTree>
    <p:extLst>
      <p:ext uri="{BB962C8B-B14F-4D97-AF65-F5344CB8AC3E}">
        <p14:creationId xmlns:p14="http://schemas.microsoft.com/office/powerpoint/2010/main" val="792256373"/>
      </p:ext>
    </p:extLst>
  </p:cSld>
  <p:clrMap bg1="lt1" tx1="dk1" bg2="lt2" tx2="dk2" accent1="accent1" accent2="accent2" accent3="accent3" accent4="accent4" accent5="accent5" accent6="accent6" hlink="hlink" folHlink="folHlink"/>
  <p:notesStyle>
    <a:lvl1pPr algn="l" defTabSz="3652838" rtl="0" eaLnBrk="0" fontAlgn="base" hangingPunct="0">
      <a:spcBef>
        <a:spcPct val="30000"/>
      </a:spcBef>
      <a:spcAft>
        <a:spcPct val="0"/>
      </a:spcAft>
      <a:defRPr sz="4800" kern="1200">
        <a:solidFill>
          <a:schemeClr val="tx1"/>
        </a:solidFill>
        <a:latin typeface="+mn-lt"/>
        <a:ea typeface="+mn-ea"/>
        <a:cs typeface="+mn-cs"/>
      </a:defRPr>
    </a:lvl1pPr>
    <a:lvl2pPr marL="1824038" algn="l" defTabSz="3652838" rtl="0" eaLnBrk="0" fontAlgn="base" hangingPunct="0">
      <a:spcBef>
        <a:spcPct val="30000"/>
      </a:spcBef>
      <a:spcAft>
        <a:spcPct val="0"/>
      </a:spcAft>
      <a:defRPr sz="4800" kern="1200">
        <a:solidFill>
          <a:schemeClr val="tx1"/>
        </a:solidFill>
        <a:latin typeface="+mn-lt"/>
        <a:ea typeface="+mn-ea"/>
        <a:cs typeface="+mn-cs"/>
      </a:defRPr>
    </a:lvl2pPr>
    <a:lvl3pPr marL="3652838" algn="l" defTabSz="3652838" rtl="0" eaLnBrk="0" fontAlgn="base" hangingPunct="0">
      <a:spcBef>
        <a:spcPct val="30000"/>
      </a:spcBef>
      <a:spcAft>
        <a:spcPct val="0"/>
      </a:spcAft>
      <a:defRPr sz="4800" kern="1200">
        <a:solidFill>
          <a:schemeClr val="tx1"/>
        </a:solidFill>
        <a:latin typeface="+mn-lt"/>
        <a:ea typeface="+mn-ea"/>
        <a:cs typeface="+mn-cs"/>
      </a:defRPr>
    </a:lvl3pPr>
    <a:lvl4pPr marL="5481638" algn="l" defTabSz="3652838" rtl="0" eaLnBrk="0" fontAlgn="base" hangingPunct="0">
      <a:spcBef>
        <a:spcPct val="30000"/>
      </a:spcBef>
      <a:spcAft>
        <a:spcPct val="0"/>
      </a:spcAft>
      <a:defRPr sz="4800" kern="1200">
        <a:solidFill>
          <a:schemeClr val="tx1"/>
        </a:solidFill>
        <a:latin typeface="+mn-lt"/>
        <a:ea typeface="+mn-ea"/>
        <a:cs typeface="+mn-cs"/>
      </a:defRPr>
    </a:lvl4pPr>
    <a:lvl5pPr marL="7312025" algn="l" defTabSz="3652838" rtl="0" eaLnBrk="0" fontAlgn="base" hangingPunct="0">
      <a:spcBef>
        <a:spcPct val="30000"/>
      </a:spcBef>
      <a:spcAft>
        <a:spcPct val="0"/>
      </a:spcAft>
      <a:defRPr sz="4800" kern="1200">
        <a:solidFill>
          <a:schemeClr val="tx1"/>
        </a:solidFill>
        <a:latin typeface="+mn-lt"/>
        <a:ea typeface="+mn-ea"/>
        <a:cs typeface="+mn-cs"/>
      </a:defRPr>
    </a:lvl5pPr>
    <a:lvl6pPr marL="9141059" algn="l" defTabSz="3656425" rtl="0" eaLnBrk="1" latinLnBrk="0" hangingPunct="1">
      <a:defRPr sz="4800" kern="1200">
        <a:solidFill>
          <a:schemeClr val="tx1"/>
        </a:solidFill>
        <a:latin typeface="+mn-lt"/>
        <a:ea typeface="+mn-ea"/>
        <a:cs typeface="+mn-cs"/>
      </a:defRPr>
    </a:lvl6pPr>
    <a:lvl7pPr marL="10969274" algn="l" defTabSz="3656425" rtl="0" eaLnBrk="1" latinLnBrk="0" hangingPunct="1">
      <a:defRPr sz="4800" kern="1200">
        <a:solidFill>
          <a:schemeClr val="tx1"/>
        </a:solidFill>
        <a:latin typeface="+mn-lt"/>
        <a:ea typeface="+mn-ea"/>
        <a:cs typeface="+mn-cs"/>
      </a:defRPr>
    </a:lvl7pPr>
    <a:lvl8pPr marL="12797484" algn="l" defTabSz="3656425" rtl="0" eaLnBrk="1" latinLnBrk="0" hangingPunct="1">
      <a:defRPr sz="4800" kern="1200">
        <a:solidFill>
          <a:schemeClr val="tx1"/>
        </a:solidFill>
        <a:latin typeface="+mn-lt"/>
        <a:ea typeface="+mn-ea"/>
        <a:cs typeface="+mn-cs"/>
      </a:defRPr>
    </a:lvl8pPr>
    <a:lvl9pPr marL="14625694" algn="l" defTabSz="3656425"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F70D93DA-A406-40E5-B77B-A68B3650EDC3}" type="datetimeFigureOut">
              <a:rPr lang="en-US" smtClean="0"/>
              <a:pPr>
                <a:defRPr/>
              </a:pPr>
              <a:t>5/27/2014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CBD450-D674-4022-92CC-1E4EB57AE9BC}"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14E1B79-B2F3-4FC0-B30B-0CA0C0FC2264}" type="datetimeFigureOut">
              <a:rPr lang="en-US" smtClean="0"/>
              <a:pPr>
                <a:defRPr/>
              </a:pPr>
              <a:t>5/27/2014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9AD595-EF73-43EB-AD84-B211A7F9564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7AB5859-574B-4653-B407-C9F79FC565CB}" type="datetimeFigureOut">
              <a:rPr lang="en-US" smtClean="0"/>
              <a:pPr>
                <a:defRPr/>
              </a:pPr>
              <a:t>5/27/2014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8A25175-4A67-4EF1-9124-14EBF6AC0DE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68425EB-C303-45D3-8E37-5527B17C8737}" type="datetimeFigureOut">
              <a:rPr lang="en-US" smtClean="0"/>
              <a:pPr>
                <a:defRPr/>
              </a:pPr>
              <a:t>5/27/2014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4094826-0E13-4A84-A5F7-C023AE3043C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1D73A4B-FB49-43B7-A4A0-C2E1AC8F814D}" type="datetimeFigureOut">
              <a:rPr lang="en-US" smtClean="0"/>
              <a:pPr>
                <a:defRPr/>
              </a:pPr>
              <a:t>5/27/2014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523611-81AC-485E-AC6E-8657974BF73A}"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88B42239-76C7-4331-8A66-29A07CE31F8B}" type="datetimeFigureOut">
              <a:rPr lang="en-US" smtClean="0"/>
              <a:pPr>
                <a:defRPr/>
              </a:pPr>
              <a:t>5/27/2014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6F32406-5FD4-45EB-8239-E8A9D8C0D4B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88AD9929-6550-45D4-B6E3-D8A3D9446A59}" type="datetimeFigureOut">
              <a:rPr lang="en-US" smtClean="0"/>
              <a:pPr>
                <a:defRPr/>
              </a:pPr>
              <a:t>5/27/2014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271B6F3-7798-4180-B762-F6DBFDFB43F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8F2544-8726-401D-9270-73E48AA612C0}" type="datetimeFigureOut">
              <a:rPr lang="en-US" smtClean="0"/>
              <a:pPr>
                <a:defRPr/>
              </a:pPr>
              <a:t>5/27/2014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591668E-ECE0-4A59-B014-BE8C3D70142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5253814-B55A-4A59-AB11-45F3A6DF76AA}" type="datetimeFigureOut">
              <a:rPr lang="en-US" smtClean="0"/>
              <a:pPr>
                <a:defRPr/>
              </a:pPr>
              <a:t>5/27/2014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38D57F5-0737-4A0A-8A97-BAA0E86E893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A747038-D956-48F5-988D-A80CF3002408}" type="datetimeFigureOut">
              <a:rPr lang="en-US" smtClean="0"/>
              <a:pPr>
                <a:defRPr/>
              </a:pPr>
              <a:t>5/27/2014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959A393-844A-44A7-BB8A-3BEF40845C0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382D16B-46AA-46BF-8B4E-27B12EAFC824}" type="datetimeFigureOut">
              <a:rPr lang="en-US" smtClean="0"/>
              <a:pPr>
                <a:defRPr/>
              </a:pPr>
              <a:t>5/27/2014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18F54C-1614-495D-8787-2979C742209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pPr>
              <a:defRPr/>
            </a:pPr>
            <a:fld id="{0F77FDFA-41D5-44D0-9B6C-2C0D5D068C8D}" type="datetimeFigureOut">
              <a:rPr lang="en-US" smtClean="0"/>
              <a:pPr>
                <a:defRPr/>
              </a:pPr>
              <a:t>5/27/2014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pPr>
              <a:defRPr/>
            </a:pPr>
            <a:fld id="{67F36592-0126-46D9-A9A2-7B65A1C3015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gif"/><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5.png"/><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 name="Rounded Rectangle 11"/>
          <p:cNvSpPr/>
          <p:nvPr/>
        </p:nvSpPr>
        <p:spPr>
          <a:xfrm>
            <a:off x="14478000" y="16573032"/>
            <a:ext cx="11277600" cy="4915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ectangle 1027"/>
          <p:cNvSpPr/>
          <p:nvPr/>
        </p:nvSpPr>
        <p:spPr>
          <a:xfrm>
            <a:off x="14020799" y="25298400"/>
            <a:ext cx="29108401"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1026"/>
          <p:cNvSpPr/>
          <p:nvPr/>
        </p:nvSpPr>
        <p:spPr>
          <a:xfrm>
            <a:off x="13906498" y="7953952"/>
            <a:ext cx="29108401" cy="170326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AV</a:t>
            </a:r>
            <a:endParaRPr lang="en-US" dirty="0"/>
          </a:p>
        </p:txBody>
      </p:sp>
      <p:sp>
        <p:nvSpPr>
          <p:cNvPr id="1025" name="Rectangle 1024"/>
          <p:cNvSpPr/>
          <p:nvPr/>
        </p:nvSpPr>
        <p:spPr>
          <a:xfrm>
            <a:off x="457200" y="7983672"/>
            <a:ext cx="13106400" cy="246299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457198" y="0"/>
            <a:ext cx="42672001" cy="370916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94560" y="292505"/>
            <a:ext cx="39502080" cy="3657600"/>
          </a:xfrm>
        </p:spPr>
        <p:txBody>
          <a:bodyPr>
            <a:normAutofit/>
          </a:bodyPr>
          <a:lstStyle/>
          <a:p>
            <a:r>
              <a:rPr lang="en-US" sz="6600" b="1" dirty="0" smtClean="0"/>
              <a:t>Fatty Acid Composition of the Yolk Sac Membrane in the Chicken Embryo</a:t>
            </a:r>
            <a:r>
              <a:rPr lang="en-US" sz="6600" b="1" dirty="0" smtClean="0">
                <a:effectLst>
                  <a:outerShdw blurRad="38100" dist="38100" dir="2700000" algn="tl">
                    <a:srgbClr val="000000">
                      <a:alpha val="43137"/>
                    </a:srgbClr>
                  </a:outerShdw>
                </a:effectLst>
              </a:rPr>
              <a:t/>
            </a:r>
            <a:br>
              <a:rPr lang="en-US" sz="6600" b="1" dirty="0" smtClean="0">
                <a:effectLst>
                  <a:outerShdw blurRad="38100" dist="38100" dir="2700000" algn="tl">
                    <a:srgbClr val="000000">
                      <a:alpha val="43137"/>
                    </a:srgbClr>
                  </a:outerShdw>
                </a:effectLst>
              </a:rPr>
            </a:br>
            <a:r>
              <a:rPr lang="en-US" sz="3600" dirty="0" smtClean="0"/>
              <a:t>Persia </a:t>
            </a:r>
            <a:r>
              <a:rPr lang="en-US" sz="3600" dirty="0" err="1" smtClean="0"/>
              <a:t>Neumann</a:t>
            </a:r>
            <a:r>
              <a:rPr lang="en-US" sz="3600" baseline="30000" dirty="0" err="1" smtClean="0"/>
              <a:t>a</a:t>
            </a:r>
            <a:r>
              <a:rPr lang="en-US" sz="3600" dirty="0" smtClean="0"/>
              <a:t>, </a:t>
            </a:r>
            <a:r>
              <a:rPr lang="en-US" sz="3600" dirty="0" err="1" smtClean="0"/>
              <a:t>Fracine</a:t>
            </a:r>
            <a:r>
              <a:rPr lang="en-US" sz="3600" dirty="0" smtClean="0"/>
              <a:t> </a:t>
            </a:r>
            <a:r>
              <a:rPr lang="en-US" sz="3600" dirty="0" err="1" smtClean="0"/>
              <a:t>Vercese</a:t>
            </a:r>
            <a:r>
              <a:rPr lang="en-US" sz="3600" baseline="30000" dirty="0" err="1" smtClean="0"/>
              <a:t>ab</a:t>
            </a:r>
            <a:r>
              <a:rPr lang="en-US" sz="3600" dirty="0" smtClean="0"/>
              <a:t>, Gita </a:t>
            </a:r>
            <a:r>
              <a:rPr lang="en-US" sz="3600" dirty="0" err="1" smtClean="0"/>
              <a:t>Cherian</a:t>
            </a:r>
            <a:r>
              <a:rPr lang="en-US" sz="3600" baseline="30000" dirty="0" err="1" smtClean="0"/>
              <a:t>a</a:t>
            </a:r>
            <a:r>
              <a:rPr lang="en-US" sz="3600" dirty="0" smtClean="0"/>
              <a:t>, Michelle </a:t>
            </a:r>
            <a:r>
              <a:rPr lang="en-US" sz="3600" dirty="0" err="1" smtClean="0"/>
              <a:t>Kutzler</a:t>
            </a:r>
            <a:r>
              <a:rPr lang="en-US" sz="3600" baseline="30000" dirty="0" err="1" smtClean="0"/>
              <a:t>a</a:t>
            </a:r>
            <a:r>
              <a:rPr lang="en-US" sz="3600" baseline="30000" dirty="0" smtClean="0"/>
              <a:t/>
            </a:r>
            <a:br>
              <a:rPr lang="en-US" sz="3600" baseline="30000" dirty="0" smtClean="0"/>
            </a:br>
            <a:r>
              <a:rPr lang="en-US" sz="3600" baseline="30000" dirty="0" err="1" smtClean="0"/>
              <a:t>a</a:t>
            </a:r>
            <a:r>
              <a:rPr lang="en-US" sz="3600" dirty="0" err="1" smtClean="0"/>
              <a:t>Department</a:t>
            </a:r>
            <a:r>
              <a:rPr lang="en-US" sz="3600" dirty="0" smtClean="0"/>
              <a:t> of Animal and Rangeland Sciences, Oregon State University</a:t>
            </a:r>
            <a:br>
              <a:rPr lang="en-US" sz="3600" dirty="0" smtClean="0"/>
            </a:br>
            <a:r>
              <a:rPr lang="en-US" sz="3600" baseline="30000" dirty="0" err="1" smtClean="0"/>
              <a:t>b</a:t>
            </a:r>
            <a:r>
              <a:rPr lang="en-US" sz="3600" dirty="0" err="1" smtClean="0"/>
              <a:t>Department</a:t>
            </a:r>
            <a:r>
              <a:rPr lang="en-US" sz="3600" dirty="0" smtClean="0"/>
              <a:t> de </a:t>
            </a:r>
            <a:r>
              <a:rPr lang="en-US" sz="3600" dirty="0" err="1" smtClean="0"/>
              <a:t>Melhoramento</a:t>
            </a:r>
            <a:r>
              <a:rPr lang="en-US" sz="3600" dirty="0" smtClean="0"/>
              <a:t> e </a:t>
            </a:r>
            <a:r>
              <a:rPr lang="en-US" sz="3600" dirty="0" err="1" smtClean="0"/>
              <a:t>Nutricato</a:t>
            </a:r>
            <a:r>
              <a:rPr lang="en-US" sz="3600" dirty="0" smtClean="0"/>
              <a:t> Animal, UNESP, </a:t>
            </a:r>
            <a:r>
              <a:rPr lang="en-US" sz="3600" dirty="0" err="1" smtClean="0"/>
              <a:t>Botucatu</a:t>
            </a:r>
            <a:r>
              <a:rPr lang="en-US" sz="3600" dirty="0" smtClean="0"/>
              <a:t>, </a:t>
            </a:r>
            <a:r>
              <a:rPr lang="en-US" sz="3600" dirty="0" err="1" smtClean="0"/>
              <a:t>Brasil</a:t>
            </a:r>
            <a:endParaRPr lang="en-US" sz="6600" b="1"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94102898"/>
              </p:ext>
            </p:extLst>
          </p:nvPr>
        </p:nvGraphicFramePr>
        <p:xfrm>
          <a:off x="533399" y="19316700"/>
          <a:ext cx="12953999" cy="2339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57198" y="3875851"/>
            <a:ext cx="42768633" cy="3984069"/>
          </a:xfrm>
          <a:prstGeom prst="roundRect">
            <a:avLst/>
          </a:prstGeom>
          <a:solidFill>
            <a:schemeClr val="accent5"/>
          </a:solidFill>
          <a:ln cap="rnd">
            <a:solidFill>
              <a:schemeClr val="accent1">
                <a:lumMod val="50000"/>
              </a:schemeClr>
            </a:solidFill>
          </a:ln>
          <a:effectLst>
            <a:softEdge rad="0"/>
          </a:effectLst>
          <a:scene3d>
            <a:camera prst="orthographicFront"/>
            <a:lightRig rig="threePt" dir="t"/>
          </a:scene3d>
          <a:sp3d>
            <a:bevelT w="0" h="0"/>
            <a:bevelB w="63500"/>
          </a:sp3d>
        </p:spPr>
        <p:txBody>
          <a:bodyPr wrap="square" rtlCol="0">
            <a:spAutoFit/>
          </a:bodyPr>
          <a:lstStyle/>
          <a:p>
            <a:pPr algn="ctr"/>
            <a:r>
              <a:rPr lang="en-US" sz="4800" b="1" dirty="0" smtClean="0"/>
              <a:t>Introduction</a:t>
            </a:r>
          </a:p>
          <a:p>
            <a:pPr algn="ctr"/>
            <a:r>
              <a:rPr lang="en-US" sz="4500" dirty="0" smtClean="0"/>
              <a:t>Similar </a:t>
            </a:r>
            <a:r>
              <a:rPr lang="en-US" sz="4500" dirty="0"/>
              <a:t>to the mammalian placenta with the </a:t>
            </a:r>
            <a:r>
              <a:rPr lang="en-US" sz="4500" dirty="0" err="1"/>
              <a:t>chorioallantois</a:t>
            </a:r>
            <a:r>
              <a:rPr lang="en-US" sz="4500" dirty="0"/>
              <a:t> and amnion, the avian yolk sac membrane (YSM) is comprised of the area </a:t>
            </a:r>
            <a:r>
              <a:rPr lang="en-US" sz="4500" dirty="0" err="1"/>
              <a:t>vitellina</a:t>
            </a:r>
            <a:r>
              <a:rPr lang="en-US" sz="4500" dirty="0"/>
              <a:t> (AVI) and area </a:t>
            </a:r>
            <a:r>
              <a:rPr lang="en-US" sz="4500" dirty="0" err="1"/>
              <a:t>vasculosa</a:t>
            </a:r>
            <a:r>
              <a:rPr lang="en-US" sz="4500" dirty="0"/>
              <a:t> (AVA), respectively.  Understanding incorporation and delivery of nutrients (especially fatty acids) between these membranes and the developing embryo is important for improving hatchability and survival of chicks during early life. Due to its relative proximity to the yolk, we hypothesized that the AVI would be higher in fatty acid composition compared to the AVA. </a:t>
            </a:r>
          </a:p>
        </p:txBody>
      </p:sp>
      <p:pic>
        <p:nvPicPr>
          <p:cNvPr id="1026" name="Picture 2" descr="https://depts.washington.edu/amtas/_images/OSU.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 y="228067"/>
            <a:ext cx="2552700" cy="2729216"/>
          </a:xfrm>
          <a:prstGeom prst="rect">
            <a:avLst/>
          </a:prstGeom>
          <a:noFill/>
          <a:extLst>
            <a:ext uri="{909E8E84-426E-40DD-AFC4-6F175D3DCCD1}">
              <a14:hiddenFill xmlns:a14="http://schemas.microsoft.com/office/drawing/2010/main">
                <a:solidFill>
                  <a:srgbClr val="FFFFFF"/>
                </a:solidFill>
              </a14:hiddenFill>
            </a:ext>
          </a:extLst>
        </p:spPr>
      </p:pic>
      <p:sp>
        <p:nvSpPr>
          <p:cNvPr id="15" name="Down Arrow 14"/>
          <p:cNvSpPr/>
          <p:nvPr/>
        </p:nvSpPr>
        <p:spPr>
          <a:xfrm>
            <a:off x="6629400" y="23685697"/>
            <a:ext cx="381000" cy="46535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6629400" y="30294176"/>
            <a:ext cx="381000" cy="46535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6629400" y="25684492"/>
            <a:ext cx="381000" cy="46535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6629400" y="28289962"/>
            <a:ext cx="381000" cy="46535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6629400" y="21200087"/>
            <a:ext cx="381000" cy="46535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e 24"/>
          <p:cNvGraphicFramePr>
            <a:graphicFrameLocks noGrp="1"/>
          </p:cNvGraphicFramePr>
          <p:nvPr>
            <p:extLst>
              <p:ext uri="{D42A27DB-BD31-4B8C-83A1-F6EECF244321}">
                <p14:modId xmlns:p14="http://schemas.microsoft.com/office/powerpoint/2010/main" val="1075105267"/>
              </p:ext>
            </p:extLst>
          </p:nvPr>
        </p:nvGraphicFramePr>
        <p:xfrm>
          <a:off x="14084300" y="9138864"/>
          <a:ext cx="28714700" cy="6939444"/>
        </p:xfrm>
        <a:graphic>
          <a:graphicData uri="http://schemas.openxmlformats.org/drawingml/2006/table">
            <a:tbl>
              <a:tblPr firstRow="1" firstCol="1" lastRow="1" lastCol="1" bandRow="1" bandCol="1">
                <a:effectLst>
                  <a:outerShdw blurRad="50800" dist="38100" algn="l" rotWithShape="0">
                    <a:prstClr val="black">
                      <a:alpha val="40000"/>
                    </a:prstClr>
                  </a:outerShdw>
                </a:effectLst>
                <a:tableStyleId>{1E171933-4619-4E11-9A3F-F7608DF75F80}</a:tableStyleId>
              </a:tblPr>
              <a:tblGrid>
                <a:gridCol w="3378197"/>
                <a:gridCol w="5911848"/>
                <a:gridCol w="6193369"/>
                <a:gridCol w="6474885"/>
                <a:gridCol w="6756401"/>
              </a:tblGrid>
              <a:tr h="1734861">
                <a:tc>
                  <a:txBody>
                    <a:bodyPr/>
                    <a:lstStyle/>
                    <a:p>
                      <a:pPr marL="0" marR="0" algn="ctr">
                        <a:spcBef>
                          <a:spcPts val="0"/>
                        </a:spcBef>
                        <a:spcAft>
                          <a:spcPts val="0"/>
                        </a:spcAft>
                      </a:pPr>
                      <a:r>
                        <a:rPr lang="en-US" sz="5000" dirty="0">
                          <a:effectLst/>
                        </a:rPr>
                        <a:t> </a:t>
                      </a:r>
                      <a:endParaRPr lang="en-US" sz="5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0" dirty="0">
                          <a:effectLst/>
                        </a:rPr>
                        <a:t>AVI day 16</a:t>
                      </a:r>
                      <a:endParaRPr lang="en-US" sz="5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0" dirty="0">
                          <a:effectLst/>
                        </a:rPr>
                        <a:t>AVA day 16</a:t>
                      </a:r>
                      <a:endParaRPr lang="en-US" sz="5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0" dirty="0">
                          <a:effectLst/>
                        </a:rPr>
                        <a:t>AVI day 19</a:t>
                      </a:r>
                      <a:endParaRPr lang="en-US" sz="5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0" dirty="0">
                          <a:effectLst/>
                        </a:rPr>
                        <a:t>AVA day 19</a:t>
                      </a:r>
                      <a:endParaRPr lang="en-US" sz="5000" dirty="0">
                        <a:effectLst/>
                        <a:latin typeface="Times New Roman" panose="02020603050405020304" pitchFamily="18" charset="0"/>
                        <a:ea typeface="Times New Roman" panose="02020603050405020304" pitchFamily="18" charset="0"/>
                      </a:endParaRPr>
                    </a:p>
                  </a:txBody>
                  <a:tcPr marL="68580" marR="68580" marT="0" marB="0"/>
                </a:tc>
              </a:tr>
              <a:tr h="1734861">
                <a:tc>
                  <a:txBody>
                    <a:bodyPr/>
                    <a:lstStyle/>
                    <a:p>
                      <a:pPr marL="0" marR="0" algn="ctr">
                        <a:spcBef>
                          <a:spcPts val="0"/>
                        </a:spcBef>
                        <a:spcAft>
                          <a:spcPts val="0"/>
                        </a:spcAft>
                      </a:pPr>
                      <a:r>
                        <a:rPr lang="en-US" sz="5000" dirty="0" smtClean="0">
                          <a:solidFill>
                            <a:schemeClr val="bg1"/>
                          </a:solidFill>
                          <a:effectLst/>
                        </a:rPr>
                        <a:t>SFA</a:t>
                      </a:r>
                      <a:r>
                        <a:rPr lang="en-US" sz="5000" baseline="30000" dirty="0" smtClean="0">
                          <a:solidFill>
                            <a:schemeClr val="bg1"/>
                          </a:solidFill>
                          <a:effectLst/>
                        </a:rPr>
                        <a:t>1</a:t>
                      </a:r>
                      <a:endParaRPr lang="en-US" sz="5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4"/>
                    </a:solidFill>
                  </a:tcPr>
                </a:tc>
                <a:tc>
                  <a:txBody>
                    <a:bodyPr/>
                    <a:lstStyle/>
                    <a:p>
                      <a:pPr marL="0" marR="0" algn="ctr">
                        <a:spcBef>
                          <a:spcPts val="0"/>
                        </a:spcBef>
                        <a:spcAft>
                          <a:spcPts val="0"/>
                        </a:spcAft>
                      </a:pPr>
                      <a:r>
                        <a:rPr lang="en-US" sz="5000" b="1" dirty="0">
                          <a:solidFill>
                            <a:schemeClr val="tx1"/>
                          </a:solidFill>
                          <a:effectLst/>
                        </a:rPr>
                        <a:t>41.2 ± 1.3*</a:t>
                      </a:r>
                      <a:endParaRPr lang="en-US" sz="5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spcBef>
                          <a:spcPts val="0"/>
                        </a:spcBef>
                        <a:spcAft>
                          <a:spcPts val="0"/>
                        </a:spcAft>
                      </a:pPr>
                      <a:r>
                        <a:rPr lang="en-US" sz="5000" b="1" dirty="0">
                          <a:solidFill>
                            <a:schemeClr val="tx1"/>
                          </a:solidFill>
                          <a:effectLst/>
                        </a:rPr>
                        <a:t>39.2 ± 0.7</a:t>
                      </a:r>
                      <a:endParaRPr lang="en-US" sz="5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spcBef>
                          <a:spcPts val="0"/>
                        </a:spcBef>
                        <a:spcAft>
                          <a:spcPts val="0"/>
                        </a:spcAft>
                      </a:pPr>
                      <a:r>
                        <a:rPr lang="en-US" sz="5000" b="1" dirty="0">
                          <a:solidFill>
                            <a:schemeClr val="tx1"/>
                          </a:solidFill>
                          <a:effectLst/>
                        </a:rPr>
                        <a:t>39.6 ± 1.3</a:t>
                      </a:r>
                      <a:endParaRPr lang="en-US" sz="5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spcBef>
                          <a:spcPts val="0"/>
                        </a:spcBef>
                        <a:spcAft>
                          <a:spcPts val="0"/>
                        </a:spcAft>
                      </a:pPr>
                      <a:r>
                        <a:rPr lang="en-US" sz="5000" b="1">
                          <a:solidFill>
                            <a:schemeClr val="tx1"/>
                          </a:solidFill>
                          <a:effectLst/>
                        </a:rPr>
                        <a:t>39.3 ± 1.0</a:t>
                      </a:r>
                      <a:endParaRPr lang="en-US" sz="5000" b="1">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r>
              <a:tr h="1734861">
                <a:tc>
                  <a:txBody>
                    <a:bodyPr/>
                    <a:lstStyle/>
                    <a:p>
                      <a:pPr marL="0" marR="0" algn="ctr">
                        <a:spcBef>
                          <a:spcPts val="0"/>
                        </a:spcBef>
                        <a:spcAft>
                          <a:spcPts val="0"/>
                        </a:spcAft>
                      </a:pPr>
                      <a:r>
                        <a:rPr lang="en-US" sz="5000" dirty="0" smtClean="0">
                          <a:solidFill>
                            <a:schemeClr val="bg1"/>
                          </a:solidFill>
                          <a:effectLst/>
                        </a:rPr>
                        <a:t>MUFA</a:t>
                      </a:r>
                      <a:r>
                        <a:rPr lang="en-US" sz="5000" baseline="30000" dirty="0" smtClean="0">
                          <a:solidFill>
                            <a:schemeClr val="bg1"/>
                          </a:solidFill>
                          <a:effectLst/>
                        </a:rPr>
                        <a:t>2</a:t>
                      </a:r>
                      <a:endParaRPr lang="en-US" sz="5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4"/>
                    </a:solidFill>
                  </a:tcPr>
                </a:tc>
                <a:tc>
                  <a:txBody>
                    <a:bodyPr/>
                    <a:lstStyle/>
                    <a:p>
                      <a:pPr marL="0" marR="0" algn="ctr">
                        <a:spcBef>
                          <a:spcPts val="0"/>
                        </a:spcBef>
                        <a:spcAft>
                          <a:spcPts val="0"/>
                        </a:spcAft>
                      </a:pPr>
                      <a:r>
                        <a:rPr lang="en-US" sz="5000" b="1" dirty="0">
                          <a:solidFill>
                            <a:schemeClr val="tx1"/>
                          </a:solidFill>
                          <a:effectLst/>
                        </a:rPr>
                        <a:t>34.5 ± 1.6</a:t>
                      </a:r>
                      <a:endParaRPr lang="en-US" sz="5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spcBef>
                          <a:spcPts val="0"/>
                        </a:spcBef>
                        <a:spcAft>
                          <a:spcPts val="0"/>
                        </a:spcAft>
                      </a:pPr>
                      <a:r>
                        <a:rPr lang="en-US" sz="5000" b="1" dirty="0">
                          <a:solidFill>
                            <a:schemeClr val="tx1"/>
                          </a:solidFill>
                          <a:effectLst/>
                        </a:rPr>
                        <a:t>39.4 ± 1.3*</a:t>
                      </a:r>
                      <a:endParaRPr lang="en-US" sz="5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spcBef>
                          <a:spcPts val="0"/>
                        </a:spcBef>
                        <a:spcAft>
                          <a:spcPts val="0"/>
                        </a:spcAft>
                      </a:pPr>
                      <a:r>
                        <a:rPr lang="en-US" sz="5000" b="1" dirty="0">
                          <a:solidFill>
                            <a:schemeClr val="tx1"/>
                          </a:solidFill>
                          <a:effectLst/>
                        </a:rPr>
                        <a:t>36.6 ± 4.3</a:t>
                      </a:r>
                      <a:endParaRPr lang="en-US" sz="5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spcBef>
                          <a:spcPts val="0"/>
                        </a:spcBef>
                        <a:spcAft>
                          <a:spcPts val="0"/>
                        </a:spcAft>
                      </a:pPr>
                      <a:r>
                        <a:rPr lang="en-US" sz="5000" b="1" dirty="0">
                          <a:solidFill>
                            <a:schemeClr val="tx1"/>
                          </a:solidFill>
                          <a:effectLst/>
                        </a:rPr>
                        <a:t>40.1 ± 2.4</a:t>
                      </a:r>
                      <a:endParaRPr lang="en-US" sz="5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r>
              <a:tr h="1734861">
                <a:tc>
                  <a:txBody>
                    <a:bodyPr/>
                    <a:lstStyle/>
                    <a:p>
                      <a:pPr marL="0" marR="0" algn="ctr">
                        <a:spcBef>
                          <a:spcPts val="0"/>
                        </a:spcBef>
                        <a:spcAft>
                          <a:spcPts val="0"/>
                        </a:spcAft>
                      </a:pPr>
                      <a:r>
                        <a:rPr lang="en-US" sz="5000" dirty="0" smtClean="0">
                          <a:solidFill>
                            <a:schemeClr val="bg1"/>
                          </a:solidFill>
                          <a:effectLst/>
                        </a:rPr>
                        <a:t>PUFA</a:t>
                      </a:r>
                      <a:r>
                        <a:rPr lang="en-US" sz="5000" baseline="30000" dirty="0" smtClean="0">
                          <a:solidFill>
                            <a:schemeClr val="bg1"/>
                          </a:solidFill>
                          <a:effectLst/>
                        </a:rPr>
                        <a:t>3</a:t>
                      </a:r>
                      <a:endParaRPr lang="en-US" sz="5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4"/>
                    </a:solidFill>
                  </a:tcPr>
                </a:tc>
                <a:tc>
                  <a:txBody>
                    <a:bodyPr/>
                    <a:lstStyle/>
                    <a:p>
                      <a:pPr marL="0" marR="0" algn="ctr">
                        <a:spcBef>
                          <a:spcPts val="0"/>
                        </a:spcBef>
                        <a:spcAft>
                          <a:spcPts val="0"/>
                        </a:spcAft>
                      </a:pPr>
                      <a:r>
                        <a:rPr lang="en-US" sz="5000" b="1" dirty="0">
                          <a:solidFill>
                            <a:schemeClr val="tx1"/>
                          </a:solidFill>
                          <a:effectLst/>
                        </a:rPr>
                        <a:t>24.3 ± 0.9*</a:t>
                      </a:r>
                      <a:endParaRPr lang="en-US" sz="5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spcBef>
                          <a:spcPts val="0"/>
                        </a:spcBef>
                        <a:spcAft>
                          <a:spcPts val="0"/>
                        </a:spcAft>
                      </a:pPr>
                      <a:r>
                        <a:rPr lang="en-US" sz="5000" b="1" dirty="0">
                          <a:solidFill>
                            <a:schemeClr val="tx1"/>
                          </a:solidFill>
                          <a:effectLst/>
                        </a:rPr>
                        <a:t>21.4 ± 1.1</a:t>
                      </a:r>
                      <a:endParaRPr lang="en-US" sz="5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spcBef>
                          <a:spcPts val="0"/>
                        </a:spcBef>
                        <a:spcAft>
                          <a:spcPts val="0"/>
                        </a:spcAft>
                      </a:pPr>
                      <a:r>
                        <a:rPr lang="en-US" sz="5000" b="1" dirty="0">
                          <a:solidFill>
                            <a:schemeClr val="tx1"/>
                          </a:solidFill>
                          <a:effectLst/>
                        </a:rPr>
                        <a:t>23.8 ± 3.7</a:t>
                      </a:r>
                      <a:endParaRPr lang="en-US" sz="5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spcBef>
                          <a:spcPts val="0"/>
                        </a:spcBef>
                        <a:spcAft>
                          <a:spcPts val="0"/>
                        </a:spcAft>
                      </a:pPr>
                      <a:r>
                        <a:rPr lang="en-US" sz="5000" b="1" dirty="0">
                          <a:solidFill>
                            <a:schemeClr val="tx1"/>
                          </a:solidFill>
                          <a:effectLst/>
                        </a:rPr>
                        <a:t>20.6 ± 1.8</a:t>
                      </a:r>
                      <a:endParaRPr lang="en-US" sz="5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r>
            </a:tbl>
          </a:graphicData>
        </a:graphic>
      </p:graphicFrame>
      <p:sp>
        <p:nvSpPr>
          <p:cNvPr id="1029" name="Rectangle 1028"/>
          <p:cNvSpPr/>
          <p:nvPr/>
        </p:nvSpPr>
        <p:spPr>
          <a:xfrm>
            <a:off x="457200" y="8014463"/>
            <a:ext cx="13106400" cy="78320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4084298" y="16354698"/>
            <a:ext cx="28930599" cy="892552"/>
          </a:xfrm>
          <a:prstGeom prst="rect">
            <a:avLst/>
          </a:prstGeom>
          <a:noFill/>
        </p:spPr>
        <p:txBody>
          <a:bodyPr wrap="square" rtlCol="0">
            <a:spAutoFit/>
          </a:bodyPr>
          <a:lstStyle/>
          <a:p>
            <a:r>
              <a:rPr lang="en-US" sz="2600" dirty="0" smtClean="0"/>
              <a:t>Figure 3: concentrations of  </a:t>
            </a:r>
            <a:r>
              <a:rPr lang="en-US" sz="2600" baseline="30000" dirty="0" smtClean="0"/>
              <a:t>1</a:t>
            </a:r>
            <a:r>
              <a:rPr lang="en-US" sz="2600" dirty="0" smtClean="0"/>
              <a:t> Saturated Fatty Acids, </a:t>
            </a:r>
            <a:r>
              <a:rPr lang="en-US" sz="2600" baseline="30000" dirty="0" smtClean="0"/>
              <a:t>2</a:t>
            </a:r>
            <a:r>
              <a:rPr lang="en-US" sz="2600" dirty="0" smtClean="0"/>
              <a:t> Mono Unsaturated Fatty Acids, </a:t>
            </a:r>
            <a:r>
              <a:rPr lang="en-US" sz="2600" baseline="30000" dirty="0" smtClean="0"/>
              <a:t>3</a:t>
            </a:r>
            <a:r>
              <a:rPr lang="en-US" sz="2600" dirty="0"/>
              <a:t> </a:t>
            </a:r>
            <a:r>
              <a:rPr lang="en-US" sz="2600" dirty="0" smtClean="0"/>
              <a:t>Poly Unsaturated Fatty Acids in the area </a:t>
            </a:r>
            <a:r>
              <a:rPr lang="en-US" sz="2600" dirty="0" err="1" smtClean="0"/>
              <a:t>vitellina</a:t>
            </a:r>
            <a:r>
              <a:rPr lang="en-US" sz="2600" dirty="0" smtClean="0"/>
              <a:t> and the area </a:t>
            </a:r>
            <a:r>
              <a:rPr lang="en-US" sz="2600" dirty="0" err="1" smtClean="0"/>
              <a:t>vasculosa</a:t>
            </a:r>
            <a:r>
              <a:rPr lang="en-US" sz="2600" dirty="0" smtClean="0"/>
              <a:t> during embryonic days 16 and 19 of development. *p&lt;0.05</a:t>
            </a:r>
            <a:endParaRPr lang="en-US" sz="2600" dirty="0"/>
          </a:p>
        </p:txBody>
      </p:sp>
      <p:sp>
        <p:nvSpPr>
          <p:cNvPr id="16" name="TextBox 15"/>
          <p:cNvSpPr txBox="1"/>
          <p:nvPr/>
        </p:nvSpPr>
        <p:spPr>
          <a:xfrm>
            <a:off x="723901" y="7991560"/>
            <a:ext cx="12839700" cy="830997"/>
          </a:xfrm>
          <a:prstGeom prst="rect">
            <a:avLst/>
          </a:prstGeom>
          <a:noFill/>
        </p:spPr>
        <p:txBody>
          <a:bodyPr wrap="square" rtlCol="0">
            <a:spAutoFit/>
          </a:bodyPr>
          <a:lstStyle/>
          <a:p>
            <a:pPr algn="ctr"/>
            <a:r>
              <a:rPr lang="en-US" sz="4800" b="1" dirty="0" smtClean="0"/>
              <a:t>Methods: Total Lipid Extraction</a:t>
            </a:r>
            <a:endParaRPr lang="en-US" sz="4800" b="1" dirty="0"/>
          </a:p>
        </p:txBody>
      </p:sp>
      <p:sp>
        <p:nvSpPr>
          <p:cNvPr id="38" name="Rectangle 37"/>
          <p:cNvSpPr/>
          <p:nvPr/>
        </p:nvSpPr>
        <p:spPr>
          <a:xfrm>
            <a:off x="13906497" y="7991559"/>
            <a:ext cx="29108401" cy="88486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7255080" y="8061435"/>
            <a:ext cx="2411238" cy="830997"/>
          </a:xfrm>
          <a:prstGeom prst="rect">
            <a:avLst/>
          </a:prstGeom>
          <a:noFill/>
        </p:spPr>
        <p:txBody>
          <a:bodyPr wrap="none" rtlCol="0">
            <a:spAutoFit/>
          </a:bodyPr>
          <a:lstStyle/>
          <a:p>
            <a:r>
              <a:rPr lang="en-US" sz="4800" b="1" dirty="0" smtClean="0"/>
              <a:t>Results</a:t>
            </a:r>
            <a:endParaRPr lang="en-US" sz="4800" b="1" dirty="0"/>
          </a:p>
        </p:txBody>
      </p:sp>
      <p:sp>
        <p:nvSpPr>
          <p:cNvPr id="39" name="Rectangle 38"/>
          <p:cNvSpPr/>
          <p:nvPr/>
        </p:nvSpPr>
        <p:spPr>
          <a:xfrm>
            <a:off x="14020796" y="25292889"/>
            <a:ext cx="29108403" cy="78320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6632800" y="25298400"/>
            <a:ext cx="3884397" cy="830997"/>
          </a:xfrm>
          <a:prstGeom prst="rect">
            <a:avLst/>
          </a:prstGeom>
          <a:noFill/>
        </p:spPr>
        <p:txBody>
          <a:bodyPr wrap="none" rtlCol="0">
            <a:spAutoFit/>
          </a:bodyPr>
          <a:lstStyle/>
          <a:p>
            <a:r>
              <a:rPr lang="en-US" sz="4800" b="1" dirty="0" smtClean="0"/>
              <a:t>Conclusions</a:t>
            </a:r>
            <a:endParaRPr lang="en-US" sz="4800" b="1" dirty="0"/>
          </a:p>
        </p:txBody>
      </p:sp>
      <p:pic>
        <p:nvPicPr>
          <p:cNvPr id="8" name="Picture 7"/>
          <p:cNvPicPr>
            <a:picLocks noChangeAspect="1"/>
          </p:cNvPicPr>
          <p:nvPr/>
        </p:nvPicPr>
        <p:blipFill>
          <a:blip r:embed="rId8"/>
          <a:stretch>
            <a:fillRect/>
          </a:stretch>
        </p:blipFill>
        <p:spPr>
          <a:xfrm>
            <a:off x="786137" y="10163055"/>
            <a:ext cx="6335875" cy="5440680"/>
          </a:xfrm>
          <a:prstGeom prst="rect">
            <a:avLst/>
          </a:prstGeom>
        </p:spPr>
      </p:pic>
      <p:pic>
        <p:nvPicPr>
          <p:cNvPr id="9" name="Picture 8"/>
          <p:cNvPicPr>
            <a:picLocks noChangeAspect="1"/>
          </p:cNvPicPr>
          <p:nvPr/>
        </p:nvPicPr>
        <p:blipFill>
          <a:blip r:embed="rId9"/>
          <a:stretch>
            <a:fillRect/>
          </a:stretch>
        </p:blipFill>
        <p:spPr>
          <a:xfrm>
            <a:off x="7218573" y="10188667"/>
            <a:ext cx="6077685" cy="5437475"/>
          </a:xfrm>
          <a:prstGeom prst="rect">
            <a:avLst/>
          </a:prstGeom>
        </p:spPr>
      </p:pic>
      <p:sp>
        <p:nvSpPr>
          <p:cNvPr id="32" name="TextBox 31"/>
          <p:cNvSpPr txBox="1"/>
          <p:nvPr/>
        </p:nvSpPr>
        <p:spPr>
          <a:xfrm>
            <a:off x="609598" y="15713327"/>
            <a:ext cx="6400801" cy="892552"/>
          </a:xfrm>
          <a:prstGeom prst="rect">
            <a:avLst/>
          </a:prstGeom>
          <a:noFill/>
        </p:spPr>
        <p:txBody>
          <a:bodyPr wrap="square" rtlCol="0">
            <a:spAutoFit/>
          </a:bodyPr>
          <a:lstStyle/>
          <a:p>
            <a:r>
              <a:rPr lang="en-US" sz="2600" dirty="0" smtClean="0"/>
              <a:t>Figure 1: Embryo and intact yolk sac membrane during sample collection.</a:t>
            </a:r>
            <a:endParaRPr lang="en-US" sz="2600" dirty="0"/>
          </a:p>
        </p:txBody>
      </p:sp>
      <p:sp>
        <p:nvSpPr>
          <p:cNvPr id="33" name="TextBox 32"/>
          <p:cNvSpPr txBox="1"/>
          <p:nvPr/>
        </p:nvSpPr>
        <p:spPr>
          <a:xfrm>
            <a:off x="7010400" y="15672025"/>
            <a:ext cx="6371209" cy="1292662"/>
          </a:xfrm>
          <a:prstGeom prst="rect">
            <a:avLst/>
          </a:prstGeom>
          <a:noFill/>
        </p:spPr>
        <p:txBody>
          <a:bodyPr wrap="square" rtlCol="0">
            <a:spAutoFit/>
          </a:bodyPr>
          <a:lstStyle/>
          <a:p>
            <a:r>
              <a:rPr lang="en-US" sz="2600" dirty="0" smtClean="0"/>
              <a:t>Figure 2: Dissected yolk sac membrane. area </a:t>
            </a:r>
            <a:r>
              <a:rPr lang="en-US" sz="2600" dirty="0" err="1" smtClean="0"/>
              <a:t>vasculosa</a:t>
            </a:r>
            <a:r>
              <a:rPr lang="en-US" sz="2600" dirty="0" smtClean="0"/>
              <a:t> (AVA) and area </a:t>
            </a:r>
            <a:r>
              <a:rPr lang="en-US" sz="2600" dirty="0" err="1" smtClean="0"/>
              <a:t>vitellina</a:t>
            </a:r>
            <a:r>
              <a:rPr lang="en-US" sz="2600" dirty="0" smtClean="0"/>
              <a:t> (AVI) are labelled. </a:t>
            </a:r>
            <a:endParaRPr lang="en-US" sz="2600" dirty="0"/>
          </a:p>
        </p:txBody>
      </p:sp>
      <p:sp>
        <p:nvSpPr>
          <p:cNvPr id="11" name="TextBox 10"/>
          <p:cNvSpPr txBox="1"/>
          <p:nvPr/>
        </p:nvSpPr>
        <p:spPr>
          <a:xfrm>
            <a:off x="816002" y="8910474"/>
            <a:ext cx="11587854" cy="830997"/>
          </a:xfrm>
          <a:prstGeom prst="rect">
            <a:avLst/>
          </a:prstGeom>
          <a:noFill/>
        </p:spPr>
        <p:txBody>
          <a:bodyPr wrap="square" rtlCol="0">
            <a:spAutoFit/>
          </a:bodyPr>
          <a:lstStyle/>
          <a:p>
            <a:pPr algn="ctr"/>
            <a:r>
              <a:rPr lang="en-US" sz="4800" u="sng" dirty="0" smtClean="0"/>
              <a:t>Samples</a:t>
            </a:r>
            <a:endParaRPr lang="en-US" sz="4800" u="sng" dirty="0"/>
          </a:p>
        </p:txBody>
      </p:sp>
      <p:sp>
        <p:nvSpPr>
          <p:cNvPr id="34" name="TextBox 33"/>
          <p:cNvSpPr txBox="1"/>
          <p:nvPr/>
        </p:nvSpPr>
        <p:spPr>
          <a:xfrm>
            <a:off x="590550" y="17457800"/>
            <a:ext cx="13106402" cy="1077218"/>
          </a:xfrm>
          <a:prstGeom prst="rect">
            <a:avLst/>
          </a:prstGeom>
          <a:noFill/>
        </p:spPr>
        <p:txBody>
          <a:bodyPr wrap="square" rtlCol="0">
            <a:spAutoFit/>
          </a:bodyPr>
          <a:lstStyle/>
          <a:p>
            <a:pPr lvl="0" algn="ctr"/>
            <a:r>
              <a:rPr lang="en-US" sz="3200" dirty="0"/>
              <a:t>Fertilized Eggs from Ross broiler hens were incubated until embryonic day 16 (</a:t>
            </a:r>
            <a:r>
              <a:rPr lang="en-US" sz="3200" dirty="0" smtClean="0"/>
              <a:t>n=5</a:t>
            </a:r>
            <a:r>
              <a:rPr lang="en-US" sz="3200" dirty="0"/>
              <a:t>) or day 19 (n=6). </a:t>
            </a:r>
          </a:p>
        </p:txBody>
      </p:sp>
      <p:sp>
        <p:nvSpPr>
          <p:cNvPr id="13" name="Rounded Rectangle 12"/>
          <p:cNvSpPr/>
          <p:nvPr/>
        </p:nvSpPr>
        <p:spPr>
          <a:xfrm>
            <a:off x="14084297" y="22131253"/>
            <a:ext cx="28740103" cy="26477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117427" y="22331582"/>
            <a:ext cx="28706973" cy="2400657"/>
          </a:xfrm>
          <a:prstGeom prst="rect">
            <a:avLst/>
          </a:prstGeom>
          <a:noFill/>
        </p:spPr>
        <p:txBody>
          <a:bodyPr wrap="square" rtlCol="0">
            <a:spAutoFit/>
          </a:bodyPr>
          <a:lstStyle/>
          <a:p>
            <a:pPr algn="ctr"/>
            <a:r>
              <a:rPr lang="en-US" sz="5000" dirty="0" smtClean="0"/>
              <a:t>On </a:t>
            </a:r>
            <a:r>
              <a:rPr lang="en-US" sz="5000" dirty="0"/>
              <a:t>day 16, the </a:t>
            </a:r>
            <a:r>
              <a:rPr lang="en-US" sz="5000" dirty="0" smtClean="0"/>
              <a:t>area </a:t>
            </a:r>
            <a:r>
              <a:rPr lang="en-US" sz="5000" dirty="0" err="1" smtClean="0"/>
              <a:t>vitellina</a:t>
            </a:r>
            <a:r>
              <a:rPr lang="en-US" sz="5000" dirty="0" smtClean="0"/>
              <a:t> </a:t>
            </a:r>
            <a:r>
              <a:rPr lang="en-US" sz="5000" dirty="0"/>
              <a:t>had higher </a:t>
            </a:r>
            <a:r>
              <a:rPr lang="en-US" sz="5000" dirty="0" smtClean="0"/>
              <a:t>saturated fatty acids </a:t>
            </a:r>
            <a:r>
              <a:rPr lang="en-US" sz="5000" dirty="0"/>
              <a:t>and </a:t>
            </a:r>
            <a:r>
              <a:rPr lang="en-US" sz="5000" dirty="0" smtClean="0"/>
              <a:t>polyunsaturated fatty acids, but </a:t>
            </a:r>
            <a:r>
              <a:rPr lang="en-US" sz="5000" dirty="0"/>
              <a:t>lower </a:t>
            </a:r>
            <a:r>
              <a:rPr lang="en-US" sz="5000" dirty="0" smtClean="0"/>
              <a:t>monounsaturated fatty acids </a:t>
            </a:r>
            <a:r>
              <a:rPr lang="en-US" sz="5000" dirty="0"/>
              <a:t>when compared to the </a:t>
            </a:r>
            <a:r>
              <a:rPr lang="en-US" sz="5000" dirty="0" smtClean="0"/>
              <a:t>area </a:t>
            </a:r>
            <a:r>
              <a:rPr lang="en-US" sz="5000" dirty="0" err="1" smtClean="0"/>
              <a:t>vasculosa</a:t>
            </a:r>
            <a:r>
              <a:rPr lang="en-US" sz="5000" dirty="0" smtClean="0"/>
              <a:t> </a:t>
            </a:r>
            <a:r>
              <a:rPr lang="en-US" sz="5000" dirty="0"/>
              <a:t>(*p&lt;0.05).  There were no differences found between fatty acid composition in </a:t>
            </a:r>
            <a:r>
              <a:rPr lang="en-US" sz="5000" dirty="0" smtClean="0"/>
              <a:t>area </a:t>
            </a:r>
            <a:r>
              <a:rPr lang="en-US" sz="5000" dirty="0" err="1" smtClean="0"/>
              <a:t>vasculosa</a:t>
            </a:r>
            <a:r>
              <a:rPr lang="en-US" sz="5000" dirty="0" smtClean="0"/>
              <a:t> </a:t>
            </a:r>
            <a:r>
              <a:rPr lang="en-US" sz="5000" dirty="0"/>
              <a:t>and </a:t>
            </a:r>
            <a:r>
              <a:rPr lang="en-US" sz="5000" dirty="0" smtClean="0"/>
              <a:t>area </a:t>
            </a:r>
            <a:r>
              <a:rPr lang="en-US" sz="5000" dirty="0" err="1" smtClean="0"/>
              <a:t>vitellina</a:t>
            </a:r>
            <a:r>
              <a:rPr lang="en-US" sz="5000" dirty="0" smtClean="0"/>
              <a:t> </a:t>
            </a:r>
            <a:r>
              <a:rPr lang="en-US" sz="5000" dirty="0"/>
              <a:t>on day 19.</a:t>
            </a:r>
          </a:p>
        </p:txBody>
      </p:sp>
      <p:pic>
        <p:nvPicPr>
          <p:cNvPr id="35" name="Picture 4" descr="http://www.robertbarrington.net/wp-content/uploads/2012/06/Alpha-Linolenic-Aci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44117" y="16993011"/>
            <a:ext cx="6400800" cy="410929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4084297" y="26260485"/>
            <a:ext cx="16432899"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t>This is the first study performed aimed at beginning to determine specific functions of each individual membrane</a:t>
            </a:r>
            <a:r>
              <a:rPr lang="en-US" sz="3600" dirty="0" smtClean="0"/>
              <a:t>.</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Successful development of the chick relies on adequate nutrient uptake from the deposited yolk</a:t>
            </a:r>
            <a:r>
              <a:rPr lang="en-US" sz="3600" dirty="0" smtClean="0"/>
              <a:t>.</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Understanding the physiology of each portion of the yolk sac membrane can lead to targeted studies aimed to improve chick hatchability</a:t>
            </a:r>
            <a:r>
              <a:rPr lang="en-US" sz="3600" dirty="0" smtClean="0"/>
              <a:t>.</a:t>
            </a:r>
            <a:endParaRPr lang="en-US" sz="3600" dirty="0"/>
          </a:p>
        </p:txBody>
      </p:sp>
      <p:sp>
        <p:nvSpPr>
          <p:cNvPr id="43" name="TextBox 42"/>
          <p:cNvSpPr txBox="1"/>
          <p:nvPr/>
        </p:nvSpPr>
        <p:spPr>
          <a:xfrm>
            <a:off x="30974395" y="26235220"/>
            <a:ext cx="12040500"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t>These data suggest that the area </a:t>
            </a:r>
            <a:r>
              <a:rPr lang="en-US" sz="3600" dirty="0" err="1"/>
              <a:t>vitellina</a:t>
            </a:r>
            <a:r>
              <a:rPr lang="en-US" sz="3600" dirty="0"/>
              <a:t> is the primary membrane for providing essential polyunsaturated fatty acids for cellular signaling and saturated fatty acids to meet the high energy requirements for embryogenesis.</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The role of monounsaturated fatty acids in the area </a:t>
            </a:r>
            <a:r>
              <a:rPr lang="en-US" sz="3600" dirty="0" err="1"/>
              <a:t>vasculosa</a:t>
            </a:r>
            <a:r>
              <a:rPr lang="en-US" sz="3600" dirty="0"/>
              <a:t> on embryo development requires further investigation</a:t>
            </a:r>
            <a:r>
              <a:rPr lang="en-US" sz="3600" dirty="0" smtClean="0"/>
              <a:t>.</a:t>
            </a:r>
            <a:endParaRPr lang="en-US" sz="3600" dirty="0"/>
          </a:p>
        </p:txBody>
      </p:sp>
      <p:sp>
        <p:nvSpPr>
          <p:cNvPr id="45" name="Down Arrow 44"/>
          <p:cNvSpPr/>
          <p:nvPr/>
        </p:nvSpPr>
        <p:spPr>
          <a:xfrm rot="-780000">
            <a:off x="8516745" y="10876365"/>
            <a:ext cx="228600" cy="86347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rot="1020000">
            <a:off x="11647356" y="10782995"/>
            <a:ext cx="228600" cy="86347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944084" y="10265943"/>
            <a:ext cx="1016550" cy="492443"/>
          </a:xfrm>
          <a:prstGeom prst="rect">
            <a:avLst/>
          </a:prstGeom>
          <a:noFill/>
        </p:spPr>
        <p:txBody>
          <a:bodyPr wrap="square" rtlCol="0">
            <a:spAutoFit/>
          </a:bodyPr>
          <a:lstStyle/>
          <a:p>
            <a:r>
              <a:rPr lang="en-US" sz="2600" b="1" dirty="0" smtClean="0"/>
              <a:t>AVA</a:t>
            </a:r>
            <a:endParaRPr lang="en-US" sz="2600" b="1" dirty="0"/>
          </a:p>
        </p:txBody>
      </p:sp>
      <p:sp>
        <p:nvSpPr>
          <p:cNvPr id="48" name="TextBox 47"/>
          <p:cNvSpPr txBox="1"/>
          <p:nvPr/>
        </p:nvSpPr>
        <p:spPr>
          <a:xfrm>
            <a:off x="11719245" y="10275968"/>
            <a:ext cx="1016550" cy="492443"/>
          </a:xfrm>
          <a:prstGeom prst="rect">
            <a:avLst/>
          </a:prstGeom>
          <a:noFill/>
        </p:spPr>
        <p:txBody>
          <a:bodyPr wrap="square" rtlCol="0">
            <a:spAutoFit/>
          </a:bodyPr>
          <a:lstStyle/>
          <a:p>
            <a:r>
              <a:rPr lang="en-US" sz="2600" b="1" dirty="0" smtClean="0"/>
              <a:t>AVI</a:t>
            </a:r>
            <a:endParaRPr lang="en-US" sz="2600" b="1" dirty="0"/>
          </a:p>
        </p:txBody>
      </p:sp>
      <p:sp>
        <p:nvSpPr>
          <p:cNvPr id="53" name="Rectangle 52"/>
          <p:cNvSpPr/>
          <p:nvPr/>
        </p:nvSpPr>
        <p:spPr>
          <a:xfrm>
            <a:off x="14117428" y="31013399"/>
            <a:ext cx="29011771" cy="80879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5527000" y="31018911"/>
            <a:ext cx="5973110" cy="830997"/>
          </a:xfrm>
          <a:prstGeom prst="rect">
            <a:avLst/>
          </a:prstGeom>
          <a:noFill/>
        </p:spPr>
        <p:txBody>
          <a:bodyPr wrap="none" rtlCol="0">
            <a:spAutoFit/>
          </a:bodyPr>
          <a:lstStyle/>
          <a:p>
            <a:r>
              <a:rPr lang="en-US" sz="4800" b="1" dirty="0" smtClean="0"/>
              <a:t>Acknowledgements</a:t>
            </a:r>
            <a:endParaRPr lang="en-US" sz="4800" b="1" dirty="0"/>
          </a:p>
        </p:txBody>
      </p:sp>
      <p:sp>
        <p:nvSpPr>
          <p:cNvPr id="41" name="TextBox 40"/>
          <p:cNvSpPr txBox="1"/>
          <p:nvPr/>
        </p:nvSpPr>
        <p:spPr>
          <a:xfrm>
            <a:off x="35337046" y="21009226"/>
            <a:ext cx="5867400" cy="492443"/>
          </a:xfrm>
          <a:prstGeom prst="rect">
            <a:avLst/>
          </a:prstGeom>
          <a:noFill/>
        </p:spPr>
        <p:txBody>
          <a:bodyPr wrap="square" rtlCol="0">
            <a:spAutoFit/>
          </a:bodyPr>
          <a:lstStyle/>
          <a:p>
            <a:r>
              <a:rPr lang="en-US" sz="2600" dirty="0" smtClean="0"/>
              <a:t>Figure 6: Polyunsaturated fatty acid</a:t>
            </a:r>
            <a:endParaRPr lang="en-US" sz="2600" dirty="0"/>
          </a:p>
        </p:txBody>
      </p:sp>
      <p:pic>
        <p:nvPicPr>
          <p:cNvPr id="3" name="Picture 2" descr="http://upload.wikimedia.org/wikipedia/commons/thumb/b/be/Palmitoleic_acid.svg/350px-Palmitoleic_acid.sv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260297" y="17007316"/>
            <a:ext cx="6400800" cy="34015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1/10/Palmitic_acid_structur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587856" y="18025563"/>
            <a:ext cx="8745643" cy="1237591"/>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15805992" y="21018772"/>
            <a:ext cx="5867400" cy="492443"/>
          </a:xfrm>
          <a:prstGeom prst="rect">
            <a:avLst/>
          </a:prstGeom>
          <a:noFill/>
        </p:spPr>
        <p:txBody>
          <a:bodyPr wrap="square" rtlCol="0">
            <a:spAutoFit/>
          </a:bodyPr>
          <a:lstStyle/>
          <a:p>
            <a:r>
              <a:rPr lang="en-US" sz="2600" dirty="0" smtClean="0"/>
              <a:t>Figure </a:t>
            </a:r>
            <a:r>
              <a:rPr lang="en-US" sz="2600" dirty="0"/>
              <a:t>4</a:t>
            </a:r>
            <a:r>
              <a:rPr lang="en-US" sz="2600" dirty="0" smtClean="0"/>
              <a:t>: Saturated fatty acid</a:t>
            </a:r>
            <a:endParaRPr lang="en-US" sz="2600" dirty="0"/>
          </a:p>
        </p:txBody>
      </p:sp>
      <p:sp>
        <p:nvSpPr>
          <p:cNvPr id="50" name="TextBox 49"/>
          <p:cNvSpPr txBox="1"/>
          <p:nvPr/>
        </p:nvSpPr>
        <p:spPr>
          <a:xfrm>
            <a:off x="25806398" y="20985432"/>
            <a:ext cx="5867400" cy="492443"/>
          </a:xfrm>
          <a:prstGeom prst="rect">
            <a:avLst/>
          </a:prstGeom>
          <a:noFill/>
        </p:spPr>
        <p:txBody>
          <a:bodyPr wrap="square" rtlCol="0">
            <a:spAutoFit/>
          </a:bodyPr>
          <a:lstStyle/>
          <a:p>
            <a:r>
              <a:rPr lang="en-US" sz="2600" dirty="0" smtClean="0"/>
              <a:t>Figure 5: Monounsaturated fatty acid</a:t>
            </a:r>
            <a:endParaRPr lang="en-US" sz="2600" dirty="0"/>
          </a:p>
        </p:txBody>
      </p:sp>
      <p:sp>
        <p:nvSpPr>
          <p:cNvPr id="51" name="TextBox 50"/>
          <p:cNvSpPr txBox="1"/>
          <p:nvPr/>
        </p:nvSpPr>
        <p:spPr>
          <a:xfrm>
            <a:off x="14537055" y="31971678"/>
            <a:ext cx="28477839" cy="492443"/>
          </a:xfrm>
          <a:prstGeom prst="rect">
            <a:avLst/>
          </a:prstGeom>
          <a:noFill/>
        </p:spPr>
        <p:txBody>
          <a:bodyPr wrap="square" rtlCol="0">
            <a:spAutoFit/>
          </a:bodyPr>
          <a:lstStyle/>
          <a:p>
            <a:pPr algn="ctr"/>
            <a:r>
              <a:rPr lang="en-US" sz="2600" dirty="0" smtClean="0"/>
              <a:t>Oregon State University Department of Animal and Rangeland Sciences</a:t>
            </a:r>
            <a:endParaRPr lang="en-US" sz="2600" dirty="0"/>
          </a:p>
        </p:txBody>
      </p:sp>
    </p:spTree>
    <p:extLst>
      <p:ext uri="{BB962C8B-B14F-4D97-AF65-F5344CB8AC3E}">
        <p14:creationId xmlns:p14="http://schemas.microsoft.com/office/powerpoint/2010/main" val="4143146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67562</TotalTime>
  <Words>607</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Fatty Acid Composition of the Yolk Sac Membrane in the Chicken Embryo Persia Neumanna, Fracine Verceseab, Gita Cheriana, Michelle Kutzlera aDepartment of Animal and Rangeland Sciences, Oregon State University bDepartment de Melhoramento e Nutricato Animal, UNESP, Botucatu, Brasil</vt:lpstr>
    </vt:vector>
  </TitlesOfParts>
  <Company>Oregon State University CVM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LC-MS/MS method development for quantification of Lolitrem B in bovine urine and feces</dc:title>
  <dc:creator>craiglab</dc:creator>
  <cp:lastModifiedBy>Persia Neumann</cp:lastModifiedBy>
  <cp:revision>2938</cp:revision>
  <dcterms:created xsi:type="dcterms:W3CDTF">2010-09-02T21:38:07Z</dcterms:created>
  <dcterms:modified xsi:type="dcterms:W3CDTF">2014-05-27T13:55:59Z</dcterms:modified>
</cp:coreProperties>
</file>