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3"/>
  </p:notesMasterIdLst>
  <p:sldIdLst>
    <p:sldId id="256" r:id="rId2"/>
    <p:sldId id="258" r:id="rId3"/>
    <p:sldId id="259" r:id="rId4"/>
    <p:sldId id="266" r:id="rId5"/>
    <p:sldId id="261" r:id="rId6"/>
    <p:sldId id="262" r:id="rId7"/>
    <p:sldId id="263" r:id="rId8"/>
    <p:sldId id="264" r:id="rId9"/>
    <p:sldId id="265" r:id="rId10"/>
    <p:sldId id="274" r:id="rId11"/>
    <p:sldId id="271" r:id="rId12"/>
    <p:sldId id="272" r:id="rId13"/>
    <p:sldId id="268" r:id="rId14"/>
    <p:sldId id="273" r:id="rId15"/>
    <p:sldId id="275" r:id="rId16"/>
    <p:sldId id="277" r:id="rId17"/>
    <p:sldId id="276" r:id="rId18"/>
    <p:sldId id="278" r:id="rId19"/>
    <p:sldId id="279" r:id="rId20"/>
    <p:sldId id="280"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idm"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990099"/>
    <a:srgbClr val="66FF66"/>
    <a:srgbClr val="00CC00"/>
    <a:srgbClr val="009900"/>
    <a:srgbClr val="33CC33"/>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10" autoAdjust="0"/>
  </p:normalViewPr>
  <p:slideViewPr>
    <p:cSldViewPr>
      <p:cViewPr varScale="1">
        <p:scale>
          <a:sx n="99" d="100"/>
          <a:sy n="99" d="100"/>
        </p:scale>
        <p:origin x="-70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PSU\Research_Materials\Drought\Paper\duration%20of%20drought%20ev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plotArea>
      <c:layout>
        <c:manualLayout>
          <c:layoutTarget val="inner"/>
          <c:xMode val="edge"/>
          <c:yMode val="edge"/>
          <c:x val="9.0694660025604945E-2"/>
          <c:y val="3.5670745976030191E-2"/>
          <c:w val="0.88133608138299058"/>
          <c:h val="0.85997305758467146"/>
        </c:manualLayout>
      </c:layout>
      <c:barChart>
        <c:barDir val="col"/>
        <c:grouping val="clustered"/>
        <c:ser>
          <c:idx val="0"/>
          <c:order val="0"/>
          <c:tx>
            <c:strRef>
              <c:f>Sheet1!$B$1</c:f>
              <c:strCache>
                <c:ptCount val="1"/>
                <c:pt idx="0">
                  <c:v>d= 1 month</c:v>
                </c:pt>
              </c:strCache>
            </c:strRef>
          </c:tx>
          <c:cat>
            <c:strRef>
              <c:f>Sheet1!$A$2:$A$6</c:f>
              <c:strCache>
                <c:ptCount val="5"/>
                <c:pt idx="0">
                  <c:v>BCCR-BCM2.0</c:v>
                </c:pt>
                <c:pt idx="1">
                  <c:v>CNRM-CM3</c:v>
                </c:pt>
                <c:pt idx="2">
                  <c:v>CSIRO-MK3.0</c:v>
                </c:pt>
                <c:pt idx="3">
                  <c:v>GFDL-CM2.1</c:v>
                </c:pt>
                <c:pt idx="4">
                  <c:v>UKMO-HADCM3</c:v>
                </c:pt>
              </c:strCache>
            </c:strRef>
          </c:cat>
          <c:val>
            <c:numRef>
              <c:f>Sheet1!$B$2:$B$6</c:f>
              <c:numCache>
                <c:formatCode>General</c:formatCode>
                <c:ptCount val="5"/>
                <c:pt idx="0">
                  <c:v>16</c:v>
                </c:pt>
                <c:pt idx="1">
                  <c:v>11</c:v>
                </c:pt>
                <c:pt idx="2">
                  <c:v>11</c:v>
                </c:pt>
                <c:pt idx="3">
                  <c:v>17</c:v>
                </c:pt>
                <c:pt idx="4">
                  <c:v>14</c:v>
                </c:pt>
              </c:numCache>
            </c:numRef>
          </c:val>
        </c:ser>
        <c:ser>
          <c:idx val="1"/>
          <c:order val="1"/>
          <c:tx>
            <c:strRef>
              <c:f>Sheet1!$C$1</c:f>
              <c:strCache>
                <c:ptCount val="1"/>
                <c:pt idx="0">
                  <c:v>d= 2 months</c:v>
                </c:pt>
              </c:strCache>
            </c:strRef>
          </c:tx>
          <c:cat>
            <c:strRef>
              <c:f>Sheet1!$A$2:$A$6</c:f>
              <c:strCache>
                <c:ptCount val="5"/>
                <c:pt idx="0">
                  <c:v>BCCR-BCM2.0</c:v>
                </c:pt>
                <c:pt idx="1">
                  <c:v>CNRM-CM3</c:v>
                </c:pt>
                <c:pt idx="2">
                  <c:v>CSIRO-MK3.0</c:v>
                </c:pt>
                <c:pt idx="3">
                  <c:v>GFDL-CM2.1</c:v>
                </c:pt>
                <c:pt idx="4">
                  <c:v>UKMO-HADCM3</c:v>
                </c:pt>
              </c:strCache>
            </c:strRef>
          </c:cat>
          <c:val>
            <c:numRef>
              <c:f>Sheet1!$C$2:$C$6</c:f>
              <c:numCache>
                <c:formatCode>General</c:formatCode>
                <c:ptCount val="5"/>
                <c:pt idx="0">
                  <c:v>10</c:v>
                </c:pt>
                <c:pt idx="1">
                  <c:v>13</c:v>
                </c:pt>
                <c:pt idx="2">
                  <c:v>12</c:v>
                </c:pt>
                <c:pt idx="3">
                  <c:v>13</c:v>
                </c:pt>
                <c:pt idx="4">
                  <c:v>16</c:v>
                </c:pt>
              </c:numCache>
            </c:numRef>
          </c:val>
        </c:ser>
        <c:ser>
          <c:idx val="2"/>
          <c:order val="2"/>
          <c:tx>
            <c:strRef>
              <c:f>Sheet1!$D$1</c:f>
              <c:strCache>
                <c:ptCount val="1"/>
                <c:pt idx="0">
                  <c:v>d= 3 months</c:v>
                </c:pt>
              </c:strCache>
            </c:strRef>
          </c:tx>
          <c:cat>
            <c:strRef>
              <c:f>Sheet1!$A$2:$A$6</c:f>
              <c:strCache>
                <c:ptCount val="5"/>
                <c:pt idx="0">
                  <c:v>BCCR-BCM2.0</c:v>
                </c:pt>
                <c:pt idx="1">
                  <c:v>CNRM-CM3</c:v>
                </c:pt>
                <c:pt idx="2">
                  <c:v>CSIRO-MK3.0</c:v>
                </c:pt>
                <c:pt idx="3">
                  <c:v>GFDL-CM2.1</c:v>
                </c:pt>
                <c:pt idx="4">
                  <c:v>UKMO-HADCM3</c:v>
                </c:pt>
              </c:strCache>
            </c:strRef>
          </c:cat>
          <c:val>
            <c:numRef>
              <c:f>Sheet1!$D$2:$D$6</c:f>
              <c:numCache>
                <c:formatCode>General</c:formatCode>
                <c:ptCount val="5"/>
                <c:pt idx="0">
                  <c:v>7</c:v>
                </c:pt>
                <c:pt idx="1">
                  <c:v>8</c:v>
                </c:pt>
                <c:pt idx="2">
                  <c:v>5</c:v>
                </c:pt>
                <c:pt idx="3">
                  <c:v>6</c:v>
                </c:pt>
                <c:pt idx="4">
                  <c:v>3</c:v>
                </c:pt>
              </c:numCache>
            </c:numRef>
          </c:val>
        </c:ser>
        <c:ser>
          <c:idx val="3"/>
          <c:order val="3"/>
          <c:tx>
            <c:strRef>
              <c:f>Sheet1!$E$1</c:f>
              <c:strCache>
                <c:ptCount val="1"/>
                <c:pt idx="0">
                  <c:v>d= 4 months</c:v>
                </c:pt>
              </c:strCache>
            </c:strRef>
          </c:tx>
          <c:cat>
            <c:strRef>
              <c:f>Sheet1!$A$2:$A$6</c:f>
              <c:strCache>
                <c:ptCount val="5"/>
                <c:pt idx="0">
                  <c:v>BCCR-BCM2.0</c:v>
                </c:pt>
                <c:pt idx="1">
                  <c:v>CNRM-CM3</c:v>
                </c:pt>
                <c:pt idx="2">
                  <c:v>CSIRO-MK3.0</c:v>
                </c:pt>
                <c:pt idx="3">
                  <c:v>GFDL-CM2.1</c:v>
                </c:pt>
                <c:pt idx="4">
                  <c:v>UKMO-HADCM3</c:v>
                </c:pt>
              </c:strCache>
            </c:strRef>
          </c:cat>
          <c:val>
            <c:numRef>
              <c:f>Sheet1!$E$2:$E$6</c:f>
              <c:numCache>
                <c:formatCode>General</c:formatCode>
                <c:ptCount val="5"/>
                <c:pt idx="0">
                  <c:v>3</c:v>
                </c:pt>
                <c:pt idx="1">
                  <c:v>2</c:v>
                </c:pt>
                <c:pt idx="2">
                  <c:v>11</c:v>
                </c:pt>
                <c:pt idx="3">
                  <c:v>3</c:v>
                </c:pt>
                <c:pt idx="4">
                  <c:v>4</c:v>
                </c:pt>
              </c:numCache>
            </c:numRef>
          </c:val>
        </c:ser>
        <c:ser>
          <c:idx val="4"/>
          <c:order val="4"/>
          <c:tx>
            <c:strRef>
              <c:f>Sheet1!$F$1</c:f>
              <c:strCache>
                <c:ptCount val="1"/>
                <c:pt idx="0">
                  <c:v>d= 5 months</c:v>
                </c:pt>
              </c:strCache>
            </c:strRef>
          </c:tx>
          <c:cat>
            <c:strRef>
              <c:f>Sheet1!$A$2:$A$6</c:f>
              <c:strCache>
                <c:ptCount val="5"/>
                <c:pt idx="0">
                  <c:v>BCCR-BCM2.0</c:v>
                </c:pt>
                <c:pt idx="1">
                  <c:v>CNRM-CM3</c:v>
                </c:pt>
                <c:pt idx="2">
                  <c:v>CSIRO-MK3.0</c:v>
                </c:pt>
                <c:pt idx="3">
                  <c:v>GFDL-CM2.1</c:v>
                </c:pt>
                <c:pt idx="4">
                  <c:v>UKMO-HADCM3</c:v>
                </c:pt>
              </c:strCache>
            </c:strRef>
          </c:cat>
          <c:val>
            <c:numRef>
              <c:f>Sheet1!$F$2:$F$6</c:f>
              <c:numCache>
                <c:formatCode>General</c:formatCode>
                <c:ptCount val="5"/>
                <c:pt idx="0">
                  <c:v>3</c:v>
                </c:pt>
                <c:pt idx="1">
                  <c:v>0</c:v>
                </c:pt>
                <c:pt idx="2">
                  <c:v>1</c:v>
                </c:pt>
                <c:pt idx="3">
                  <c:v>0</c:v>
                </c:pt>
                <c:pt idx="4">
                  <c:v>2</c:v>
                </c:pt>
              </c:numCache>
            </c:numRef>
          </c:val>
        </c:ser>
        <c:axId val="33698560"/>
        <c:axId val="33700096"/>
      </c:barChart>
      <c:catAx>
        <c:axId val="33698560"/>
        <c:scaling>
          <c:orientation val="minMax"/>
        </c:scaling>
        <c:axPos val="b"/>
        <c:tickLblPos val="nextTo"/>
        <c:txPr>
          <a:bodyPr/>
          <a:lstStyle/>
          <a:p>
            <a:pPr>
              <a:defRPr sz="1200" b="1"/>
            </a:pPr>
            <a:endParaRPr lang="en-US"/>
          </a:p>
        </c:txPr>
        <c:crossAx val="33700096"/>
        <c:crosses val="autoZero"/>
        <c:auto val="1"/>
        <c:lblAlgn val="ctr"/>
        <c:lblOffset val="100"/>
      </c:catAx>
      <c:valAx>
        <c:axId val="33700096"/>
        <c:scaling>
          <c:orientation val="minMax"/>
        </c:scaling>
        <c:axPos val="l"/>
        <c:title>
          <c:tx>
            <c:rich>
              <a:bodyPr rot="-5400000" vert="horz"/>
              <a:lstStyle/>
              <a:p>
                <a:pPr>
                  <a:defRPr sz="1200"/>
                </a:pPr>
                <a:r>
                  <a:rPr lang="en-US" sz="1200"/>
                  <a:t>number of drought events during 2020-2090</a:t>
                </a:r>
              </a:p>
            </c:rich>
          </c:tx>
        </c:title>
        <c:numFmt formatCode="General" sourceLinked="1"/>
        <c:tickLblPos val="nextTo"/>
        <c:crossAx val="33698560"/>
        <c:crosses val="autoZero"/>
        <c:crossBetween val="between"/>
      </c:valAx>
      <c:spPr>
        <a:noFill/>
        <a:ln>
          <a:solidFill>
            <a:schemeClr val="tx1"/>
          </a:solidFill>
        </a:ln>
      </c:spPr>
    </c:plotArea>
    <c:legend>
      <c:legendPos val="r"/>
      <c:layout>
        <c:manualLayout>
          <c:xMode val="edge"/>
          <c:yMode val="edge"/>
          <c:x val="0.1600756794467362"/>
          <c:y val="7.5237643487335193E-2"/>
          <c:w val="0.44806052786819428"/>
          <c:h val="0.10093033551528958"/>
        </c:manualLayout>
      </c:layout>
      <c:txPr>
        <a:bodyPr/>
        <a:lstStyle/>
        <a:p>
          <a:pPr>
            <a:defRPr sz="1100" b="1"/>
          </a:pPr>
          <a:endParaRPr lang="en-US"/>
        </a:p>
      </c:txPr>
    </c:legend>
    <c:plotVisOnly val="1"/>
  </c:chart>
  <c:spPr>
    <a:noFill/>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D425E-7517-441B-86C9-52F842F6C5E0}" type="datetimeFigureOut">
              <a:rPr lang="en-US" smtClean="0"/>
              <a:pPr/>
              <a:t>5/23/2011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BECAF-9854-47B5-8ABB-8966002954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Times New Roman" pitchFamily="18" charset="0"/>
                <a:cs typeface="Times New Roman" pitchFamily="18" charset="0"/>
              </a:rPr>
              <a:t>Duration of future droughts associated with different </a:t>
            </a:r>
            <a:r>
              <a:rPr lang="en-US" b="0" dirty="0" err="1" smtClean="0">
                <a:latin typeface="Times New Roman" pitchFamily="18" charset="0"/>
                <a:cs typeface="Times New Roman" pitchFamily="18" charset="0"/>
              </a:rPr>
              <a:t>GCMs</a:t>
            </a:r>
            <a:r>
              <a:rPr lang="en-US" b="0" dirty="0" smtClean="0">
                <a:latin typeface="Times New Roman" pitchFamily="18" charset="0"/>
                <a:cs typeface="Times New Roman" pitchFamily="18" charset="0"/>
              </a:rPr>
              <a:t> paired with A1B emission scenario for the time period of 2020-2090 </a:t>
            </a:r>
          </a:p>
        </p:txBody>
      </p:sp>
      <p:sp>
        <p:nvSpPr>
          <p:cNvPr id="4" name="Slide Number Placeholder 3"/>
          <p:cNvSpPr>
            <a:spLocks noGrp="1"/>
          </p:cNvSpPr>
          <p:nvPr>
            <p:ph type="sldNum" sz="quarter" idx="10"/>
          </p:nvPr>
        </p:nvSpPr>
        <p:spPr/>
        <p:txBody>
          <a:bodyPr/>
          <a:lstStyle/>
          <a:p>
            <a:fld id="{08ABECAF-9854-47B5-8ABB-896600295465}"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shaded areas correspond to 3, 10, and 100 years of joint return periods in either “AND” or “OR” case,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other mid-years return periods (e.g. 20 yrs, 50 yrs) are not shown. The reason is the close distance between shaded areas given the scales of either plot implying the existence of overlapped uncertainties if mid-return periods are also added to the figure. This fact actually indicates the high uncertainty for the joint return periods.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other finding from this figure is that the historical droughts are quite longer and more severe than future droughts, and large distance between the contours of historical droughts in comparison with that of future droughts indicate that an increase in return period significantly changes the duration and severity of historical droughts. However, the characteristics of future droughts are not highly sensitive to the return periods.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Drought events in future would become less severe than the historical drought events, and the possibility of duration longer than 5.5 months is less than 0.01 for the “AND” case. For example, (d=3.5 and s=4) results in  of 5.2 years for historical period while it is projected as over 10-yr future drought.</a:t>
            </a:r>
          </a:p>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Developing the </a:t>
            </a:r>
            <a:r>
              <a:rPr lang="en-US" dirty="0" err="1" smtClean="0"/>
              <a:t>bivariate</a:t>
            </a:r>
            <a:r>
              <a:rPr lang="en-US" dirty="0" smtClean="0"/>
              <a:t> return period formulation</a:t>
            </a:r>
            <a:r>
              <a:rPr lang="en-US" baseline="0" dirty="0" smtClean="0"/>
              <a:t> to 3 dimensions, </a:t>
            </a:r>
            <a:r>
              <a:rPr lang="en-US" baseline="0" dirty="0" err="1" smtClean="0"/>
              <a:t>trivariate</a:t>
            </a:r>
            <a:r>
              <a:rPr lang="en-US" baseline="0" dirty="0" smtClean="0"/>
              <a:t> return periods are obtained for either “AND” or “OR” case.</a:t>
            </a:r>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Joint return period for AND case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longer than “OR” case. In other words, in situations that all variables exceed the certain thresholds simultaneously, less frequent droughts are</a:t>
            </a:r>
            <a:r>
              <a:rPr lang="en-US" sz="1200" kern="1200" baseline="0" dirty="0" smtClean="0">
                <a:solidFill>
                  <a:schemeClr val="tx1"/>
                </a:solidFill>
                <a:latin typeface="+mn-lt"/>
                <a:ea typeface="+mn-ea"/>
                <a:cs typeface="+mn-cs"/>
              </a:rPr>
              <a:t> expected</a:t>
            </a:r>
            <a:r>
              <a:rPr lang="en-US" sz="1200" kern="1200" dirty="0" smtClean="0">
                <a:solidFill>
                  <a:schemeClr val="tx1"/>
                </a:solidFill>
                <a:latin typeface="+mn-lt"/>
                <a:ea typeface="+mn-ea"/>
                <a:cs typeface="+mn-cs"/>
              </a:rPr>
              <a:t> in comparison with the case that either variable exceeds the threshold.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T”AND</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T”OR</a:t>
            </a:r>
            <a:r>
              <a:rPr lang="en-US" sz="1200" kern="1200" dirty="0" smtClean="0">
                <a:solidFill>
                  <a:schemeClr val="tx1"/>
                </a:solidFill>
                <a:latin typeface="+mn-lt"/>
                <a:ea typeface="+mn-ea"/>
                <a:cs typeface="+mn-cs"/>
              </a:rPr>
              <a:t>”  are respectively greater and smaller than the </a:t>
            </a:r>
            <a:r>
              <a:rPr lang="en-US" sz="1200" kern="1200" dirty="0" err="1" smtClean="0">
                <a:solidFill>
                  <a:schemeClr val="tx1"/>
                </a:solidFill>
                <a:latin typeface="+mn-lt"/>
                <a:ea typeface="+mn-ea"/>
                <a:cs typeface="+mn-cs"/>
              </a:rPr>
              <a:t>univariate</a:t>
            </a:r>
            <a:r>
              <a:rPr lang="en-US" sz="1200" kern="1200" dirty="0" smtClean="0">
                <a:solidFill>
                  <a:schemeClr val="tx1"/>
                </a:solidFill>
                <a:latin typeface="+mn-lt"/>
                <a:ea typeface="+mn-ea"/>
                <a:cs typeface="+mn-cs"/>
              </a:rPr>
              <a:t> return periods for future time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Evidently, droughts resulted from the GFDL-CM2.1 climate scenario gives greater return period of </a:t>
            </a:r>
            <a:r>
              <a:rPr lang="en-US" sz="1200" kern="1200" dirty="0" err="1" smtClean="0">
                <a:solidFill>
                  <a:schemeClr val="tx1"/>
                </a:solidFill>
                <a:latin typeface="+mn-lt"/>
                <a:ea typeface="+mn-ea"/>
                <a:cs typeface="+mn-cs"/>
              </a:rPr>
              <a:t>T”AND</a:t>
            </a:r>
            <a:r>
              <a:rPr lang="en-US" sz="1200" kern="1200" dirty="0" smtClean="0">
                <a:solidFill>
                  <a:schemeClr val="tx1"/>
                </a:solidFill>
                <a:latin typeface="+mn-lt"/>
                <a:ea typeface="+mn-ea"/>
                <a:cs typeface="+mn-cs"/>
              </a:rPr>
              <a:t>” as compared with other </a:t>
            </a:r>
            <a:r>
              <a:rPr lang="en-US" sz="1200" kern="1200" dirty="0" err="1" smtClean="0">
                <a:solidFill>
                  <a:schemeClr val="tx1"/>
                </a:solidFill>
                <a:latin typeface="+mn-lt"/>
                <a:ea typeface="+mn-ea"/>
                <a:cs typeface="+mn-cs"/>
              </a:rPr>
              <a:t>GCMs</a:t>
            </a:r>
            <a:r>
              <a:rPr lang="en-US" sz="1200" kern="1200" dirty="0" smtClean="0">
                <a:solidFill>
                  <a:schemeClr val="tx1"/>
                </a:solidFill>
                <a:latin typeface="+mn-lt"/>
                <a:ea typeface="+mn-ea"/>
                <a:cs typeface="+mn-cs"/>
              </a:rPr>
              <a:t>. Moreover, all the </a:t>
            </a:r>
            <a:r>
              <a:rPr lang="en-US" sz="1200" kern="1200" dirty="0" err="1" smtClean="0">
                <a:solidFill>
                  <a:schemeClr val="tx1"/>
                </a:solidFill>
                <a:latin typeface="+mn-lt"/>
                <a:ea typeface="+mn-ea"/>
                <a:cs typeface="+mn-cs"/>
              </a:rPr>
              <a:t>GCMs</a:t>
            </a:r>
            <a:r>
              <a:rPr lang="en-US" sz="1200" kern="1200" dirty="0" smtClean="0">
                <a:solidFill>
                  <a:schemeClr val="tx1"/>
                </a:solidFill>
                <a:latin typeface="+mn-lt"/>
                <a:ea typeface="+mn-ea"/>
                <a:cs typeface="+mn-cs"/>
              </a:rPr>
              <a:t> perform relatively close to each other while the GFDL-CM2.1 projection does pretty different than others in “AND” case. Comparing to historical droughts, the future events are less frequent in </a:t>
            </a:r>
            <a:r>
              <a:rPr lang="en-US" sz="1200" kern="1200" dirty="0" err="1" smtClean="0">
                <a:solidFill>
                  <a:schemeClr val="tx1"/>
                </a:solidFill>
                <a:latin typeface="+mn-lt"/>
                <a:ea typeface="+mn-ea"/>
                <a:cs typeface="+mn-cs"/>
              </a:rPr>
              <a:t>T”AND</a:t>
            </a:r>
            <a:r>
              <a:rPr lang="en-US" sz="1200" kern="1200" dirty="0" smtClean="0">
                <a:solidFill>
                  <a:schemeClr val="tx1"/>
                </a:solidFill>
                <a:latin typeface="+mn-lt"/>
                <a:ea typeface="+mn-ea"/>
                <a:cs typeface="+mn-cs"/>
              </a:rPr>
              <a:t>” and more frequent in  </a:t>
            </a:r>
            <a:r>
              <a:rPr lang="en-US" sz="1200" kern="1200" dirty="0" err="1" smtClean="0">
                <a:solidFill>
                  <a:schemeClr val="tx1"/>
                </a:solidFill>
                <a:latin typeface="+mn-lt"/>
                <a:ea typeface="+mn-ea"/>
                <a:cs typeface="+mn-cs"/>
              </a:rPr>
              <a:t>T”OR</a:t>
            </a:r>
            <a:r>
              <a:rPr lang="en-US" sz="1200" kern="1200" dirty="0" smtClean="0">
                <a:solidFill>
                  <a:schemeClr val="tx1"/>
                </a:solidFill>
                <a:latin typeface="+mn-lt"/>
                <a:ea typeface="+mn-ea"/>
                <a:cs typeface="+mn-cs"/>
              </a:rPr>
              <a:t>” indicating that under climate change impacts Upper Klamath River basin will experience wetter conditions than the past.</a:t>
            </a:r>
          </a:p>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ABECAF-9854-47B5-8ABB-89660029546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F9A951-5AF8-4ED9-A5BB-B5E731E3CDFB}"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9A951-5AF8-4ED9-A5BB-B5E731E3CDFB}"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9A951-5AF8-4ED9-A5BB-B5E731E3CDFB}"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F9A951-5AF8-4ED9-A5BB-B5E731E3CDFB}"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9A951-5AF8-4ED9-A5BB-B5E731E3CDFB}" type="datetimeFigureOut">
              <a:rPr lang="en-US" smtClean="0"/>
              <a:pPr/>
              <a:t>5/23/2011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F9A951-5AF8-4ED9-A5BB-B5E731E3CDFB}"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F9A951-5AF8-4ED9-A5BB-B5E731E3CDFB}" type="datetimeFigureOut">
              <a:rPr lang="en-US" smtClean="0"/>
              <a:pPr/>
              <a:t>5/23/2011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F9A951-5AF8-4ED9-A5BB-B5E731E3CDFB}" type="datetimeFigureOut">
              <a:rPr lang="en-US" smtClean="0"/>
              <a:pPr/>
              <a:t>5/23/2011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9A951-5AF8-4ED9-A5BB-B5E731E3CDFB}" type="datetimeFigureOut">
              <a:rPr lang="en-US" smtClean="0"/>
              <a:pPr/>
              <a:t>5/23/2011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9A951-5AF8-4ED9-A5BB-B5E731E3CDFB}"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9A951-5AF8-4ED9-A5BB-B5E731E3CDFB}" type="datetimeFigureOut">
              <a:rPr lang="en-US" smtClean="0"/>
              <a:pPr/>
              <a:t>5/23/2011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CFC1-4B0A-412B-BCA5-29C8C04B44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9A951-5AF8-4ED9-A5BB-B5E731E3CDFB}" type="datetimeFigureOut">
              <a:rPr lang="en-US" smtClean="0"/>
              <a:pPr/>
              <a:t>5/23/2011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3CFC1-4B0A-412B-BCA5-29C8C04B44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20090203_drought"/>
          <p:cNvPicPr>
            <a:picLocks noChangeAspect="1" noChangeArrowheads="1"/>
          </p:cNvPicPr>
          <p:nvPr/>
        </p:nvPicPr>
        <p:blipFill>
          <a:blip r:embed="rId2" cstate="print">
            <a:lum bright="-5000" contrast="-49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09600" y="228600"/>
            <a:ext cx="7772400" cy="1752599"/>
          </a:xfrm>
        </p:spPr>
        <p:txBody>
          <a:bodyPr>
            <a:normAutofit/>
          </a:bodyPr>
          <a:lstStyle/>
          <a:p>
            <a:pPr algn="ctr"/>
            <a:r>
              <a:rPr lang="en-US" sz="3600" b="1" dirty="0" smtClean="0">
                <a:solidFill>
                  <a:schemeClr val="bg2"/>
                </a:solidFill>
                <a:effectLst>
                  <a:outerShdw blurRad="38100" dist="38100" dir="2700000" algn="tl">
                    <a:srgbClr val="000000">
                      <a:alpha val="43137"/>
                    </a:srgbClr>
                  </a:outerShdw>
                </a:effectLst>
                <a:latin typeface="Times New Roman" pitchFamily="18" charset="0"/>
                <a:cs typeface="Times New Roman" pitchFamily="18" charset="0"/>
              </a:rPr>
              <a:t>Assessment of Climate Change Impacts on Drought Return Periods Using Copula</a:t>
            </a:r>
            <a:endParaRPr lang="en-US" sz="3600" b="1" dirty="0">
              <a:solidFill>
                <a:schemeClr val="bg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990600" y="2819400"/>
            <a:ext cx="7086600" cy="2590800"/>
          </a:xfrm>
        </p:spPr>
        <p:txBody>
          <a:bodyPr vert="horz" lIns="91440" tIns="45720" rIns="91440" bIns="45720" rtlCol="0" anchor="ctr">
            <a:noAutofit/>
          </a:bodyPr>
          <a:lstStyle/>
          <a:p>
            <a:pPr algn="ctr">
              <a:spcBef>
                <a:spcPct val="0"/>
              </a:spcBef>
              <a:spcAft>
                <a:spcPts val="600"/>
              </a:spcAft>
            </a:pPr>
            <a:r>
              <a:rPr lang="en-US" sz="2000" b="1"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Shahrbanou </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Madadgar, PhD Student</a:t>
            </a:r>
            <a:endParaRPr lang="en-US" sz="2000" b="1"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algn="ctr">
              <a:spcBef>
                <a:spcPct val="0"/>
              </a:spcBef>
              <a:spcAft>
                <a:spcPts val="2400"/>
              </a:spcAft>
            </a:pPr>
            <a:r>
              <a:rPr lang="en-US" sz="2000" b="1" dirty="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Hamid </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Moradkhani, Associate Professor, P.E., D.WRE</a:t>
            </a:r>
          </a:p>
          <a:p>
            <a:pPr algn="ctr">
              <a:spcBef>
                <a:spcPct val="0"/>
              </a:spcBef>
              <a:spcAft>
                <a:spcPts val="600"/>
              </a:spcAft>
            </a:pP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The Oregon Water Conference 2011: Evaluating and Managing Water Resources in a Climate of Uncertainty</a:t>
            </a:r>
          </a:p>
          <a:p>
            <a:pPr algn="ctr">
              <a:spcBef>
                <a:spcPct val="0"/>
              </a:spcBef>
              <a:spcAft>
                <a:spcPts val="600"/>
              </a:spcAft>
            </a:pP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Oregon State University</a:t>
            </a:r>
          </a:p>
          <a:p>
            <a:pPr algn="ctr">
              <a:spcBef>
                <a:spcPct val="0"/>
              </a:spcBef>
              <a:spcAft>
                <a:spcPts val="2400"/>
              </a:spcAft>
            </a:pP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May 24-25, 2011</a:t>
            </a:r>
          </a:p>
        </p:txBody>
      </p:sp>
      <p:grpSp>
        <p:nvGrpSpPr>
          <p:cNvPr id="7" name="Group 6"/>
          <p:cNvGrpSpPr/>
          <p:nvPr/>
        </p:nvGrpSpPr>
        <p:grpSpPr>
          <a:xfrm>
            <a:off x="2819400" y="5857871"/>
            <a:ext cx="3429000" cy="847728"/>
            <a:chOff x="2819400" y="5857871"/>
            <a:chExt cx="3429000" cy="847728"/>
          </a:xfrm>
        </p:grpSpPr>
        <p:sp>
          <p:nvSpPr>
            <p:cNvPr id="5" name="Rectangle 7287"/>
            <p:cNvSpPr>
              <a:spLocks noChangeArrowheads="1"/>
            </p:cNvSpPr>
            <p:nvPr/>
          </p:nvSpPr>
          <p:spPr bwMode="auto">
            <a:xfrm>
              <a:off x="2819400" y="5857871"/>
              <a:ext cx="3429000" cy="246221"/>
            </a:xfrm>
            <a:prstGeom prst="rect">
              <a:avLst/>
            </a:prstGeom>
            <a:solidFill>
              <a:schemeClr val="bg1"/>
            </a:solidFill>
            <a:ln w="50800">
              <a:noFill/>
              <a:miter lim="800000"/>
              <a:headEnd/>
              <a:tailEnd/>
            </a:ln>
          </p:spPr>
          <p:txBody>
            <a:bodyPr wrap="square">
              <a:spAutoFit/>
            </a:bodyPr>
            <a:lstStyle/>
            <a:p>
              <a:pPr algn="ctr"/>
              <a:r>
                <a:rPr lang="en-US" sz="1000" b="1" dirty="0"/>
                <a:t>Department of Civil and Environmental Engineering</a:t>
              </a:r>
            </a:p>
          </p:txBody>
        </p:sp>
        <p:pic>
          <p:nvPicPr>
            <p:cNvPr id="6" name="Picture 7750" descr="psulogo_horiz_msword"/>
            <p:cNvPicPr>
              <a:picLocks noChangeAspect="1" noChangeArrowheads="1"/>
            </p:cNvPicPr>
            <p:nvPr/>
          </p:nvPicPr>
          <p:blipFill>
            <a:blip r:embed="rId3" cstate="print"/>
            <a:srcRect/>
            <a:stretch>
              <a:fillRect/>
            </a:stretch>
          </p:blipFill>
          <p:spPr bwMode="auto">
            <a:xfrm>
              <a:off x="2824577" y="6090353"/>
              <a:ext cx="3423823" cy="61524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err="1" smtClean="0">
                <a:solidFill>
                  <a:schemeClr val="bg1"/>
                </a:solidFill>
                <a:latin typeface="Times New Roman" pitchFamily="18" charset="0"/>
                <a:cs typeface="Times New Roman" pitchFamily="18" charset="0"/>
              </a:rPr>
              <a:t>Bivariate</a:t>
            </a:r>
            <a:r>
              <a:rPr lang="en-US" sz="4000" b="1" dirty="0" smtClean="0">
                <a:solidFill>
                  <a:schemeClr val="bg1"/>
                </a:solidFill>
                <a:latin typeface="Times New Roman" pitchFamily="18" charset="0"/>
                <a:cs typeface="Times New Roman" pitchFamily="18" charset="0"/>
              </a:rPr>
              <a:t> PDF Contours (1920-2009)</a:t>
            </a:r>
            <a:endParaRPr lang="en-US" sz="4000" b="1" dirty="0">
              <a:solidFill>
                <a:schemeClr val="bg1"/>
              </a:solidFill>
              <a:latin typeface="Times New Roman" pitchFamily="18" charset="0"/>
              <a:cs typeface="Times New Roman" pitchFamily="18" charset="0"/>
            </a:endParaRPr>
          </a:p>
        </p:txBody>
      </p:sp>
      <p:pic>
        <p:nvPicPr>
          <p:cNvPr id="7" name="Picture 6" descr="\\khensu\Home04\madadgar\Desktop\b.emf"/>
          <p:cNvPicPr/>
          <p:nvPr/>
        </p:nvPicPr>
        <p:blipFill>
          <a:blip r:embed="rId3" cstate="print"/>
          <a:srcRect/>
          <a:stretch>
            <a:fillRect/>
          </a:stretch>
        </p:blipFill>
        <p:spPr bwMode="auto">
          <a:xfrm>
            <a:off x="3429000" y="1295400"/>
            <a:ext cx="5505939" cy="5252711"/>
          </a:xfrm>
          <a:prstGeom prst="rect">
            <a:avLst/>
          </a:prstGeom>
          <a:noFill/>
          <a:ln w="9525">
            <a:noFill/>
            <a:miter lim="800000"/>
            <a:headEnd/>
            <a:tailEnd/>
          </a:ln>
        </p:spPr>
      </p:pic>
      <p:sp>
        <p:nvSpPr>
          <p:cNvPr id="8" name="Rectangle 7"/>
          <p:cNvSpPr/>
          <p:nvPr/>
        </p:nvSpPr>
        <p:spPr>
          <a:xfrm>
            <a:off x="0" y="1693307"/>
            <a:ext cx="3200400" cy="4555093"/>
          </a:xfrm>
          <a:prstGeom prst="rect">
            <a:avLst/>
          </a:prstGeom>
        </p:spPr>
        <p:txBody>
          <a:bodyPr wrap="square">
            <a:spAutoFit/>
          </a:bodyPr>
          <a:lstStyle/>
          <a:p>
            <a:pPr marL="457200" indent="-457200">
              <a:spcAft>
                <a:spcPts val="600"/>
              </a:spcAft>
              <a:buFont typeface="Arial" pitchFamily="34" charset="0"/>
              <a:buChar char="•"/>
            </a:pPr>
            <a:r>
              <a:rPr lang="en-US" sz="2000" dirty="0" smtClean="0">
                <a:latin typeface="Times New Roman" pitchFamily="18" charset="0"/>
                <a:cs typeface="Times New Roman" pitchFamily="18" charset="0"/>
              </a:rPr>
              <a:t>Gumbel copula and t-copula are employed to join the marginal distributions of duration, severity, and intensity. </a:t>
            </a:r>
          </a:p>
          <a:p>
            <a:pPr marL="457200" indent="-457200">
              <a:spcAft>
                <a:spcPts val="600"/>
              </a:spcAft>
              <a:buFont typeface="Arial" pitchFamily="34" charset="0"/>
              <a:buChar char="•"/>
            </a:pPr>
            <a:endParaRPr lang="en-US" sz="2000" dirty="0" smtClean="0">
              <a:latin typeface="Times New Roman" pitchFamily="18" charset="0"/>
              <a:cs typeface="Times New Roman" pitchFamily="18" charset="0"/>
            </a:endParaRPr>
          </a:p>
          <a:p>
            <a:pPr marL="457200" indent="-457200">
              <a:spcAft>
                <a:spcPts val="600"/>
              </a:spcAft>
              <a:buFont typeface="Arial" pitchFamily="34" charset="0"/>
              <a:buChar char="•"/>
            </a:pPr>
            <a:r>
              <a:rPr lang="en-US" sz="2000" dirty="0" smtClean="0">
                <a:latin typeface="Times New Roman" pitchFamily="18" charset="0"/>
                <a:cs typeface="Times New Roman" pitchFamily="18" charset="0"/>
              </a:rPr>
              <a:t>Evidently, high correlation between duration and severity is supported by narrow stretching contour plots of marginal </a:t>
            </a:r>
            <a:r>
              <a:rPr lang="en-US" sz="2000" dirty="0" err="1" smtClean="0">
                <a:latin typeface="Times New Roman" pitchFamily="18" charset="0"/>
                <a:cs typeface="Times New Roman" pitchFamily="18" charset="0"/>
              </a:rPr>
              <a:t>bivariate</a:t>
            </a:r>
            <a:r>
              <a:rPr lang="en-US" sz="2000" dirty="0" smtClean="0">
                <a:latin typeface="Times New Roman" pitchFamily="18" charset="0"/>
                <a:cs typeface="Times New Roman" pitchFamily="18" charset="0"/>
              </a:rPr>
              <a:t> density functions in both copulas.</a:t>
            </a:r>
            <a:endParaRPr lang="en-US" altLang="zh-CN"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Marginal Distributions (2020-2090)</a:t>
            </a:r>
            <a:endParaRPr lang="en-US" sz="4000" b="1" dirty="0">
              <a:solidFill>
                <a:schemeClr val="bg1"/>
              </a:solidFill>
              <a:latin typeface="Times New Roman" pitchFamily="18" charset="0"/>
              <a:cs typeface="Times New Roman" pitchFamily="18" charset="0"/>
            </a:endParaRPr>
          </a:p>
        </p:txBody>
      </p:sp>
      <p:pic>
        <p:nvPicPr>
          <p:cNvPr id="40963" name="Picture 3"/>
          <p:cNvPicPr>
            <a:picLocks noChangeAspect="1" noChangeArrowheads="1"/>
          </p:cNvPicPr>
          <p:nvPr/>
        </p:nvPicPr>
        <p:blipFill>
          <a:blip r:embed="rId2" cstate="print"/>
          <a:srcRect r="22917" b="15307"/>
          <a:stretch>
            <a:fillRect/>
          </a:stretch>
        </p:blipFill>
        <p:spPr bwMode="auto">
          <a:xfrm>
            <a:off x="1371600" y="1447800"/>
            <a:ext cx="5638800" cy="4646612"/>
          </a:xfrm>
          <a:prstGeom prst="rect">
            <a:avLst/>
          </a:prstGeom>
          <a:noFill/>
          <a:ln w="9525">
            <a:noFill/>
            <a:miter lim="800000"/>
            <a:headEnd/>
            <a:tailEnd/>
          </a:ln>
          <a:effectLst/>
        </p:spPr>
      </p:pic>
      <p:grpSp>
        <p:nvGrpSpPr>
          <p:cNvPr id="9" name="Group 8"/>
          <p:cNvGrpSpPr/>
          <p:nvPr/>
        </p:nvGrpSpPr>
        <p:grpSpPr>
          <a:xfrm>
            <a:off x="5334000" y="2590800"/>
            <a:ext cx="2362200" cy="2438400"/>
            <a:chOff x="5638800" y="2590800"/>
            <a:chExt cx="2362200" cy="2438400"/>
          </a:xfrm>
        </p:grpSpPr>
        <p:sp>
          <p:nvSpPr>
            <p:cNvPr id="5" name="Oval Callout 4"/>
            <p:cNvSpPr/>
            <p:nvPr/>
          </p:nvSpPr>
          <p:spPr>
            <a:xfrm>
              <a:off x="5638800" y="2590800"/>
              <a:ext cx="2362200" cy="838200"/>
            </a:xfrm>
            <a:prstGeom prst="wedgeEllipseCallout">
              <a:avLst>
                <a:gd name="adj1" fmla="val -70194"/>
                <a:gd name="adj2" fmla="val 76967"/>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CN" dirty="0" smtClean="0">
                  <a:solidFill>
                    <a:schemeClr val="tx1"/>
                  </a:solidFill>
                  <a:ea typeface="SimSun" pitchFamily="2" charset="-122"/>
                  <a:cs typeface="Arial" charset="0"/>
                </a:rPr>
                <a:t>Wide range of severity</a:t>
              </a:r>
              <a:endParaRPr lang="zh-CN" altLang="en-US" dirty="0">
                <a:solidFill>
                  <a:schemeClr val="tx1"/>
                </a:solidFill>
                <a:ea typeface="SimSun" pitchFamily="2" charset="-122"/>
                <a:cs typeface="Arial" charset="0"/>
              </a:endParaRPr>
            </a:p>
          </p:txBody>
        </p:sp>
        <p:sp>
          <p:nvSpPr>
            <p:cNvPr id="7" name="Oval Callout 6"/>
            <p:cNvSpPr/>
            <p:nvPr/>
          </p:nvSpPr>
          <p:spPr>
            <a:xfrm>
              <a:off x="5715000" y="4191000"/>
              <a:ext cx="2209800" cy="838200"/>
            </a:xfrm>
            <a:prstGeom prst="wedgeEllipseCallout">
              <a:avLst>
                <a:gd name="adj1" fmla="val -76023"/>
                <a:gd name="adj2" fmla="val -230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altLang="zh-CN" dirty="0" smtClean="0">
                  <a:solidFill>
                    <a:schemeClr val="tx1"/>
                  </a:solidFill>
                  <a:ea typeface="SimSun" pitchFamily="2" charset="-122"/>
                  <a:cs typeface="Arial" charset="0"/>
                </a:rPr>
                <a:t>Small range of severity</a:t>
              </a:r>
              <a:endParaRPr lang="zh-CN" altLang="en-US" dirty="0">
                <a:solidFill>
                  <a:schemeClr val="tx1"/>
                </a:solidFill>
                <a:ea typeface="SimSun" pitchFamily="2" charset="-122"/>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762000" y="1676400"/>
          <a:ext cx="7648576" cy="39528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Drought Durations (2020-2090)</a:t>
            </a:r>
            <a:endParaRPr lang="en-US" sz="4000" b="1" dirty="0">
              <a:solidFill>
                <a:schemeClr val="bg1"/>
              </a:solidFill>
              <a:latin typeface="Times New Roman" pitchFamily="18" charset="0"/>
              <a:cs typeface="Times New Roman" pitchFamily="18" charset="0"/>
            </a:endParaRPr>
          </a:p>
        </p:txBody>
      </p:sp>
      <p:sp>
        <p:nvSpPr>
          <p:cNvPr id="5" name="Oval Callout 4"/>
          <p:cNvSpPr/>
          <p:nvPr/>
        </p:nvSpPr>
        <p:spPr>
          <a:xfrm>
            <a:off x="3657600" y="2819400"/>
            <a:ext cx="2362200" cy="1447800"/>
          </a:xfrm>
          <a:prstGeom prst="wedgeEllipseCallout">
            <a:avLst>
              <a:gd name="adj1" fmla="val 11185"/>
              <a:gd name="adj2" fmla="val 47082"/>
            </a:avLst>
          </a:prstGeom>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CN" dirty="0" smtClean="0">
                <a:solidFill>
                  <a:schemeClr val="tx1"/>
                </a:solidFill>
                <a:ea typeface="SimSun" pitchFamily="2" charset="-122"/>
                <a:cs typeface="Arial" charset="0"/>
              </a:rPr>
              <a:t>≤ 5-month duration</a:t>
            </a:r>
            <a:endParaRPr lang="zh-CN" altLang="en-US" dirty="0">
              <a:solidFill>
                <a:schemeClr val="tx1"/>
              </a:solidFill>
              <a:ea typeface="SimSun"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Conditional Probability (1920-2009)</a:t>
            </a:r>
            <a:endParaRPr lang="en-US" sz="4000" b="1" dirty="0">
              <a:solidFill>
                <a:schemeClr val="bg1"/>
              </a:solidFill>
              <a:latin typeface="Times New Roman" pitchFamily="18" charset="0"/>
              <a:cs typeface="Times New Roman" pitchFamily="18" charset="0"/>
            </a:endParaRPr>
          </a:p>
        </p:txBody>
      </p:sp>
      <p:grpSp>
        <p:nvGrpSpPr>
          <p:cNvPr id="7" name="Group 6"/>
          <p:cNvGrpSpPr/>
          <p:nvPr/>
        </p:nvGrpSpPr>
        <p:grpSpPr>
          <a:xfrm>
            <a:off x="609600" y="1524000"/>
            <a:ext cx="7848600" cy="409575"/>
            <a:chOff x="762000" y="1524000"/>
            <a:chExt cx="7848600" cy="409575"/>
          </a:xfrm>
        </p:grpSpPr>
        <p:pic>
          <p:nvPicPr>
            <p:cNvPr id="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1524000"/>
              <a:ext cx="5467350" cy="409575"/>
            </a:xfrm>
            <a:prstGeom prst="rect">
              <a:avLst/>
            </a:prstGeom>
            <a:noFill/>
            <a:ln w="9525">
              <a:noFill/>
              <a:miter lim="800000"/>
              <a:headEnd/>
              <a:tailEnd/>
            </a:ln>
          </p:spPr>
        </p:pic>
        <p:sp>
          <p:nvSpPr>
            <p:cNvPr id="4" name="TextBox 5"/>
            <p:cNvSpPr txBox="1">
              <a:spLocks noChangeArrowheads="1"/>
            </p:cNvSpPr>
            <p:nvPr/>
          </p:nvSpPr>
          <p:spPr bwMode="auto">
            <a:xfrm>
              <a:off x="7086600" y="1524000"/>
              <a:ext cx="1524000" cy="369888"/>
            </a:xfrm>
            <a:prstGeom prst="rect">
              <a:avLst/>
            </a:prstGeom>
            <a:noFill/>
            <a:ln w="9525">
              <a:noFill/>
              <a:miter lim="800000"/>
              <a:headEnd/>
              <a:tailEnd/>
            </a:ln>
          </p:spPr>
          <p:txBody>
            <a:bodyPr>
              <a:spAutoFit/>
            </a:bodyPr>
            <a:lstStyle/>
            <a:p>
              <a:r>
                <a:rPr lang="en-US" altLang="zh-CN" dirty="0" smtClean="0">
                  <a:latin typeface="Times New Roman" pitchFamily="18" charset="0"/>
                  <a:ea typeface="SimSun" pitchFamily="2" charset="-122"/>
                  <a:cs typeface="Times New Roman" pitchFamily="18" charset="0"/>
                </a:rPr>
                <a:t>-- </a:t>
              </a:r>
              <a:r>
                <a:rPr lang="en-US" altLang="zh-CN" dirty="0" err="1" smtClean="0">
                  <a:latin typeface="Times New Roman" pitchFamily="18" charset="0"/>
                  <a:ea typeface="SimSun" pitchFamily="2" charset="-122"/>
                  <a:cs typeface="Times New Roman" pitchFamily="18" charset="0"/>
                </a:rPr>
                <a:t>Shiau</a:t>
              </a:r>
              <a:r>
                <a:rPr lang="en-US" altLang="zh-CN" dirty="0" smtClean="0">
                  <a:latin typeface="Times New Roman" pitchFamily="18" charset="0"/>
                  <a:ea typeface="SimSun" pitchFamily="2" charset="-122"/>
                  <a:cs typeface="Times New Roman" pitchFamily="18" charset="0"/>
                </a:rPr>
                <a:t>(2006</a:t>
              </a:r>
              <a:r>
                <a:rPr lang="en-US" altLang="zh-CN" dirty="0">
                  <a:latin typeface="Times New Roman" pitchFamily="18" charset="0"/>
                  <a:ea typeface="SimSun" pitchFamily="2" charset="-122"/>
                  <a:cs typeface="Times New Roman" pitchFamily="18" charset="0"/>
                </a:rPr>
                <a:t>)</a:t>
              </a:r>
            </a:p>
          </p:txBody>
        </p:sp>
      </p:grpSp>
      <p:pic>
        <p:nvPicPr>
          <p:cNvPr id="5" name="Picture 8"/>
          <p:cNvPicPr>
            <a:picLocks noChangeAspect="1" noChangeArrowheads="1"/>
          </p:cNvPicPr>
          <p:nvPr/>
        </p:nvPicPr>
        <p:blipFill>
          <a:blip r:embed="rId3" cstate="print"/>
          <a:srcRect t="11368" r="3488" b="3320"/>
          <a:stretch>
            <a:fillRect/>
          </a:stretch>
        </p:blipFill>
        <p:spPr bwMode="auto">
          <a:xfrm>
            <a:off x="1676400" y="2133600"/>
            <a:ext cx="5638800" cy="3600450"/>
          </a:xfrm>
          <a:prstGeom prst="rect">
            <a:avLst/>
          </a:prstGeom>
          <a:noFill/>
          <a:ln w="9525">
            <a:noFill/>
            <a:miter lim="800000"/>
            <a:headEnd/>
            <a:tailEnd/>
          </a:ln>
        </p:spPr>
      </p:pic>
      <p:sp>
        <p:nvSpPr>
          <p:cNvPr id="6" name="TextBox 9"/>
          <p:cNvSpPr txBox="1">
            <a:spLocks noChangeArrowheads="1"/>
          </p:cNvSpPr>
          <p:nvPr/>
        </p:nvSpPr>
        <p:spPr bwMode="auto">
          <a:xfrm>
            <a:off x="609600" y="5943600"/>
            <a:ext cx="8305800" cy="646331"/>
          </a:xfrm>
          <a:prstGeom prst="rect">
            <a:avLst/>
          </a:prstGeom>
          <a:noFill/>
          <a:ln w="9525">
            <a:noFill/>
            <a:miter lim="800000"/>
            <a:headEnd/>
            <a:tailEnd/>
          </a:ln>
        </p:spPr>
        <p:txBody>
          <a:bodyPr wrap="square">
            <a:spAutoFit/>
          </a:bodyPr>
          <a:lstStyle/>
          <a:p>
            <a:pPr algn="ctr"/>
            <a:r>
              <a:rPr lang="en-US" dirty="0" smtClean="0">
                <a:latin typeface="Times New Roman" pitchFamily="18" charset="0"/>
                <a:cs typeface="Times New Roman" pitchFamily="18" charset="0"/>
              </a:rPr>
              <a:t>Conditional non-</a:t>
            </a:r>
            <a:r>
              <a:rPr lang="en-US" dirty="0" err="1" smtClean="0">
                <a:latin typeface="Times New Roman" pitchFamily="18" charset="0"/>
                <a:cs typeface="Times New Roman" pitchFamily="18" charset="0"/>
              </a:rPr>
              <a:t>exceedance</a:t>
            </a:r>
            <a:r>
              <a:rPr lang="en-US" dirty="0" smtClean="0">
                <a:latin typeface="Times New Roman" pitchFamily="18" charset="0"/>
                <a:cs typeface="Times New Roman" pitchFamily="18" charset="0"/>
              </a:rPr>
              <a:t> probability of drought severity given drought duration exceeding “d” months by applying </a:t>
            </a:r>
            <a:r>
              <a:rPr lang="en-US" dirty="0" err="1" smtClean="0">
                <a:latin typeface="Times New Roman" pitchFamily="18" charset="0"/>
                <a:cs typeface="Times New Roman" pitchFamily="18" charset="0"/>
              </a:rPr>
              <a:t>Gumbel</a:t>
            </a:r>
            <a:r>
              <a:rPr lang="en-US" dirty="0" smtClean="0">
                <a:latin typeface="Times New Roman" pitchFamily="18" charset="0"/>
                <a:cs typeface="Times New Roman" pitchFamily="18" charset="0"/>
              </a:rPr>
              <a:t> copula</a:t>
            </a:r>
            <a:endParaRPr lang="en-US" altLang="zh-CN" dirty="0">
              <a:latin typeface="Times New Roman" pitchFamily="18" charset="0"/>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Conditional Probability (2020-2090)</a:t>
            </a:r>
            <a:endParaRPr lang="en-US" sz="4000" b="1" dirty="0">
              <a:solidFill>
                <a:schemeClr val="bg1"/>
              </a:solidFill>
              <a:latin typeface="Times New Roman" pitchFamily="18" charset="0"/>
              <a:cs typeface="Times New Roman" pitchFamily="18" charset="0"/>
            </a:endParaRPr>
          </a:p>
        </p:txBody>
      </p:sp>
      <p:grpSp>
        <p:nvGrpSpPr>
          <p:cNvPr id="10" name="Group 9"/>
          <p:cNvGrpSpPr/>
          <p:nvPr/>
        </p:nvGrpSpPr>
        <p:grpSpPr>
          <a:xfrm>
            <a:off x="3276600" y="1828800"/>
            <a:ext cx="5715000" cy="3581400"/>
            <a:chOff x="2895600" y="1295400"/>
            <a:chExt cx="5715000" cy="3581400"/>
          </a:xfrm>
        </p:grpSpPr>
        <p:sp>
          <p:nvSpPr>
            <p:cNvPr id="6" name="TextBox 9"/>
            <p:cNvSpPr txBox="1">
              <a:spLocks noChangeArrowheads="1"/>
            </p:cNvSpPr>
            <p:nvPr/>
          </p:nvSpPr>
          <p:spPr bwMode="auto">
            <a:xfrm>
              <a:off x="4572000" y="1295400"/>
              <a:ext cx="2819400" cy="369332"/>
            </a:xfrm>
            <a:prstGeom prst="rect">
              <a:avLst/>
            </a:prstGeom>
            <a:noFill/>
            <a:ln w="9525">
              <a:noFill/>
              <a:miter lim="800000"/>
              <a:headEnd/>
              <a:tailEnd/>
            </a:ln>
          </p:spPr>
          <p:txBody>
            <a:bodyPr wrap="square">
              <a:spAutoFit/>
            </a:bodyPr>
            <a:lstStyle/>
            <a:p>
              <a:pPr algn="ctr"/>
              <a:r>
                <a:rPr lang="en-US" b="1" dirty="0" smtClean="0">
                  <a:latin typeface="Times New Roman" pitchFamily="18" charset="0"/>
                  <a:cs typeface="Times New Roman" pitchFamily="18" charset="0"/>
                </a:rPr>
                <a:t>Given duration = 1 month</a:t>
              </a:r>
              <a:endParaRPr lang="en-US" altLang="zh-CN" b="1" dirty="0">
                <a:latin typeface="Times New Roman" pitchFamily="18" charset="0"/>
                <a:ea typeface="SimSun" pitchFamily="2" charset="-122"/>
                <a:cs typeface="Times New Roman" pitchFamily="18" charset="0"/>
              </a:endParaRPr>
            </a:p>
          </p:txBody>
        </p:sp>
        <p:pic>
          <p:nvPicPr>
            <p:cNvPr id="8" name="Picture 7" descr="E:\PSU\Research_Materials\Drought\Paper\Fig 12.emf"/>
            <p:cNvPicPr/>
            <p:nvPr/>
          </p:nvPicPr>
          <p:blipFill>
            <a:blip r:embed="rId2" cstate="print"/>
            <a:srcRect t="17011" r="4935" b="3678"/>
            <a:stretch>
              <a:fillRect/>
            </a:stretch>
          </p:blipFill>
          <p:spPr bwMode="auto">
            <a:xfrm>
              <a:off x="2895600" y="1676400"/>
              <a:ext cx="5715000" cy="3200400"/>
            </a:xfrm>
            <a:prstGeom prst="rect">
              <a:avLst/>
            </a:prstGeom>
            <a:noFill/>
            <a:ln w="9525">
              <a:noFill/>
              <a:miter lim="800000"/>
              <a:headEnd/>
              <a:tailEnd/>
            </a:ln>
          </p:spPr>
        </p:pic>
      </p:grpSp>
      <p:sp>
        <p:nvSpPr>
          <p:cNvPr id="9" name="TextBox 3"/>
          <p:cNvSpPr txBox="1">
            <a:spLocks noChangeArrowheads="1"/>
          </p:cNvSpPr>
          <p:nvPr/>
        </p:nvSpPr>
        <p:spPr bwMode="auto">
          <a:xfrm>
            <a:off x="76200" y="1524000"/>
            <a:ext cx="3200400" cy="4582858"/>
          </a:xfrm>
          <a:prstGeom prst="rect">
            <a:avLst/>
          </a:prstGeom>
          <a:noFill/>
          <a:ln w="9525">
            <a:noFill/>
            <a:miter lim="800000"/>
            <a:headEnd/>
            <a:tailEnd/>
          </a:ln>
        </p:spPr>
        <p:txBody>
          <a:bodyPr wrap="square">
            <a:spAutoFit/>
          </a:bodyPr>
          <a:lstStyle/>
          <a:p>
            <a:pPr marL="457200" indent="-457200">
              <a:lnSpc>
                <a:spcPct val="114000"/>
              </a:lnSpc>
              <a:spcAft>
                <a:spcPts val="1200"/>
              </a:spcAft>
              <a:buFont typeface="Wingdings" pitchFamily="2" charset="2"/>
              <a:buChar char="Ø"/>
            </a:pPr>
            <a:r>
              <a:rPr lang="en-US" altLang="zh-CN" sz="2000" dirty="0" smtClean="0">
                <a:latin typeface="Times New Roman" pitchFamily="18" charset="0"/>
                <a:ea typeface="SimSun" pitchFamily="2" charset="-122"/>
                <a:cs typeface="Times New Roman" pitchFamily="18" charset="0"/>
              </a:rPr>
              <a:t> For </a:t>
            </a:r>
            <a:r>
              <a:rPr lang="en-US" altLang="zh-CN" sz="2000" dirty="0">
                <a:latin typeface="Times New Roman" pitchFamily="18" charset="0"/>
                <a:ea typeface="SimSun" pitchFamily="2" charset="-122"/>
                <a:cs typeface="Times New Roman" pitchFamily="18" charset="0"/>
              </a:rPr>
              <a:t>the same </a:t>
            </a:r>
            <a:r>
              <a:rPr lang="en-US" altLang="zh-CN" sz="2000" dirty="0" smtClean="0">
                <a:latin typeface="Times New Roman" pitchFamily="18" charset="0"/>
                <a:ea typeface="SimSun" pitchFamily="2" charset="-122"/>
                <a:cs typeface="Times New Roman" pitchFamily="18" charset="0"/>
              </a:rPr>
              <a:t>given duration</a:t>
            </a:r>
            <a:r>
              <a:rPr lang="en-US" altLang="zh-CN" sz="2000" dirty="0">
                <a:latin typeface="Times New Roman" pitchFamily="18" charset="0"/>
                <a:ea typeface="SimSun" pitchFamily="2" charset="-122"/>
                <a:cs typeface="Times New Roman" pitchFamily="18" charset="0"/>
              </a:rPr>
              <a:t>, future </a:t>
            </a:r>
            <a:r>
              <a:rPr lang="en-US" altLang="zh-CN" sz="2000" dirty="0" smtClean="0">
                <a:latin typeface="Times New Roman" pitchFamily="18" charset="0"/>
                <a:ea typeface="SimSun" pitchFamily="2" charset="-122"/>
                <a:cs typeface="Times New Roman" pitchFamily="18" charset="0"/>
              </a:rPr>
              <a:t>droughts are </a:t>
            </a:r>
            <a:r>
              <a:rPr lang="en-US" altLang="zh-CN" sz="2000" dirty="0">
                <a:latin typeface="Times New Roman" pitchFamily="18" charset="0"/>
                <a:ea typeface="SimSun" pitchFamily="2" charset="-122"/>
                <a:cs typeface="Times New Roman" pitchFamily="18" charset="0"/>
              </a:rPr>
              <a:t>less severe than </a:t>
            </a:r>
            <a:r>
              <a:rPr lang="en-US" altLang="zh-CN" sz="2000" dirty="0" smtClean="0">
                <a:latin typeface="Times New Roman" pitchFamily="18" charset="0"/>
                <a:ea typeface="SimSun" pitchFamily="2" charset="-122"/>
                <a:cs typeface="Times New Roman" pitchFamily="18" charset="0"/>
              </a:rPr>
              <a:t>historical events.</a:t>
            </a:r>
          </a:p>
          <a:p>
            <a:pPr marL="457200" indent="-457200">
              <a:lnSpc>
                <a:spcPct val="114000"/>
              </a:lnSpc>
              <a:spcAft>
                <a:spcPts val="1200"/>
              </a:spcAft>
              <a:buFont typeface="Wingdings" pitchFamily="2" charset="2"/>
              <a:buChar char="Ø"/>
            </a:pPr>
            <a:r>
              <a:rPr lang="en-US" altLang="zh-CN" sz="2000" dirty="0" smtClean="0">
                <a:latin typeface="Times New Roman" pitchFamily="18" charset="0"/>
                <a:ea typeface="SimSun" pitchFamily="2" charset="-122"/>
                <a:cs typeface="Times New Roman" pitchFamily="18" charset="0"/>
              </a:rPr>
              <a:t> CSIRO-MK3.0 pertains to the most severe 1-month droughts among all five </a:t>
            </a:r>
            <a:r>
              <a:rPr lang="en-US" altLang="zh-CN" sz="2000" dirty="0" err="1" smtClean="0">
                <a:latin typeface="Times New Roman" pitchFamily="18" charset="0"/>
                <a:ea typeface="SimSun" pitchFamily="2" charset="-122"/>
                <a:cs typeface="Times New Roman" pitchFamily="18" charset="0"/>
              </a:rPr>
              <a:t>GCMs</a:t>
            </a:r>
            <a:endParaRPr lang="en-US" altLang="zh-CN" sz="2000" dirty="0" smtClean="0">
              <a:latin typeface="Times New Roman" pitchFamily="18" charset="0"/>
              <a:ea typeface="SimSun" pitchFamily="2" charset="-122"/>
              <a:cs typeface="Times New Roman" pitchFamily="18" charset="0"/>
            </a:endParaRPr>
          </a:p>
          <a:p>
            <a:pPr marL="457200" indent="-457200">
              <a:lnSpc>
                <a:spcPct val="114000"/>
              </a:lnSpc>
              <a:buFont typeface="Wingdings" pitchFamily="2" charset="2"/>
              <a:buChar char="Ø"/>
            </a:pPr>
            <a:r>
              <a:rPr lang="en-US" altLang="zh-CN" sz="2000" dirty="0" smtClean="0">
                <a:latin typeface="Times New Roman" pitchFamily="18" charset="0"/>
                <a:ea typeface="SimSun" pitchFamily="2" charset="-122"/>
                <a:cs typeface="Times New Roman" pitchFamily="18" charset="0"/>
              </a:rPr>
              <a:t> GFDL-CM2.1 results in the least severe events or the wettest conditions in the basin.</a:t>
            </a:r>
            <a:endParaRPr lang="en-US" altLang="zh-CN" sz="2000" dirty="0">
              <a:latin typeface="Times New Roman" pitchFamily="18" charset="0"/>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Return Periods</a:t>
            </a:r>
            <a:endParaRPr lang="en-US" sz="4000" b="1" dirty="0">
              <a:solidFill>
                <a:schemeClr val="bg1"/>
              </a:solidFill>
              <a:latin typeface="Times New Roman" pitchFamily="18" charset="0"/>
              <a:cs typeface="Times New Roman" pitchFamily="18" charset="0"/>
            </a:endParaRPr>
          </a:p>
        </p:txBody>
      </p:sp>
      <p:grpSp>
        <p:nvGrpSpPr>
          <p:cNvPr id="15" name="Group 14"/>
          <p:cNvGrpSpPr/>
          <p:nvPr/>
        </p:nvGrpSpPr>
        <p:grpSpPr>
          <a:xfrm>
            <a:off x="2590800" y="1524000"/>
            <a:ext cx="5924550" cy="676275"/>
            <a:chOff x="2590800" y="1524000"/>
            <a:chExt cx="5924550" cy="676275"/>
          </a:xfrm>
        </p:grpSpPr>
        <p:pic>
          <p:nvPicPr>
            <p:cNvPr id="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76800" y="1524000"/>
              <a:ext cx="1571625" cy="676275"/>
            </a:xfrm>
            <a:prstGeom prst="rect">
              <a:avLst/>
            </a:prstGeom>
            <a:noFill/>
            <a:ln w="9525">
              <a:noFill/>
              <a:miter lim="800000"/>
              <a:headEnd/>
              <a:tailEnd/>
            </a:ln>
          </p:spPr>
        </p:pic>
        <p:pic>
          <p:nvPicPr>
            <p:cNvPr id="4"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1524000"/>
              <a:ext cx="1685925" cy="676275"/>
            </a:xfrm>
            <a:prstGeom prst="rect">
              <a:avLst/>
            </a:prstGeom>
            <a:noFill/>
            <a:ln w="9525">
              <a:noFill/>
              <a:miter lim="800000"/>
              <a:headEnd/>
              <a:tailEnd/>
            </a:ln>
          </p:spPr>
        </p:pic>
        <p:pic>
          <p:nvPicPr>
            <p:cNvPr id="5"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10400" y="1524000"/>
              <a:ext cx="1504950" cy="676275"/>
            </a:xfrm>
            <a:prstGeom prst="rect">
              <a:avLst/>
            </a:prstGeom>
            <a:noFill/>
            <a:ln w="9525">
              <a:noFill/>
              <a:miter lim="800000"/>
              <a:headEnd/>
              <a:tailEnd/>
            </a:ln>
          </p:spPr>
        </p:pic>
      </p:grpSp>
      <p:sp>
        <p:nvSpPr>
          <p:cNvPr id="11" name="Oval Callout 10"/>
          <p:cNvSpPr/>
          <p:nvPr/>
        </p:nvSpPr>
        <p:spPr>
          <a:xfrm>
            <a:off x="7543800" y="3733800"/>
            <a:ext cx="990600" cy="1676400"/>
          </a:xfrm>
          <a:prstGeom prst="wedgeEllipseCallout">
            <a:avLst>
              <a:gd name="adj1" fmla="val -152708"/>
              <a:gd name="adj2" fmla="val 61787"/>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dirty="0">
                <a:solidFill>
                  <a:schemeClr val="tx1">
                    <a:lumMod val="85000"/>
                    <a:lumOff val="15000"/>
                  </a:schemeClr>
                </a:solidFill>
              </a:rPr>
              <a:t>D&gt;=</a:t>
            </a:r>
            <a:r>
              <a:rPr lang="en-US" dirty="0" smtClean="0">
                <a:solidFill>
                  <a:schemeClr val="tx1">
                    <a:lumMod val="85000"/>
                    <a:lumOff val="15000"/>
                  </a:schemeClr>
                </a:solidFill>
              </a:rPr>
              <a:t>d</a:t>
            </a:r>
          </a:p>
          <a:p>
            <a:pPr algn="ctr" fontAlgn="auto">
              <a:spcBef>
                <a:spcPts val="0"/>
              </a:spcBef>
              <a:spcAft>
                <a:spcPts val="0"/>
              </a:spcAft>
              <a:defRPr/>
            </a:pPr>
            <a:r>
              <a:rPr lang="en-US" dirty="0" smtClean="0">
                <a:solidFill>
                  <a:srgbClr val="FFFF00"/>
                </a:solidFill>
              </a:rPr>
              <a:t>OR</a:t>
            </a:r>
          </a:p>
          <a:p>
            <a:pPr algn="ctr" fontAlgn="auto">
              <a:spcBef>
                <a:spcPts val="0"/>
              </a:spcBef>
              <a:spcAft>
                <a:spcPts val="0"/>
              </a:spcAft>
              <a:defRPr/>
            </a:pPr>
            <a:r>
              <a:rPr lang="en-US" dirty="0" smtClean="0">
                <a:solidFill>
                  <a:schemeClr val="tx1">
                    <a:lumMod val="85000"/>
                    <a:lumOff val="15000"/>
                  </a:schemeClr>
                </a:solidFill>
              </a:rPr>
              <a:t> </a:t>
            </a:r>
            <a:r>
              <a:rPr lang="en-US" dirty="0">
                <a:solidFill>
                  <a:schemeClr val="tx1">
                    <a:lumMod val="85000"/>
                    <a:lumOff val="15000"/>
                  </a:schemeClr>
                </a:solidFill>
              </a:rPr>
              <a:t>S&gt;=s</a:t>
            </a:r>
          </a:p>
        </p:txBody>
      </p:sp>
      <p:sp>
        <p:nvSpPr>
          <p:cNvPr id="12" name="Rectangle 11"/>
          <p:cNvSpPr/>
          <p:nvPr/>
        </p:nvSpPr>
        <p:spPr>
          <a:xfrm>
            <a:off x="457200" y="1447800"/>
            <a:ext cx="1752600"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000" b="1" dirty="0" smtClean="0">
                <a:solidFill>
                  <a:schemeClr val="tx2">
                    <a:lumMod val="75000"/>
                  </a:schemeClr>
                </a:solidFill>
              </a:rPr>
              <a:t>Single Variable</a:t>
            </a:r>
            <a:endParaRPr lang="en-US" sz="2000" b="1" dirty="0">
              <a:solidFill>
                <a:schemeClr val="tx2">
                  <a:lumMod val="75000"/>
                </a:schemeClr>
              </a:solidFill>
            </a:endParaRPr>
          </a:p>
        </p:txBody>
      </p:sp>
      <p:sp>
        <p:nvSpPr>
          <p:cNvPr id="13" name="Rectangle 12"/>
          <p:cNvSpPr/>
          <p:nvPr/>
        </p:nvSpPr>
        <p:spPr>
          <a:xfrm>
            <a:off x="2667000" y="2971800"/>
            <a:ext cx="4191000"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000" b="1" dirty="0" err="1" smtClean="0">
                <a:solidFill>
                  <a:schemeClr val="tx2">
                    <a:lumMod val="75000"/>
                  </a:schemeClr>
                </a:solidFill>
              </a:rPr>
              <a:t>Bivariate</a:t>
            </a:r>
            <a:r>
              <a:rPr lang="en-US" sz="2000" b="1" dirty="0" smtClean="0">
                <a:solidFill>
                  <a:schemeClr val="tx2">
                    <a:lumMod val="75000"/>
                  </a:schemeClr>
                </a:solidFill>
              </a:rPr>
              <a:t> Return Periods</a:t>
            </a:r>
            <a:endParaRPr lang="en-US" sz="2000" b="1" dirty="0">
              <a:solidFill>
                <a:schemeClr val="tx2">
                  <a:lumMod val="75000"/>
                </a:schemeClr>
              </a:solidFill>
            </a:endParaRPr>
          </a:p>
        </p:txBody>
      </p:sp>
      <p:sp>
        <p:nvSpPr>
          <p:cNvPr id="14" name="Oval Callout 13"/>
          <p:cNvSpPr/>
          <p:nvPr/>
        </p:nvSpPr>
        <p:spPr>
          <a:xfrm>
            <a:off x="685800" y="2895600"/>
            <a:ext cx="990600" cy="1676400"/>
          </a:xfrm>
          <a:prstGeom prst="wedgeEllipseCallout">
            <a:avLst>
              <a:gd name="adj1" fmla="val 164534"/>
              <a:gd name="adj2" fmla="val 22916"/>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solidFill>
                  <a:schemeClr val="tx1">
                    <a:lumMod val="85000"/>
                    <a:lumOff val="15000"/>
                  </a:schemeClr>
                </a:solidFill>
              </a:rPr>
              <a:t>D&gt;=</a:t>
            </a:r>
            <a:r>
              <a:rPr lang="en-US" dirty="0" smtClean="0">
                <a:solidFill>
                  <a:schemeClr val="tx1">
                    <a:lumMod val="85000"/>
                    <a:lumOff val="15000"/>
                  </a:schemeClr>
                </a:solidFill>
              </a:rPr>
              <a:t>d</a:t>
            </a:r>
          </a:p>
          <a:p>
            <a:pPr algn="ctr">
              <a:defRPr/>
            </a:pPr>
            <a:r>
              <a:rPr lang="en-US" dirty="0" smtClean="0">
                <a:solidFill>
                  <a:srgbClr val="FFFF00"/>
                </a:solidFill>
              </a:rPr>
              <a:t>AND</a:t>
            </a:r>
          </a:p>
          <a:p>
            <a:pPr algn="ctr">
              <a:defRPr/>
            </a:pPr>
            <a:r>
              <a:rPr lang="en-US" dirty="0" smtClean="0">
                <a:solidFill>
                  <a:schemeClr val="tx1">
                    <a:lumMod val="85000"/>
                    <a:lumOff val="15000"/>
                  </a:schemeClr>
                </a:solidFill>
              </a:rPr>
              <a:t> </a:t>
            </a:r>
            <a:r>
              <a:rPr lang="en-US" dirty="0">
                <a:solidFill>
                  <a:schemeClr val="tx1">
                    <a:lumMod val="85000"/>
                    <a:lumOff val="15000"/>
                  </a:schemeClr>
                </a:solidFill>
              </a:rPr>
              <a:t>S&gt;=s</a:t>
            </a: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1" name="Picture 3"/>
          <p:cNvPicPr>
            <a:picLocks noChangeAspect="1" noChangeArrowheads="1"/>
          </p:cNvPicPr>
          <p:nvPr/>
        </p:nvPicPr>
        <p:blipFill>
          <a:blip r:embed="rId5" cstate="print">
            <a:clrChange>
              <a:clrFrom>
                <a:srgbClr val="FFFFFF"/>
              </a:clrFrom>
              <a:clrTo>
                <a:srgbClr val="FFFFFF">
                  <a:alpha val="0"/>
                </a:srgbClr>
              </a:clrTo>
            </a:clrChange>
          </a:blip>
          <a:srcRect r="10256"/>
          <a:stretch>
            <a:fillRect/>
          </a:stretch>
        </p:blipFill>
        <p:spPr bwMode="auto">
          <a:xfrm>
            <a:off x="1828800" y="4038600"/>
            <a:ext cx="5334000" cy="1143000"/>
          </a:xfrm>
          <a:prstGeom prst="rect">
            <a:avLst/>
          </a:prstGeom>
          <a:noFill/>
        </p:spPr>
      </p:pic>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1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09800" y="5638800"/>
            <a:ext cx="5838825" cy="552450"/>
          </a:xfrm>
          <a:prstGeom prst="rect">
            <a:avLst/>
          </a:prstGeom>
          <a:noFill/>
        </p:spPr>
      </p:pic>
      <p:sp>
        <p:nvSpPr>
          <p:cNvPr id="16" name="TextBox 11"/>
          <p:cNvSpPr txBox="1">
            <a:spLocks noChangeArrowheads="1"/>
          </p:cNvSpPr>
          <p:nvPr/>
        </p:nvSpPr>
        <p:spPr bwMode="auto">
          <a:xfrm>
            <a:off x="533400" y="5257800"/>
            <a:ext cx="1524000" cy="366713"/>
          </a:xfrm>
          <a:prstGeom prst="rect">
            <a:avLst/>
          </a:prstGeom>
          <a:noFill/>
          <a:ln w="9525">
            <a:noFill/>
            <a:miter lim="800000"/>
            <a:headEnd/>
            <a:tailEnd/>
          </a:ln>
        </p:spPr>
        <p:txBody>
          <a:bodyPr>
            <a:spAutoFit/>
          </a:bodyPr>
          <a:lstStyle/>
          <a:p>
            <a:r>
              <a:rPr lang="en-US" altLang="zh-CN" dirty="0">
                <a:latin typeface="Tw Cen MT" pitchFamily="34" charset="0"/>
                <a:ea typeface="SimSun" pitchFamily="2" charset="-122"/>
              </a:rPr>
              <a:t>--</a:t>
            </a:r>
            <a:r>
              <a:rPr lang="en-US" altLang="zh-CN" dirty="0" err="1">
                <a:latin typeface="Tw Cen MT" pitchFamily="34" charset="0"/>
                <a:ea typeface="SimSun" pitchFamily="2" charset="-122"/>
              </a:rPr>
              <a:t>Shiau</a:t>
            </a:r>
            <a:r>
              <a:rPr lang="en-US" altLang="zh-CN" dirty="0">
                <a:latin typeface="Tw Cen MT" pitchFamily="34" charset="0"/>
                <a:ea typeface="SimSun" pitchFamily="2" charset="-122"/>
              </a:rPr>
              <a:t>(2003)</a:t>
            </a:r>
          </a:p>
        </p:txBody>
      </p:sp>
      <p:sp>
        <p:nvSpPr>
          <p:cNvPr id="17" name="TextBox 11"/>
          <p:cNvSpPr txBox="1">
            <a:spLocks noChangeArrowheads="1"/>
          </p:cNvSpPr>
          <p:nvPr/>
        </p:nvSpPr>
        <p:spPr bwMode="auto">
          <a:xfrm>
            <a:off x="7239000" y="2438400"/>
            <a:ext cx="1524000" cy="366713"/>
          </a:xfrm>
          <a:prstGeom prst="rect">
            <a:avLst/>
          </a:prstGeom>
          <a:noFill/>
          <a:ln w="9525">
            <a:noFill/>
            <a:miter lim="800000"/>
            <a:headEnd/>
            <a:tailEnd/>
          </a:ln>
        </p:spPr>
        <p:txBody>
          <a:bodyPr>
            <a:spAutoFit/>
          </a:bodyPr>
          <a:lstStyle/>
          <a:p>
            <a:r>
              <a:rPr lang="en-US" altLang="zh-CN" dirty="0">
                <a:latin typeface="Tw Cen MT" pitchFamily="34" charset="0"/>
                <a:ea typeface="SimSun" pitchFamily="2" charset="-122"/>
              </a:rPr>
              <a:t>--</a:t>
            </a:r>
            <a:r>
              <a:rPr lang="en-US" altLang="zh-CN" dirty="0" err="1">
                <a:latin typeface="Tw Cen MT" pitchFamily="34" charset="0"/>
                <a:ea typeface="SimSun" pitchFamily="2" charset="-122"/>
              </a:rPr>
              <a:t>Shiau</a:t>
            </a:r>
            <a:r>
              <a:rPr lang="en-US" altLang="zh-CN" dirty="0">
                <a:latin typeface="Tw Cen MT" pitchFamily="34" charset="0"/>
                <a:ea typeface="SimSun" pitchFamily="2" charset="-122"/>
              </a:rPr>
              <a:t>(2003)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err="1" smtClean="0">
                <a:solidFill>
                  <a:schemeClr val="bg1"/>
                </a:solidFill>
                <a:latin typeface="Times New Roman" pitchFamily="18" charset="0"/>
                <a:cs typeface="Times New Roman" pitchFamily="18" charset="0"/>
              </a:rPr>
              <a:t>Bivariate</a:t>
            </a:r>
            <a:r>
              <a:rPr lang="en-US" sz="4000" b="1" dirty="0" smtClean="0">
                <a:solidFill>
                  <a:schemeClr val="bg1"/>
                </a:solidFill>
                <a:latin typeface="Times New Roman" pitchFamily="18" charset="0"/>
                <a:cs typeface="Times New Roman" pitchFamily="18" charset="0"/>
              </a:rPr>
              <a:t> Return Periods</a:t>
            </a:r>
            <a:endParaRPr lang="en-US" sz="4000" b="1" dirty="0">
              <a:solidFill>
                <a:schemeClr val="bg1"/>
              </a:solidFill>
              <a:latin typeface="Times New Roman" pitchFamily="18" charset="0"/>
              <a:cs typeface="Times New Roman" pitchFamily="18" charset="0"/>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p:cNvPicPr>
            <a:picLocks noChangeAspect="1" noChangeArrowheads="1"/>
          </p:cNvPicPr>
          <p:nvPr/>
        </p:nvPicPr>
        <p:blipFill>
          <a:blip r:embed="rId3" cstate="print"/>
          <a:srcRect l="3125" t="16638" r="4167" b="25029"/>
          <a:stretch>
            <a:fillRect/>
          </a:stretch>
        </p:blipFill>
        <p:spPr bwMode="auto">
          <a:xfrm>
            <a:off x="1447800" y="990600"/>
            <a:ext cx="6172200" cy="2912724"/>
          </a:xfrm>
          <a:prstGeom prst="rect">
            <a:avLst/>
          </a:prstGeom>
          <a:noFill/>
          <a:ln w="9525">
            <a:noFill/>
            <a:miter lim="800000"/>
            <a:headEnd/>
            <a:tailEnd/>
          </a:ln>
          <a:effectLst/>
        </p:spPr>
      </p:pic>
      <p:pic>
        <p:nvPicPr>
          <p:cNvPr id="1037" name="Picture 13"/>
          <p:cNvPicPr>
            <a:picLocks noChangeAspect="1" noChangeArrowheads="1"/>
          </p:cNvPicPr>
          <p:nvPr/>
        </p:nvPicPr>
        <p:blipFill>
          <a:blip r:embed="rId4" cstate="print"/>
          <a:srcRect l="2083" t="20833" r="4167" b="22222"/>
          <a:stretch>
            <a:fillRect/>
          </a:stretch>
        </p:blipFill>
        <p:spPr bwMode="auto">
          <a:xfrm>
            <a:off x="1447800" y="3886200"/>
            <a:ext cx="6241550" cy="2843372"/>
          </a:xfrm>
          <a:prstGeom prst="rect">
            <a:avLst/>
          </a:prstGeom>
          <a:noFill/>
          <a:ln w="9525">
            <a:noFill/>
            <a:miter lim="800000"/>
            <a:headEnd/>
            <a:tailEnd/>
          </a:ln>
          <a:effectLst/>
        </p:spPr>
      </p:pic>
      <p:sp>
        <p:nvSpPr>
          <p:cNvPr id="28" name="Oval Callout 27"/>
          <p:cNvSpPr/>
          <p:nvPr/>
        </p:nvSpPr>
        <p:spPr>
          <a:xfrm>
            <a:off x="152400" y="2819400"/>
            <a:ext cx="990600" cy="1676400"/>
          </a:xfrm>
          <a:prstGeom prst="wedgeEllipseCallout">
            <a:avLst>
              <a:gd name="adj1" fmla="val 89203"/>
              <a:gd name="adj2" fmla="val 1599"/>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dirty="0">
                <a:solidFill>
                  <a:schemeClr val="tx1">
                    <a:lumMod val="85000"/>
                    <a:lumOff val="15000"/>
                  </a:schemeClr>
                </a:solidFill>
              </a:rPr>
              <a:t>D&gt;=</a:t>
            </a:r>
            <a:r>
              <a:rPr lang="en-US" dirty="0" smtClean="0">
                <a:solidFill>
                  <a:schemeClr val="tx1">
                    <a:lumMod val="85000"/>
                    <a:lumOff val="15000"/>
                  </a:schemeClr>
                </a:solidFill>
              </a:rPr>
              <a:t>d</a:t>
            </a:r>
          </a:p>
          <a:p>
            <a:pPr algn="ctr" fontAlgn="auto">
              <a:spcBef>
                <a:spcPts val="0"/>
              </a:spcBef>
              <a:spcAft>
                <a:spcPts val="0"/>
              </a:spcAft>
              <a:defRPr/>
            </a:pPr>
            <a:r>
              <a:rPr lang="en-US" dirty="0" smtClean="0">
                <a:solidFill>
                  <a:srgbClr val="FFFF00"/>
                </a:solidFill>
              </a:rPr>
              <a:t>AND</a:t>
            </a:r>
          </a:p>
          <a:p>
            <a:pPr algn="ctr" fontAlgn="auto">
              <a:spcBef>
                <a:spcPts val="0"/>
              </a:spcBef>
              <a:spcAft>
                <a:spcPts val="0"/>
              </a:spcAft>
              <a:defRPr/>
            </a:pPr>
            <a:r>
              <a:rPr lang="en-US" dirty="0" smtClean="0">
                <a:solidFill>
                  <a:schemeClr val="tx2">
                    <a:lumMod val="60000"/>
                    <a:lumOff val="40000"/>
                  </a:schemeClr>
                </a:solidFill>
              </a:rPr>
              <a:t> </a:t>
            </a:r>
            <a:r>
              <a:rPr lang="en-US" dirty="0">
                <a:solidFill>
                  <a:schemeClr val="tx1">
                    <a:lumMod val="85000"/>
                    <a:lumOff val="15000"/>
                  </a:schemeClr>
                </a:solidFill>
              </a:rPr>
              <a:t>S&gt;=s</a:t>
            </a:r>
          </a:p>
        </p:txBody>
      </p:sp>
      <p:sp>
        <p:nvSpPr>
          <p:cNvPr id="29" name="Oval Callout 28"/>
          <p:cNvSpPr/>
          <p:nvPr/>
        </p:nvSpPr>
        <p:spPr>
          <a:xfrm>
            <a:off x="8001000" y="2895600"/>
            <a:ext cx="990600" cy="1676400"/>
          </a:xfrm>
          <a:prstGeom prst="wedgeEllipseCallout">
            <a:avLst>
              <a:gd name="adj1" fmla="val -93291"/>
              <a:gd name="adj2" fmla="val 972"/>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dirty="0">
                <a:solidFill>
                  <a:schemeClr val="tx1">
                    <a:lumMod val="85000"/>
                    <a:lumOff val="15000"/>
                  </a:schemeClr>
                </a:solidFill>
              </a:rPr>
              <a:t>D&gt;=</a:t>
            </a:r>
            <a:r>
              <a:rPr lang="en-US" dirty="0" smtClean="0">
                <a:solidFill>
                  <a:schemeClr val="tx1">
                    <a:lumMod val="85000"/>
                    <a:lumOff val="15000"/>
                  </a:schemeClr>
                </a:solidFill>
              </a:rPr>
              <a:t>d</a:t>
            </a:r>
          </a:p>
          <a:p>
            <a:pPr algn="ctr" fontAlgn="auto">
              <a:spcBef>
                <a:spcPts val="0"/>
              </a:spcBef>
              <a:spcAft>
                <a:spcPts val="0"/>
              </a:spcAft>
              <a:defRPr/>
            </a:pPr>
            <a:r>
              <a:rPr lang="en-US" dirty="0" smtClean="0">
                <a:solidFill>
                  <a:srgbClr val="FFFF00"/>
                </a:solidFill>
              </a:rPr>
              <a:t>OR</a:t>
            </a:r>
          </a:p>
          <a:p>
            <a:pPr algn="ctr" fontAlgn="auto">
              <a:spcBef>
                <a:spcPts val="0"/>
              </a:spcBef>
              <a:spcAft>
                <a:spcPts val="0"/>
              </a:spcAft>
              <a:defRPr/>
            </a:pPr>
            <a:r>
              <a:rPr lang="en-US" dirty="0" smtClean="0">
                <a:solidFill>
                  <a:schemeClr val="tx2">
                    <a:lumMod val="60000"/>
                    <a:lumOff val="40000"/>
                  </a:schemeClr>
                </a:solidFill>
              </a:rPr>
              <a:t> </a:t>
            </a:r>
            <a:r>
              <a:rPr lang="en-US" dirty="0">
                <a:solidFill>
                  <a:schemeClr val="tx1">
                    <a:lumMod val="85000"/>
                    <a:lumOff val="15000"/>
                  </a:schemeClr>
                </a:solidFill>
              </a:rPr>
              <a:t>S&gt;=s</a:t>
            </a:r>
          </a:p>
        </p:txBody>
      </p:sp>
      <p:sp>
        <p:nvSpPr>
          <p:cNvPr id="30" name="Flowchart: Punched Tape 29"/>
          <p:cNvSpPr/>
          <p:nvPr/>
        </p:nvSpPr>
        <p:spPr>
          <a:xfrm>
            <a:off x="152400" y="1600200"/>
            <a:ext cx="1219200" cy="6858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2020-2090</a:t>
            </a:r>
            <a:endParaRPr lang="en-US" dirty="0">
              <a:solidFill>
                <a:schemeClr val="tx1"/>
              </a:solidFill>
              <a:latin typeface="Times New Roman" pitchFamily="18" charset="0"/>
              <a:cs typeface="Times New Roman" pitchFamily="18" charset="0"/>
            </a:endParaRPr>
          </a:p>
        </p:txBody>
      </p:sp>
      <p:sp>
        <p:nvSpPr>
          <p:cNvPr id="31" name="Flowchart: Punched Tape 30"/>
          <p:cNvSpPr/>
          <p:nvPr/>
        </p:nvSpPr>
        <p:spPr>
          <a:xfrm>
            <a:off x="7772400" y="4800600"/>
            <a:ext cx="1219200" cy="6858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1920-2009</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Trivariate Return Periods                                                                                                                                                                                                                                                                                                                                                                                                     </a:t>
            </a:r>
            <a:endParaRPr lang="en-US" sz="4000" b="1" dirty="0">
              <a:solidFill>
                <a:schemeClr val="bg1"/>
              </a:solidFill>
              <a:latin typeface="Times New Roman" pitchFamily="18" charset="0"/>
              <a:cs typeface="Times New Roman" pitchFamily="18" charset="0"/>
            </a:endParaRPr>
          </a:p>
        </p:txBody>
      </p:sp>
      <p:sp>
        <p:nvSpPr>
          <p:cNvPr id="11" name="Oval Callout 10"/>
          <p:cNvSpPr/>
          <p:nvPr/>
        </p:nvSpPr>
        <p:spPr>
          <a:xfrm>
            <a:off x="6553200" y="4343400"/>
            <a:ext cx="990600" cy="2057400"/>
          </a:xfrm>
          <a:prstGeom prst="wedgeEllipseCallout">
            <a:avLst>
              <a:gd name="adj1" fmla="val -120878"/>
              <a:gd name="adj2" fmla="val 19362"/>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dirty="0">
                <a:solidFill>
                  <a:schemeClr val="tx1">
                    <a:lumMod val="85000"/>
                    <a:lumOff val="15000"/>
                  </a:schemeClr>
                </a:solidFill>
              </a:rPr>
              <a:t>D&gt;=</a:t>
            </a:r>
            <a:r>
              <a:rPr lang="en-US" dirty="0" smtClean="0">
                <a:solidFill>
                  <a:schemeClr val="tx1">
                    <a:lumMod val="85000"/>
                    <a:lumOff val="15000"/>
                  </a:schemeClr>
                </a:solidFill>
              </a:rPr>
              <a:t>d</a:t>
            </a:r>
          </a:p>
          <a:p>
            <a:pPr algn="ctr" fontAlgn="auto">
              <a:spcBef>
                <a:spcPts val="0"/>
              </a:spcBef>
              <a:spcAft>
                <a:spcPts val="0"/>
              </a:spcAft>
              <a:defRPr/>
            </a:pPr>
            <a:r>
              <a:rPr lang="en-US" dirty="0" smtClean="0">
                <a:solidFill>
                  <a:srgbClr val="FFFF00"/>
                </a:solidFill>
              </a:rPr>
              <a:t>OR</a:t>
            </a:r>
          </a:p>
          <a:p>
            <a:pPr algn="ctr" fontAlgn="auto">
              <a:spcBef>
                <a:spcPts val="0"/>
              </a:spcBef>
              <a:spcAft>
                <a:spcPts val="0"/>
              </a:spcAft>
              <a:defRPr/>
            </a:pPr>
            <a:r>
              <a:rPr lang="en-US" dirty="0" smtClean="0">
                <a:solidFill>
                  <a:schemeClr val="tx1">
                    <a:lumMod val="85000"/>
                    <a:lumOff val="15000"/>
                  </a:schemeClr>
                </a:solidFill>
              </a:rPr>
              <a:t> </a:t>
            </a:r>
            <a:r>
              <a:rPr lang="en-US" dirty="0">
                <a:solidFill>
                  <a:schemeClr val="tx1">
                    <a:lumMod val="85000"/>
                    <a:lumOff val="15000"/>
                  </a:schemeClr>
                </a:solidFill>
              </a:rPr>
              <a:t>S&gt;=</a:t>
            </a:r>
            <a:r>
              <a:rPr lang="en-US" dirty="0" smtClean="0">
                <a:solidFill>
                  <a:schemeClr val="tx1">
                    <a:lumMod val="85000"/>
                    <a:lumOff val="15000"/>
                  </a:schemeClr>
                </a:solidFill>
              </a:rPr>
              <a:t>s</a:t>
            </a:r>
          </a:p>
          <a:p>
            <a:pPr algn="ctr" fontAlgn="auto">
              <a:spcBef>
                <a:spcPts val="0"/>
              </a:spcBef>
              <a:spcAft>
                <a:spcPts val="0"/>
              </a:spcAft>
              <a:defRPr/>
            </a:pPr>
            <a:r>
              <a:rPr lang="en-US" dirty="0" smtClean="0">
                <a:solidFill>
                  <a:srgbClr val="FFFF00"/>
                </a:solidFill>
              </a:rPr>
              <a:t>OR</a:t>
            </a:r>
          </a:p>
          <a:p>
            <a:pPr algn="ctr" fontAlgn="auto">
              <a:spcBef>
                <a:spcPts val="0"/>
              </a:spcBef>
              <a:spcAft>
                <a:spcPts val="0"/>
              </a:spcAft>
              <a:defRPr/>
            </a:pPr>
            <a:r>
              <a:rPr lang="en-US" dirty="0" smtClean="0">
                <a:solidFill>
                  <a:schemeClr val="tx1">
                    <a:lumMod val="85000"/>
                    <a:lumOff val="15000"/>
                  </a:schemeClr>
                </a:solidFill>
              </a:rPr>
              <a:t>I&gt;=</a:t>
            </a:r>
            <a:r>
              <a:rPr lang="en-US" dirty="0" err="1" smtClean="0">
                <a:solidFill>
                  <a:schemeClr val="tx1">
                    <a:lumMod val="85000"/>
                    <a:lumOff val="15000"/>
                  </a:schemeClr>
                </a:solidFill>
              </a:rPr>
              <a:t>i</a:t>
            </a:r>
            <a:endParaRPr lang="en-US" dirty="0">
              <a:solidFill>
                <a:schemeClr val="tx1">
                  <a:lumMod val="85000"/>
                  <a:lumOff val="15000"/>
                </a:schemeClr>
              </a:solidFill>
            </a:endParaRPr>
          </a:p>
        </p:txBody>
      </p:sp>
      <p:sp>
        <p:nvSpPr>
          <p:cNvPr id="13" name="Rectangle 12"/>
          <p:cNvSpPr/>
          <p:nvPr/>
        </p:nvSpPr>
        <p:spPr>
          <a:xfrm>
            <a:off x="3200400" y="1447800"/>
            <a:ext cx="4191000" cy="762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US" sz="2000" b="1" dirty="0" err="1" smtClean="0">
                <a:solidFill>
                  <a:schemeClr val="tx2">
                    <a:lumMod val="75000"/>
                  </a:schemeClr>
                </a:solidFill>
              </a:rPr>
              <a:t>Trivariate</a:t>
            </a:r>
            <a:r>
              <a:rPr lang="en-US" sz="2000" b="1" dirty="0" smtClean="0">
                <a:solidFill>
                  <a:schemeClr val="tx2">
                    <a:lumMod val="75000"/>
                  </a:schemeClr>
                </a:solidFill>
              </a:rPr>
              <a:t> Return Periods</a:t>
            </a:r>
            <a:endParaRPr lang="en-US" sz="2000" b="1" dirty="0">
              <a:solidFill>
                <a:schemeClr val="tx2">
                  <a:lumMod val="75000"/>
                </a:schemeClr>
              </a:solidFill>
            </a:endParaRPr>
          </a:p>
        </p:txBody>
      </p:sp>
      <p:sp>
        <p:nvSpPr>
          <p:cNvPr id="14" name="Oval Callout 13"/>
          <p:cNvSpPr/>
          <p:nvPr/>
        </p:nvSpPr>
        <p:spPr>
          <a:xfrm>
            <a:off x="685800" y="1524000"/>
            <a:ext cx="990600" cy="2057400"/>
          </a:xfrm>
          <a:prstGeom prst="wedgeEllipseCallout">
            <a:avLst>
              <a:gd name="adj1" fmla="val 95569"/>
              <a:gd name="adj2" fmla="val 33853"/>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dirty="0">
                <a:solidFill>
                  <a:schemeClr val="tx1">
                    <a:lumMod val="85000"/>
                    <a:lumOff val="15000"/>
                  </a:schemeClr>
                </a:solidFill>
              </a:rPr>
              <a:t>D&gt;=</a:t>
            </a:r>
            <a:r>
              <a:rPr lang="en-US" dirty="0" smtClean="0">
                <a:solidFill>
                  <a:schemeClr val="tx1">
                    <a:lumMod val="85000"/>
                    <a:lumOff val="15000"/>
                  </a:schemeClr>
                </a:solidFill>
              </a:rPr>
              <a:t>d</a:t>
            </a:r>
          </a:p>
          <a:p>
            <a:pPr algn="ctr">
              <a:defRPr/>
            </a:pPr>
            <a:r>
              <a:rPr lang="en-US" dirty="0" smtClean="0">
                <a:solidFill>
                  <a:srgbClr val="FFFF00"/>
                </a:solidFill>
              </a:rPr>
              <a:t>AND</a:t>
            </a:r>
          </a:p>
          <a:p>
            <a:pPr algn="ctr">
              <a:defRPr/>
            </a:pPr>
            <a:r>
              <a:rPr lang="en-US" dirty="0" smtClean="0">
                <a:solidFill>
                  <a:schemeClr val="tx1">
                    <a:lumMod val="85000"/>
                    <a:lumOff val="15000"/>
                  </a:schemeClr>
                </a:solidFill>
              </a:rPr>
              <a:t> </a:t>
            </a:r>
            <a:r>
              <a:rPr lang="en-US" dirty="0">
                <a:solidFill>
                  <a:schemeClr val="tx1">
                    <a:lumMod val="85000"/>
                    <a:lumOff val="15000"/>
                  </a:schemeClr>
                </a:solidFill>
              </a:rPr>
              <a:t>S&gt;=</a:t>
            </a:r>
            <a:r>
              <a:rPr lang="en-US" dirty="0" smtClean="0">
                <a:solidFill>
                  <a:schemeClr val="tx1">
                    <a:lumMod val="85000"/>
                    <a:lumOff val="15000"/>
                  </a:schemeClr>
                </a:solidFill>
              </a:rPr>
              <a:t>s</a:t>
            </a:r>
          </a:p>
          <a:p>
            <a:pPr algn="ctr">
              <a:defRPr/>
            </a:pPr>
            <a:r>
              <a:rPr lang="en-US" dirty="0" smtClean="0">
                <a:solidFill>
                  <a:srgbClr val="FFFF00"/>
                </a:solidFill>
              </a:rPr>
              <a:t>AND</a:t>
            </a:r>
          </a:p>
          <a:p>
            <a:pPr algn="ctr">
              <a:defRPr/>
            </a:pPr>
            <a:r>
              <a:rPr lang="en-US" dirty="0" smtClean="0">
                <a:solidFill>
                  <a:schemeClr val="tx1">
                    <a:lumMod val="85000"/>
                    <a:lumOff val="15000"/>
                  </a:schemeClr>
                </a:solidFill>
              </a:rPr>
              <a:t>I&gt;=</a:t>
            </a:r>
            <a:r>
              <a:rPr lang="en-US" dirty="0" err="1" smtClean="0">
                <a:solidFill>
                  <a:schemeClr val="tx1">
                    <a:lumMod val="85000"/>
                    <a:lumOff val="15000"/>
                  </a:schemeClr>
                </a:solidFill>
              </a:rPr>
              <a:t>i</a:t>
            </a:r>
            <a:endParaRPr lang="en-US" dirty="0">
              <a:solidFill>
                <a:schemeClr val="tx1">
                  <a:lumMod val="85000"/>
                  <a:lumOff val="15000"/>
                </a:schemeClr>
              </a:solidFill>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667000"/>
            <a:ext cx="6534150" cy="1476375"/>
          </a:xfrm>
          <a:prstGeom prst="rect">
            <a:avLst/>
          </a:prstGeom>
          <a:noFill/>
        </p:spPr>
      </p:pic>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6400" y="5562600"/>
            <a:ext cx="4114800" cy="476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err="1" smtClean="0">
                <a:solidFill>
                  <a:schemeClr val="bg1"/>
                </a:solidFill>
                <a:latin typeface="Times New Roman" pitchFamily="18" charset="0"/>
                <a:cs typeface="Times New Roman" pitchFamily="18" charset="0"/>
              </a:rPr>
              <a:t>Trivariate</a:t>
            </a:r>
            <a:r>
              <a:rPr lang="en-US" sz="4000" b="1" dirty="0" smtClean="0">
                <a:solidFill>
                  <a:schemeClr val="bg1"/>
                </a:solidFill>
                <a:latin typeface="Times New Roman" pitchFamily="18" charset="0"/>
                <a:cs typeface="Times New Roman" pitchFamily="18" charset="0"/>
              </a:rPr>
              <a:t> Return Periods</a:t>
            </a:r>
            <a:endParaRPr lang="en-US" sz="4000" b="1" dirty="0">
              <a:solidFill>
                <a:schemeClr val="bg1"/>
              </a:solidFill>
              <a:latin typeface="Times New Roman" pitchFamily="18" charset="0"/>
              <a:cs typeface="Times New Roman" pitchFamily="18" charset="0"/>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2" descr="E:\PSU\My Papers\TOWC_2011\trivariate_return period.emf"/>
          <p:cNvPicPr>
            <a:picLocks noChangeAspect="1" noChangeArrowheads="1"/>
          </p:cNvPicPr>
          <p:nvPr/>
        </p:nvPicPr>
        <p:blipFill>
          <a:blip r:embed="rId3" cstate="print"/>
          <a:srcRect t="10114" r="3045" b="2137"/>
          <a:stretch>
            <a:fillRect/>
          </a:stretch>
        </p:blipFill>
        <p:spPr bwMode="auto">
          <a:xfrm>
            <a:off x="685800" y="1295400"/>
            <a:ext cx="7543800" cy="5307802"/>
          </a:xfrm>
          <a:prstGeom prst="rect">
            <a:avLst/>
          </a:prstGeom>
          <a:noFill/>
        </p:spPr>
      </p:pic>
      <p:sp>
        <p:nvSpPr>
          <p:cNvPr id="12" name="Flowchart: Punched Tape 11"/>
          <p:cNvSpPr/>
          <p:nvPr/>
        </p:nvSpPr>
        <p:spPr>
          <a:xfrm>
            <a:off x="1600200" y="2895600"/>
            <a:ext cx="1219200" cy="6858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“AND”</a:t>
            </a:r>
            <a:endParaRPr lang="en-US" dirty="0">
              <a:solidFill>
                <a:schemeClr val="tx1"/>
              </a:solidFill>
              <a:latin typeface="Times New Roman" pitchFamily="18" charset="0"/>
              <a:cs typeface="Times New Roman" pitchFamily="18" charset="0"/>
            </a:endParaRPr>
          </a:p>
        </p:txBody>
      </p:sp>
      <p:sp>
        <p:nvSpPr>
          <p:cNvPr id="15" name="Flowchart: Punched Tape 14"/>
          <p:cNvSpPr/>
          <p:nvPr/>
        </p:nvSpPr>
        <p:spPr>
          <a:xfrm>
            <a:off x="6705600" y="4876800"/>
            <a:ext cx="1219200" cy="685800"/>
          </a:xfrm>
          <a:prstGeom prst="flowChartPunched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“OR”</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Conclusion</a:t>
            </a:r>
            <a:endParaRPr lang="en-US" sz="4000" b="1" dirty="0">
              <a:solidFill>
                <a:schemeClr val="bg1"/>
              </a:solidFill>
              <a:latin typeface="Times New Roman" pitchFamily="18" charset="0"/>
              <a:cs typeface="Times New Roman" pitchFamily="18" charset="0"/>
            </a:endParaRPr>
          </a:p>
        </p:txBody>
      </p:sp>
      <p:sp>
        <p:nvSpPr>
          <p:cNvPr id="3" name="Rectangle 2"/>
          <p:cNvSpPr/>
          <p:nvPr/>
        </p:nvSpPr>
        <p:spPr>
          <a:xfrm>
            <a:off x="0" y="1143000"/>
            <a:ext cx="8839200" cy="5416868"/>
          </a:xfrm>
          <a:prstGeom prst="rect">
            <a:avLst/>
          </a:prstGeom>
        </p:spPr>
        <p:txBody>
          <a:bodyPr wrap="square">
            <a:spAutoFit/>
          </a:bodyPr>
          <a:lstStyle/>
          <a:p>
            <a:pPr marL="457200" indent="-457200" algn="just">
              <a:spcAft>
                <a:spcPts val="600"/>
              </a:spcAft>
              <a:buFont typeface="Wingdings" pitchFamily="2" charset="2"/>
              <a:buChar char="ü"/>
            </a:pPr>
            <a:r>
              <a:rPr lang="en-US" dirty="0" smtClean="0">
                <a:latin typeface="Times New Roman" pitchFamily="18" charset="0"/>
                <a:cs typeface="Times New Roman" pitchFamily="18" charset="0"/>
              </a:rPr>
              <a:t>Future droughts associated with 5 GCMs under A1B emission scenario have less duration and severity than the past. </a:t>
            </a:r>
          </a:p>
          <a:p>
            <a:pPr marL="457200" indent="-457200" algn="just">
              <a:spcAft>
                <a:spcPts val="600"/>
              </a:spcAft>
              <a:buFont typeface="Wingdings" pitchFamily="2" charset="2"/>
              <a:buChar char="ü"/>
            </a:pPr>
            <a:endParaRPr lang="en-US" dirty="0" smtClean="0">
              <a:latin typeface="Times New Roman" pitchFamily="18" charset="0"/>
              <a:cs typeface="Times New Roman" pitchFamily="18" charset="0"/>
            </a:endParaRPr>
          </a:p>
          <a:p>
            <a:pPr marL="457200" indent="-457200" algn="just">
              <a:spcAft>
                <a:spcPts val="600"/>
              </a:spcAft>
              <a:buFont typeface="Wingdings" pitchFamily="2" charset="2"/>
              <a:buChar char="ü"/>
            </a:pPr>
            <a:r>
              <a:rPr lang="en-US" dirty="0" smtClean="0">
                <a:latin typeface="Times New Roman" pitchFamily="18" charset="0"/>
                <a:cs typeface="Times New Roman" pitchFamily="18" charset="0"/>
              </a:rPr>
              <a:t>Projected droughts are expected to persist less than 3 months and rarely prolong to 5 months.</a:t>
            </a:r>
          </a:p>
          <a:p>
            <a:pPr marL="457200" indent="-457200" algn="just">
              <a:spcAft>
                <a:spcPts val="600"/>
              </a:spcAft>
              <a:buFont typeface="Wingdings" pitchFamily="2" charset="2"/>
              <a:buChar char="ü"/>
            </a:pPr>
            <a:endParaRPr lang="en-US" dirty="0" smtClean="0">
              <a:latin typeface="Times New Roman" pitchFamily="18" charset="0"/>
              <a:cs typeface="Times New Roman" pitchFamily="18" charset="0"/>
            </a:endParaRPr>
          </a:p>
          <a:p>
            <a:pPr marL="457200" indent="-457200" algn="just">
              <a:spcAft>
                <a:spcPts val="600"/>
              </a:spcAft>
              <a:buFont typeface="Wingdings" pitchFamily="2" charset="2"/>
              <a:buChar char="ü"/>
            </a:pPr>
            <a:r>
              <a:rPr lang="en-US" dirty="0" smtClean="0">
                <a:latin typeface="Times New Roman" pitchFamily="18" charset="0"/>
                <a:cs typeface="Times New Roman" pitchFamily="18" charset="0"/>
              </a:rPr>
              <a:t>Based on the conditional probability analysis using Copula, given 1-month drought duration, CNRM-CM3 and GFDL-CM2.1 are seen as the wettest climate scenarios resulting in the least drought severity among other GCM outputs; whereas CSIRO-MK3.0 output show the most severe droughts.</a:t>
            </a:r>
          </a:p>
          <a:p>
            <a:pPr marL="457200" indent="-457200" algn="just">
              <a:spcAft>
                <a:spcPts val="600"/>
              </a:spcAft>
              <a:buFont typeface="Wingdings" pitchFamily="2" charset="2"/>
              <a:buChar char="ü"/>
            </a:pPr>
            <a:endParaRPr lang="en-US" dirty="0" smtClean="0">
              <a:latin typeface="Times New Roman" pitchFamily="18" charset="0"/>
              <a:cs typeface="Times New Roman" pitchFamily="18" charset="0"/>
            </a:endParaRPr>
          </a:p>
          <a:p>
            <a:pPr marL="457200" indent="-457200" algn="just">
              <a:spcAft>
                <a:spcPts val="600"/>
              </a:spcAft>
              <a:buFont typeface="Wingdings" pitchFamily="2" charset="2"/>
              <a:buChar char="ü"/>
            </a:pPr>
            <a:r>
              <a:rPr lang="en-US" dirty="0" smtClean="0">
                <a:latin typeface="Times New Roman" pitchFamily="18" charset="0"/>
                <a:cs typeface="Times New Roman" pitchFamily="18" charset="0"/>
              </a:rPr>
              <a:t>Joint return periods of future events are expected to increase in comparison with the historical events while a high uncertainty is estimated arising from different GCMs.</a:t>
            </a:r>
          </a:p>
          <a:p>
            <a:pPr marL="457200" indent="-457200" algn="just">
              <a:spcAft>
                <a:spcPts val="600"/>
              </a:spcAft>
              <a:buFont typeface="Wingdings" pitchFamily="2" charset="2"/>
              <a:buChar char="ü"/>
            </a:pPr>
            <a:endParaRPr lang="en-US" dirty="0" smtClean="0">
              <a:latin typeface="Times New Roman" pitchFamily="18" charset="0"/>
              <a:cs typeface="Times New Roman" pitchFamily="18" charset="0"/>
            </a:endParaRPr>
          </a:p>
          <a:p>
            <a:pPr marL="457200" indent="-457200" algn="just">
              <a:spcAft>
                <a:spcPts val="600"/>
              </a:spcAft>
              <a:buFont typeface="Wingdings" pitchFamily="2" charset="2"/>
              <a:buChar char="ü"/>
            </a:pPr>
            <a:r>
              <a:rPr lang="en-US" dirty="0" smtClean="0">
                <a:latin typeface="Times New Roman" pitchFamily="18" charset="0"/>
                <a:cs typeface="Times New Roman" pitchFamily="18" charset="0"/>
              </a:rPr>
              <a:t>The return period analysis based on either </a:t>
            </a:r>
            <a:r>
              <a:rPr lang="en-US" dirty="0" err="1" smtClean="0">
                <a:latin typeface="Times New Roman" pitchFamily="18" charset="0"/>
                <a:cs typeface="Times New Roman" pitchFamily="18" charset="0"/>
              </a:rPr>
              <a:t>bivariate</a:t>
            </a:r>
            <a:r>
              <a:rPr lang="en-US" dirty="0" smtClean="0">
                <a:latin typeface="Times New Roman" pitchFamily="18" charset="0"/>
                <a:cs typeface="Times New Roman" pitchFamily="18" charset="0"/>
              </a:rPr>
              <a:t> or trivariate copulas showed that climate change makes an overall decline in drought severity and duration in the Upper Klamath River basin.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0" y="0"/>
            <a:ext cx="9144000" cy="990600"/>
          </a:xfrm>
          <a:solidFill>
            <a:schemeClr val="accent3">
              <a:lumMod val="75000"/>
            </a:schemeClr>
          </a:solidFill>
        </p:spPr>
        <p:txBody>
          <a:bodyPr>
            <a:normAutofit/>
          </a:bodyPr>
          <a:lstStyle/>
          <a:p>
            <a:r>
              <a:rPr lang="en-US" b="1" dirty="0" smtClean="0">
                <a:solidFill>
                  <a:schemeClr val="bg1"/>
                </a:solidFill>
                <a:latin typeface="Times New Roman" pitchFamily="18" charset="0"/>
                <a:cs typeface="Times New Roman" pitchFamily="18" charset="0"/>
              </a:rPr>
              <a:t>Introduction</a:t>
            </a:r>
            <a:endParaRPr lang="en-US" b="1" dirty="0">
              <a:solidFill>
                <a:schemeClr val="bg1"/>
              </a:solidFill>
              <a:latin typeface="Times New Roman" pitchFamily="18" charset="0"/>
              <a:cs typeface="Times New Roman" pitchFamily="18" charset="0"/>
            </a:endParaRPr>
          </a:p>
        </p:txBody>
      </p:sp>
      <p:sp>
        <p:nvSpPr>
          <p:cNvPr id="12" name="Content Placeholder 2"/>
          <p:cNvSpPr>
            <a:spLocks noGrp="1"/>
          </p:cNvSpPr>
          <p:nvPr>
            <p:ph idx="1"/>
          </p:nvPr>
        </p:nvSpPr>
        <p:spPr>
          <a:xfrm>
            <a:off x="228600" y="1143000"/>
            <a:ext cx="8763000" cy="5486400"/>
          </a:xfrm>
        </p:spPr>
        <p:txBody>
          <a:bodyPr anchor="t" anchorCtr="0"/>
          <a:lstStyle/>
          <a:p>
            <a:pPr marL="514350" indent="-514350" algn="just">
              <a:buFont typeface="Wingdings" pitchFamily="2" charset="2"/>
              <a:buChar char="Ø"/>
            </a:pPr>
            <a:r>
              <a:rPr lang="en-US" sz="2400" dirty="0" smtClean="0">
                <a:latin typeface="Times New Roman" pitchFamily="18" charset="0"/>
                <a:cs typeface="Times New Roman" pitchFamily="18" charset="0"/>
              </a:rPr>
              <a:t>Drought is a recurrent extreme climate event that strongly affects   every specter of the natural environment and human lives. </a:t>
            </a:r>
          </a:p>
        </p:txBody>
      </p:sp>
      <p:grpSp>
        <p:nvGrpSpPr>
          <p:cNvPr id="39" name="Group 38"/>
          <p:cNvGrpSpPr/>
          <p:nvPr/>
        </p:nvGrpSpPr>
        <p:grpSpPr>
          <a:xfrm>
            <a:off x="228600" y="2590800"/>
            <a:ext cx="3810000" cy="3505200"/>
            <a:chOff x="228600" y="2438400"/>
            <a:chExt cx="3810000" cy="3505200"/>
          </a:xfrm>
        </p:grpSpPr>
        <p:grpSp>
          <p:nvGrpSpPr>
            <p:cNvPr id="19" name="Group 18"/>
            <p:cNvGrpSpPr/>
            <p:nvPr/>
          </p:nvGrpSpPr>
          <p:grpSpPr>
            <a:xfrm>
              <a:off x="2057400" y="2438400"/>
              <a:ext cx="1981200" cy="2514600"/>
              <a:chOff x="1752600" y="2590800"/>
              <a:chExt cx="1981200" cy="2514600"/>
            </a:xfrm>
          </p:grpSpPr>
          <p:sp>
            <p:nvSpPr>
              <p:cNvPr id="14" name="Trapezoid 13"/>
              <p:cNvSpPr/>
              <p:nvPr/>
            </p:nvSpPr>
            <p:spPr>
              <a:xfrm>
                <a:off x="1828800" y="3505200"/>
                <a:ext cx="1828800" cy="1600200"/>
              </a:xfrm>
              <a:prstGeom prst="trapezoid">
                <a:avLst>
                  <a:gd name="adj" fmla="val 4104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spAutoFit/>
              </a:bodyPr>
              <a:lstStyle/>
              <a:p>
                <a:pPr algn="ctr"/>
                <a:r>
                  <a:rPr lang="en-US" dirty="0" smtClean="0">
                    <a:latin typeface="Times New Roman" pitchFamily="18" charset="0"/>
                    <a:cs typeface="Times New Roman" pitchFamily="18" charset="0"/>
                  </a:rPr>
                  <a:t>USA annual drought losses</a:t>
                </a:r>
                <a:endParaRPr lang="en-US" dirty="0">
                  <a:latin typeface="Times New Roman" pitchFamily="18" charset="0"/>
                  <a:cs typeface="Times New Roman" pitchFamily="18" charset="0"/>
                </a:endParaRPr>
              </a:p>
            </p:txBody>
          </p:sp>
          <p:sp>
            <p:nvSpPr>
              <p:cNvPr id="13" name="Oval 12"/>
              <p:cNvSpPr/>
              <p:nvPr/>
            </p:nvSpPr>
            <p:spPr>
              <a:xfrm>
                <a:off x="1752600" y="2590800"/>
                <a:ext cx="1981200" cy="118793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dirty="0" smtClean="0">
                    <a:solidFill>
                      <a:schemeClr val="tx1"/>
                    </a:solidFill>
                    <a:latin typeface="Times New Roman" pitchFamily="18" charset="0"/>
                    <a:cs typeface="Times New Roman" pitchFamily="18" charset="0"/>
                  </a:rPr>
                  <a:t>$ 6-8 billion</a:t>
                </a:r>
                <a:endParaRPr lang="en-US" sz="2400" dirty="0">
                  <a:solidFill>
                    <a:schemeClr val="tx1"/>
                  </a:solidFill>
                  <a:latin typeface="Times New Roman" pitchFamily="18" charset="0"/>
                  <a:cs typeface="Times New Roman" pitchFamily="18" charset="0"/>
                </a:endParaRPr>
              </a:p>
            </p:txBody>
          </p:sp>
        </p:grpSp>
        <p:grpSp>
          <p:nvGrpSpPr>
            <p:cNvPr id="18" name="Group 17"/>
            <p:cNvGrpSpPr/>
            <p:nvPr/>
          </p:nvGrpSpPr>
          <p:grpSpPr>
            <a:xfrm>
              <a:off x="228600" y="3429000"/>
              <a:ext cx="1981200" cy="2514600"/>
              <a:chOff x="3962400" y="2590800"/>
              <a:chExt cx="1981200" cy="2514600"/>
            </a:xfrm>
          </p:grpSpPr>
          <p:sp>
            <p:nvSpPr>
              <p:cNvPr id="16" name="Trapezoid 15"/>
              <p:cNvSpPr/>
              <p:nvPr/>
            </p:nvSpPr>
            <p:spPr>
              <a:xfrm>
                <a:off x="4038600" y="3505200"/>
                <a:ext cx="1828800" cy="1600200"/>
              </a:xfrm>
              <a:prstGeom prst="trapezoid">
                <a:avLst>
                  <a:gd name="adj" fmla="val 4104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spAutoFit/>
              </a:bodyPr>
              <a:lstStyle/>
              <a:p>
                <a:pPr algn="ctr"/>
                <a:r>
                  <a:rPr lang="en-US" dirty="0" smtClean="0">
                    <a:latin typeface="Times New Roman" pitchFamily="18" charset="0"/>
                    <a:cs typeface="Times New Roman" pitchFamily="18" charset="0"/>
                  </a:rPr>
                  <a:t>Western USA  drought in 2002</a:t>
                </a:r>
                <a:endParaRPr lang="en-US" dirty="0">
                  <a:latin typeface="Times New Roman" pitchFamily="18" charset="0"/>
                  <a:cs typeface="Times New Roman" pitchFamily="18" charset="0"/>
                </a:endParaRPr>
              </a:p>
            </p:txBody>
          </p:sp>
          <p:sp>
            <p:nvSpPr>
              <p:cNvPr id="17" name="Oval 16"/>
              <p:cNvSpPr/>
              <p:nvPr/>
            </p:nvSpPr>
            <p:spPr>
              <a:xfrm>
                <a:off x="3962400" y="2590800"/>
                <a:ext cx="1981200" cy="118793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400" dirty="0" smtClean="0">
                    <a:solidFill>
                      <a:schemeClr val="tx1"/>
                    </a:solidFill>
                    <a:latin typeface="Times New Roman" pitchFamily="18" charset="0"/>
                    <a:cs typeface="Times New Roman" pitchFamily="18" charset="0"/>
                  </a:rPr>
                  <a:t>$ 10 billion</a:t>
                </a:r>
                <a:endParaRPr lang="en-US" sz="2400" dirty="0">
                  <a:solidFill>
                    <a:schemeClr val="tx1"/>
                  </a:solidFill>
                  <a:latin typeface="Times New Roman" pitchFamily="18" charset="0"/>
                  <a:cs typeface="Times New Roman" pitchFamily="18" charset="0"/>
                </a:endParaRPr>
              </a:p>
            </p:txBody>
          </p:sp>
        </p:grpSp>
      </p:grpSp>
      <p:grpSp>
        <p:nvGrpSpPr>
          <p:cNvPr id="28" name="Group 27"/>
          <p:cNvGrpSpPr/>
          <p:nvPr/>
        </p:nvGrpSpPr>
        <p:grpSpPr>
          <a:xfrm>
            <a:off x="4191000" y="2514600"/>
            <a:ext cx="4572000" cy="3888432"/>
            <a:chOff x="4191000" y="2514600"/>
            <a:chExt cx="4572000" cy="3888432"/>
          </a:xfrm>
        </p:grpSpPr>
        <p:grpSp>
          <p:nvGrpSpPr>
            <p:cNvPr id="40" name="Group 39"/>
            <p:cNvGrpSpPr/>
            <p:nvPr/>
          </p:nvGrpSpPr>
          <p:grpSpPr>
            <a:xfrm>
              <a:off x="4191000" y="2514600"/>
              <a:ext cx="4572000" cy="3886200"/>
              <a:chOff x="4191000" y="2514600"/>
              <a:chExt cx="4572000" cy="3886200"/>
            </a:xfrm>
          </p:grpSpPr>
          <p:grpSp>
            <p:nvGrpSpPr>
              <p:cNvPr id="25" name="Group 24"/>
              <p:cNvGrpSpPr/>
              <p:nvPr/>
            </p:nvGrpSpPr>
            <p:grpSpPr>
              <a:xfrm>
                <a:off x="4191000" y="2514600"/>
                <a:ext cx="4572000" cy="3886200"/>
                <a:chOff x="4191000" y="2362200"/>
                <a:chExt cx="4572000" cy="3886200"/>
              </a:xfrm>
            </p:grpSpPr>
            <p:sp>
              <p:nvSpPr>
                <p:cNvPr id="20" name="Rectangle 19"/>
                <p:cNvSpPr/>
                <p:nvPr/>
              </p:nvSpPr>
              <p:spPr>
                <a:xfrm>
                  <a:off x="4191000" y="2362200"/>
                  <a:ext cx="4572000" cy="38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chemeClr val="tx1"/>
                      </a:solidFill>
                      <a:latin typeface="Times New Roman" pitchFamily="18" charset="0"/>
                      <a:cs typeface="Times New Roman" pitchFamily="18" charset="0"/>
                    </a:rPr>
                    <a:t>Drought Types</a:t>
                  </a:r>
                  <a:endParaRPr lang="en-US" sz="2000" b="1" dirty="0">
                    <a:solidFill>
                      <a:schemeClr val="tx1"/>
                    </a:solidFill>
                    <a:latin typeface="Times New Roman" pitchFamily="18" charset="0"/>
                    <a:cs typeface="Times New Roman" pitchFamily="18" charset="0"/>
                  </a:endParaRPr>
                </a:p>
              </p:txBody>
            </p:sp>
            <p:sp>
              <p:nvSpPr>
                <p:cNvPr id="21" name="Oval 20"/>
                <p:cNvSpPr/>
                <p:nvPr/>
              </p:nvSpPr>
              <p:spPr>
                <a:xfrm>
                  <a:off x="6019800" y="2438400"/>
                  <a:ext cx="2590800" cy="99542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chemeClr val="bg1"/>
                      </a:solidFill>
                      <a:latin typeface="Times New Roman" pitchFamily="18" charset="0"/>
                      <a:cs typeface="Times New Roman" pitchFamily="18" charset="0"/>
                    </a:rPr>
                    <a:t>Meteorological Drought</a:t>
                  </a:r>
                  <a:endParaRPr lang="en-US" sz="2000" b="1" dirty="0">
                    <a:solidFill>
                      <a:schemeClr val="bg1"/>
                    </a:solidFill>
                    <a:latin typeface="Times New Roman" pitchFamily="18" charset="0"/>
                    <a:cs typeface="Times New Roman" pitchFamily="18" charset="0"/>
                  </a:endParaRPr>
                </a:p>
              </p:txBody>
            </p:sp>
            <p:sp>
              <p:nvSpPr>
                <p:cNvPr id="22" name="Oval 21"/>
                <p:cNvSpPr/>
                <p:nvPr/>
              </p:nvSpPr>
              <p:spPr>
                <a:xfrm>
                  <a:off x="4267200" y="3352800"/>
                  <a:ext cx="2590800" cy="99542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chemeClr val="bg1"/>
                      </a:solidFill>
                      <a:latin typeface="Times New Roman" pitchFamily="18" charset="0"/>
                      <a:cs typeface="Times New Roman" pitchFamily="18" charset="0"/>
                    </a:rPr>
                    <a:t>Agricultural Drought</a:t>
                  </a:r>
                  <a:endParaRPr lang="en-US" sz="2000" b="1" dirty="0">
                    <a:solidFill>
                      <a:schemeClr val="bg1"/>
                    </a:solidFill>
                    <a:latin typeface="Times New Roman" pitchFamily="18" charset="0"/>
                    <a:cs typeface="Times New Roman" pitchFamily="18" charset="0"/>
                  </a:endParaRPr>
                </a:p>
              </p:txBody>
            </p:sp>
            <p:sp>
              <p:nvSpPr>
                <p:cNvPr id="23" name="Oval 22"/>
                <p:cNvSpPr/>
                <p:nvPr/>
              </p:nvSpPr>
              <p:spPr>
                <a:xfrm>
                  <a:off x="6019800" y="4267200"/>
                  <a:ext cx="2590800" cy="99542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chemeClr val="bg1"/>
                      </a:solidFill>
                      <a:latin typeface="Times New Roman" pitchFamily="18" charset="0"/>
                      <a:cs typeface="Times New Roman" pitchFamily="18" charset="0"/>
                    </a:rPr>
                    <a:t>Hydrological Drought</a:t>
                  </a:r>
                  <a:endParaRPr lang="en-US" sz="2000" b="1" dirty="0">
                    <a:solidFill>
                      <a:schemeClr val="bg1"/>
                    </a:solidFill>
                    <a:latin typeface="Times New Roman" pitchFamily="18" charset="0"/>
                    <a:cs typeface="Times New Roman" pitchFamily="18" charset="0"/>
                  </a:endParaRPr>
                </a:p>
              </p:txBody>
            </p:sp>
            <p:sp>
              <p:nvSpPr>
                <p:cNvPr id="24" name="Oval 23"/>
                <p:cNvSpPr/>
                <p:nvPr/>
              </p:nvSpPr>
              <p:spPr>
                <a:xfrm>
                  <a:off x="4267200" y="5181600"/>
                  <a:ext cx="2590800" cy="995422"/>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dirty="0" smtClean="0">
                      <a:solidFill>
                        <a:schemeClr val="bg1"/>
                      </a:solidFill>
                      <a:latin typeface="Times New Roman" pitchFamily="18" charset="0"/>
                      <a:cs typeface="Times New Roman" pitchFamily="18" charset="0"/>
                    </a:rPr>
                    <a:t>Socioeconomic Drought</a:t>
                  </a:r>
                  <a:endParaRPr lang="en-US" sz="2000" b="1" dirty="0">
                    <a:solidFill>
                      <a:schemeClr val="bg1"/>
                    </a:solidFill>
                    <a:latin typeface="Times New Roman" pitchFamily="18" charset="0"/>
                    <a:cs typeface="Times New Roman" pitchFamily="18" charset="0"/>
                  </a:endParaRPr>
                </a:p>
              </p:txBody>
            </p:sp>
          </p:grpSp>
          <p:cxnSp>
            <p:nvCxnSpPr>
              <p:cNvPr id="27" name="Straight Arrow Connector 26"/>
              <p:cNvCxnSpPr>
                <a:stCxn id="21" idx="4"/>
                <a:endCxn id="23" idx="0"/>
              </p:cNvCxnSpPr>
              <p:nvPr/>
            </p:nvCxnSpPr>
            <p:spPr>
              <a:xfrm rot="5400000">
                <a:off x="6898511" y="4002911"/>
                <a:ext cx="833378" cy="1588"/>
              </a:xfrm>
              <a:prstGeom prst="straightConnector1">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hape 35"/>
              <p:cNvCxnSpPr>
                <a:stCxn id="23" idx="4"/>
                <a:endCxn id="24" idx="6"/>
              </p:cNvCxnSpPr>
              <p:nvPr/>
            </p:nvCxnSpPr>
            <p:spPr>
              <a:xfrm rot="5400000">
                <a:off x="6878256" y="5394766"/>
                <a:ext cx="416689" cy="457200"/>
              </a:xfrm>
              <a:prstGeom prst="bentConnector2">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hape 37"/>
              <p:cNvCxnSpPr>
                <a:stCxn id="21" idx="2"/>
                <a:endCxn id="22" idx="0"/>
              </p:cNvCxnSpPr>
              <p:nvPr/>
            </p:nvCxnSpPr>
            <p:spPr>
              <a:xfrm rot="10800000" flipV="1">
                <a:off x="5562600" y="3088510"/>
                <a:ext cx="457200" cy="416689"/>
              </a:xfrm>
              <a:prstGeom prst="bentConnector2">
                <a:avLst/>
              </a:prstGeom>
              <a:ln w="381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400800" y="6172200"/>
              <a:ext cx="2362200" cy="230832"/>
            </a:xfrm>
            <a:prstGeom prst="rect">
              <a:avLst/>
            </a:prstGeom>
            <a:noFill/>
          </p:spPr>
          <p:txBody>
            <a:bodyPr wrap="square" rtlCol="0">
              <a:spAutoFit/>
            </a:bodyPr>
            <a:lstStyle/>
            <a:p>
              <a:pPr algn="r"/>
              <a:r>
                <a:rPr lang="en-US" sz="900" dirty="0" smtClean="0"/>
                <a:t>National Drought Mitigation Center (</a:t>
              </a:r>
              <a:r>
                <a:rPr lang="en-US" sz="900" dirty="0" err="1" smtClean="0"/>
                <a:t>NDMC</a:t>
              </a:r>
              <a:r>
                <a:rPr lang="en-US" sz="900" dirty="0" smtClean="0"/>
                <a:t>)</a:t>
              </a:r>
              <a:endParaRPr lang="en-US" sz="9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References</a:t>
            </a:r>
            <a:endParaRPr lang="en-US" sz="4000" b="1" dirty="0">
              <a:solidFill>
                <a:schemeClr val="bg1"/>
              </a:solidFill>
              <a:latin typeface="Times New Roman" pitchFamily="18" charset="0"/>
              <a:cs typeface="Times New Roman" pitchFamily="18" charset="0"/>
            </a:endParaRPr>
          </a:p>
        </p:txBody>
      </p:sp>
      <p:sp>
        <p:nvSpPr>
          <p:cNvPr id="3" name="Rectangle 2"/>
          <p:cNvSpPr/>
          <p:nvPr/>
        </p:nvSpPr>
        <p:spPr>
          <a:xfrm>
            <a:off x="381000" y="1524000"/>
            <a:ext cx="8458200" cy="4770537"/>
          </a:xfrm>
          <a:prstGeom prst="rect">
            <a:avLst/>
          </a:prstGeom>
        </p:spPr>
        <p:txBody>
          <a:bodyPr wrap="square">
            <a:spAutoFit/>
          </a:bodyPr>
          <a:lstStyle/>
          <a:p>
            <a:pPr marL="342900" indent="-342900" algn="just">
              <a:spcAft>
                <a:spcPts val="1200"/>
              </a:spcAft>
              <a:buFont typeface="Arial" pitchFamily="34" charset="0"/>
              <a:buChar char="•"/>
            </a:pPr>
            <a:r>
              <a:rPr lang="en-US" sz="1400" dirty="0" smtClean="0">
                <a:latin typeface="Times New Roman" pitchFamily="18" charset="0"/>
                <a:cs typeface="Times New Roman" pitchFamily="18" charset="0"/>
              </a:rPr>
              <a:t>Han, P., Wang, P. X., Zhang, S. Y., Zhu, D. H., 2010. Drought forecasting based on the remote sensing data using </a:t>
            </a:r>
            <a:r>
              <a:rPr lang="en-US" sz="1400" dirty="0" err="1" smtClean="0">
                <a:latin typeface="Times New Roman" pitchFamily="18" charset="0"/>
                <a:cs typeface="Times New Roman" pitchFamily="18" charset="0"/>
              </a:rPr>
              <a:t>ARIMA</a:t>
            </a:r>
            <a:r>
              <a:rPr lang="en-US" sz="1400" dirty="0" smtClean="0">
                <a:latin typeface="Times New Roman" pitchFamily="18" charset="0"/>
                <a:cs typeface="Times New Roman" pitchFamily="18" charset="0"/>
              </a:rPr>
              <a:t> models. Mathematical and Computer </a:t>
            </a:r>
            <a:r>
              <a:rPr lang="en-US" sz="1400" dirty="0" err="1" smtClean="0">
                <a:latin typeface="Times New Roman" pitchFamily="18" charset="0"/>
                <a:cs typeface="Times New Roman" pitchFamily="18" charset="0"/>
              </a:rPr>
              <a:t>Modelling</a:t>
            </a:r>
            <a:r>
              <a:rPr lang="en-US" sz="1400" dirty="0" smtClean="0">
                <a:latin typeface="Times New Roman" pitchFamily="18" charset="0"/>
                <a:cs typeface="Times New Roman" pitchFamily="18" charset="0"/>
              </a:rPr>
              <a:t>, 51, 1398-1403.</a:t>
            </a:r>
          </a:p>
          <a:p>
            <a:pPr marL="342900" indent="-342900" algn="just">
              <a:spcAft>
                <a:spcPts val="1200"/>
              </a:spcAft>
              <a:buFont typeface="Arial" pitchFamily="34" charset="0"/>
              <a:buChar char="•"/>
            </a:pPr>
            <a:r>
              <a:rPr lang="en-US" sz="1400" dirty="0" smtClean="0">
                <a:latin typeface="Times New Roman" pitchFamily="18" charset="0"/>
                <a:cs typeface="Times New Roman" pitchFamily="18" charset="0"/>
              </a:rPr>
              <a:t>Maurer, E. P., </a:t>
            </a:r>
            <a:r>
              <a:rPr lang="en-US" sz="1400" dirty="0" err="1" smtClean="0">
                <a:latin typeface="Times New Roman" pitchFamily="18" charset="0"/>
                <a:cs typeface="Times New Roman" pitchFamily="18" charset="0"/>
              </a:rPr>
              <a:t>Brekke</a:t>
            </a:r>
            <a:r>
              <a:rPr lang="en-US" sz="1400" dirty="0" smtClean="0">
                <a:latin typeface="Times New Roman" pitchFamily="18" charset="0"/>
                <a:cs typeface="Times New Roman" pitchFamily="18" charset="0"/>
              </a:rPr>
              <a:t>, L., Pruitt, T., and Duffy, P. B., 2007. Fine-resolution climate projections enhance regional climate change impact studies, Eos Trans. </a:t>
            </a:r>
            <a:r>
              <a:rPr lang="en-US" sz="1400" dirty="0" err="1" smtClean="0">
                <a:latin typeface="Times New Roman" pitchFamily="18" charset="0"/>
                <a:cs typeface="Times New Roman" pitchFamily="18" charset="0"/>
              </a:rPr>
              <a:t>AGU</a:t>
            </a:r>
            <a:r>
              <a:rPr lang="en-US" sz="1400" dirty="0" smtClean="0">
                <a:latin typeface="Times New Roman" pitchFamily="18" charset="0"/>
                <a:cs typeface="Times New Roman" pitchFamily="18" charset="0"/>
              </a:rPr>
              <a:t>, 88(47), 504. </a:t>
            </a:r>
          </a:p>
          <a:p>
            <a:pPr marL="342900" indent="-342900" algn="just">
              <a:spcAft>
                <a:spcPts val="1200"/>
              </a:spcAft>
              <a:buFont typeface="Arial" pitchFamily="34" charset="0"/>
              <a:buChar char="•"/>
            </a:pPr>
            <a:r>
              <a:rPr lang="en-US" sz="1400" dirty="0" err="1" smtClean="0">
                <a:latin typeface="Times New Roman" pitchFamily="18" charset="0"/>
                <a:cs typeface="Times New Roman" pitchFamily="18" charset="0"/>
              </a:rPr>
              <a:t>Mishra</a:t>
            </a:r>
            <a:r>
              <a:rPr lang="en-US" sz="1400" dirty="0" smtClean="0">
                <a:latin typeface="Times New Roman" pitchFamily="18" charset="0"/>
                <a:cs typeface="Times New Roman" pitchFamily="18" charset="0"/>
              </a:rPr>
              <a:t>, A. K., and V. P. Singh, 2010. A Review of Drought Concepts. J of Hydrology, 391: 202-216</a:t>
            </a:r>
          </a:p>
          <a:p>
            <a:pPr marL="342900" indent="-342900" algn="just">
              <a:spcAft>
                <a:spcPts val="1200"/>
              </a:spcAft>
              <a:buFont typeface="Arial" pitchFamily="34" charset="0"/>
              <a:buChar char="•"/>
            </a:pPr>
            <a:r>
              <a:rPr lang="en-US" sz="1400" dirty="0" err="1" smtClean="0">
                <a:latin typeface="Times New Roman" pitchFamily="18" charset="0"/>
                <a:cs typeface="Times New Roman" pitchFamily="18" charset="0"/>
              </a:rPr>
              <a:t>Nalbantis</a:t>
            </a:r>
            <a:r>
              <a:rPr lang="en-US" sz="1400" dirty="0" smtClean="0">
                <a:latin typeface="Times New Roman" pitchFamily="18" charset="0"/>
                <a:cs typeface="Times New Roman" pitchFamily="18" charset="0"/>
              </a:rPr>
              <a:t>, I., 2008. Evaluation of a Hydrological Drought Index. European Water 23/24: 67-77.</a:t>
            </a:r>
          </a:p>
          <a:p>
            <a:pPr marL="342900" indent="-342900" algn="just">
              <a:spcAft>
                <a:spcPts val="1200"/>
              </a:spcAft>
              <a:buFont typeface="Arial" pitchFamily="34" charset="0"/>
              <a:buChar char="•"/>
            </a:pPr>
            <a:r>
              <a:rPr lang="en-US" sz="1400" dirty="0" err="1" smtClean="0">
                <a:latin typeface="Times New Roman" pitchFamily="18" charset="0"/>
                <a:cs typeface="Times New Roman" pitchFamily="18" charset="0"/>
              </a:rPr>
              <a:t>Salvadori</a:t>
            </a:r>
            <a:r>
              <a:rPr lang="en-US" sz="1400" dirty="0" smtClean="0">
                <a:latin typeface="Times New Roman" pitchFamily="18" charset="0"/>
                <a:cs typeface="Times New Roman" pitchFamily="18" charset="0"/>
              </a:rPr>
              <a:t>, G., and C. De Michele (2010), Multivariate </a:t>
            </a:r>
            <a:r>
              <a:rPr lang="en-US" sz="1400" dirty="0" err="1" smtClean="0">
                <a:latin typeface="Times New Roman" pitchFamily="18" charset="0"/>
                <a:cs typeface="Times New Roman" pitchFamily="18" charset="0"/>
              </a:rPr>
              <a:t>multiparameter</a:t>
            </a:r>
            <a:r>
              <a:rPr lang="en-US" sz="1400" dirty="0" smtClean="0">
                <a:latin typeface="Times New Roman" pitchFamily="18" charset="0"/>
                <a:cs typeface="Times New Roman" pitchFamily="18" charset="0"/>
              </a:rPr>
              <a:t> extreme value models and return periods: A copula approach, Water </a:t>
            </a:r>
            <a:r>
              <a:rPr lang="en-US" sz="1400" dirty="0" err="1" smtClean="0">
                <a:latin typeface="Times New Roman" pitchFamily="18" charset="0"/>
                <a:cs typeface="Times New Roman" pitchFamily="18" charset="0"/>
              </a:rPr>
              <a:t>Resour</a:t>
            </a:r>
            <a:r>
              <a:rPr lang="en-US" sz="1400" dirty="0" smtClean="0">
                <a:latin typeface="Times New Roman" pitchFamily="18" charset="0"/>
                <a:cs typeface="Times New Roman" pitchFamily="18" charset="0"/>
              </a:rPr>
              <a:t>. Res., 46, W10501, doi:10.1029/2009WR009040.</a:t>
            </a:r>
          </a:p>
          <a:p>
            <a:pPr marL="342900" indent="-342900" algn="just">
              <a:spcAft>
                <a:spcPts val="1200"/>
              </a:spcAft>
              <a:buFont typeface="Arial" pitchFamily="34" charset="0"/>
              <a:buChar char="•"/>
            </a:pPr>
            <a:r>
              <a:rPr lang="en-US" sz="1400" dirty="0" smtClean="0">
                <a:latin typeface="Times New Roman" pitchFamily="18" charset="0"/>
                <a:cs typeface="Times New Roman" pitchFamily="18" charset="0"/>
              </a:rPr>
              <a:t> Sheffield, J., and Wood, E. F., 2008. Projected changes in drought occurrence under future global warming from multi-model, multi-scenario, </a:t>
            </a:r>
            <a:r>
              <a:rPr lang="en-US" sz="1400" dirty="0" err="1" smtClean="0">
                <a:latin typeface="Times New Roman" pitchFamily="18" charset="0"/>
                <a:cs typeface="Times New Roman" pitchFamily="18" charset="0"/>
              </a:rPr>
              <a:t>IPCC</a:t>
            </a:r>
            <a:r>
              <a:rPr lang="en-US" sz="1400" dirty="0" smtClean="0">
                <a:latin typeface="Times New Roman" pitchFamily="18" charset="0"/>
                <a:cs typeface="Times New Roman" pitchFamily="18" charset="0"/>
              </a:rPr>
              <a:t> AR4 simulations. Climate Dynamics, 31(1), 79-105.</a:t>
            </a:r>
            <a:endParaRPr lang="en-US" sz="1400" dirty="0" err="1" smtClean="0">
              <a:latin typeface="Times New Roman" pitchFamily="18" charset="0"/>
              <a:cs typeface="Times New Roman" pitchFamily="18" charset="0"/>
            </a:endParaRPr>
          </a:p>
          <a:p>
            <a:pPr marL="342900" indent="-342900" algn="just">
              <a:spcAft>
                <a:spcPts val="1200"/>
              </a:spcAft>
              <a:buFont typeface="Arial" pitchFamily="34" charset="0"/>
              <a:buChar char="•"/>
            </a:pPr>
            <a:r>
              <a:rPr lang="en-US" sz="1400" dirty="0" err="1" smtClean="0">
                <a:latin typeface="Times New Roman" pitchFamily="18" charset="0"/>
                <a:cs typeface="Times New Roman" pitchFamily="18" charset="0"/>
              </a:rPr>
              <a:t>Shiau</a:t>
            </a:r>
            <a:r>
              <a:rPr lang="en-US" sz="1400" dirty="0" smtClean="0">
                <a:latin typeface="Times New Roman" pitchFamily="18" charset="0"/>
                <a:cs typeface="Times New Roman" pitchFamily="18" charset="0"/>
              </a:rPr>
              <a:t>, J. T., 2006. Fitting drought duration and severity with two-dimensional copulas. Water Resources Management, 20(5), 795-815.</a:t>
            </a:r>
          </a:p>
          <a:p>
            <a:pPr marL="342900" indent="-342900" algn="just">
              <a:spcAft>
                <a:spcPts val="1200"/>
              </a:spcAft>
              <a:buFont typeface="Arial" pitchFamily="34" charset="0"/>
              <a:buChar char="•"/>
            </a:pPr>
            <a:r>
              <a:rPr lang="en-US" sz="1400" dirty="0" err="1" smtClean="0">
                <a:latin typeface="Times New Roman" pitchFamily="18" charset="0"/>
                <a:cs typeface="Times New Roman" pitchFamily="18" charset="0"/>
              </a:rPr>
              <a:t>Sklar</a:t>
            </a:r>
            <a:r>
              <a:rPr lang="en-US" sz="1400" dirty="0" smtClean="0">
                <a:latin typeface="Times New Roman" pitchFamily="18" charset="0"/>
                <a:cs typeface="Times New Roman" pitchFamily="18" charset="0"/>
              </a:rPr>
              <a:t>, K., 1959. </a:t>
            </a:r>
            <a:r>
              <a:rPr lang="en-US" sz="1400" dirty="0" err="1" smtClean="0">
                <a:latin typeface="Times New Roman" pitchFamily="18" charset="0"/>
                <a:cs typeface="Times New Roman" pitchFamily="18" charset="0"/>
              </a:rPr>
              <a:t>Fonctions</a:t>
            </a:r>
            <a:r>
              <a:rPr lang="en-US" sz="1400" dirty="0" smtClean="0">
                <a:latin typeface="Times New Roman" pitchFamily="18" charset="0"/>
                <a:cs typeface="Times New Roman" pitchFamily="18" charset="0"/>
              </a:rPr>
              <a:t> de repartition `a n Dimensions et </a:t>
            </a:r>
            <a:r>
              <a:rPr lang="en-US" sz="1400" dirty="0" err="1" smtClean="0">
                <a:latin typeface="Times New Roman" pitchFamily="18" charset="0"/>
                <a:cs typeface="Times New Roman" pitchFamily="18" charset="0"/>
              </a:rPr>
              <a:t>Leura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Marges</a:t>
            </a:r>
            <a:r>
              <a:rPr lang="en-US" sz="1400" dirty="0" smtClean="0">
                <a:latin typeface="Times New Roman" pitchFamily="18" charset="0"/>
                <a:cs typeface="Times New Roman" pitchFamily="18" charset="0"/>
              </a:rPr>
              <a:t>. Publ. Inst. Stat. Univ. Paris, 8, 229–231.</a:t>
            </a:r>
          </a:p>
          <a:p>
            <a:pPr marL="342900" indent="-342900" algn="just">
              <a:spcAft>
                <a:spcPts val="600"/>
              </a:spcAft>
              <a:buFont typeface="Arial" pitchFamily="34" charset="0"/>
              <a:buChar char="•"/>
            </a:pPr>
            <a:r>
              <a:rPr lang="en-US" sz="1400" dirty="0" smtClean="0">
                <a:latin typeface="Times New Roman" pitchFamily="18" charset="0"/>
                <a:cs typeface="Times New Roman" pitchFamily="18" charset="0"/>
              </a:rPr>
              <a:t>Wong, G., Lambert, M. F., Leonard, M., and Metcalfe, A. V., 2010. Drought Analysis Using </a:t>
            </a:r>
            <a:r>
              <a:rPr lang="en-US" sz="1400" dirty="0" err="1" smtClean="0">
                <a:latin typeface="Times New Roman" pitchFamily="18" charset="0"/>
                <a:cs typeface="Times New Roman" pitchFamily="18" charset="0"/>
              </a:rPr>
              <a:t>Trivariate</a:t>
            </a:r>
            <a:r>
              <a:rPr lang="en-US" sz="1400" dirty="0" smtClean="0">
                <a:latin typeface="Times New Roman" pitchFamily="18" charset="0"/>
                <a:cs typeface="Times New Roman" pitchFamily="18" charset="0"/>
              </a:rPr>
              <a:t> Copulas Conditional on Climatic States. J. Hydrologic Engineering, 15(2), 129-141.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그림 4" descr="Clear-19-0909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95600" y="5562600"/>
            <a:ext cx="3249608" cy="830997"/>
          </a:xfrm>
          <a:prstGeom prst="rect">
            <a:avLst/>
          </a:prstGeom>
        </p:spPr>
        <p:txBody>
          <a:bodyPr wrap="none">
            <a:spAutoFit/>
          </a:bodyPr>
          <a:lstStyle/>
          <a:p>
            <a:pPr algn="ctr">
              <a:defRPr/>
            </a:pPr>
            <a:r>
              <a:rPr lang="en-US" sz="4800" b="1" dirty="0">
                <a:solidFill>
                  <a:srgbClr val="FFFF00"/>
                </a:solidFill>
                <a:latin typeface="+mn-lt"/>
              </a:rPr>
              <a:t>Thank </a:t>
            </a:r>
            <a:r>
              <a:rPr lang="en-US" sz="4800" b="1" dirty="0" smtClean="0">
                <a:solidFill>
                  <a:srgbClr val="FFFF00"/>
                </a:solidFill>
                <a:latin typeface="+mn-lt"/>
              </a:rPr>
              <a:t>you!</a:t>
            </a:r>
            <a:endParaRPr lang="en-US" sz="4800" b="1" dirty="0">
              <a:solidFill>
                <a:srgbClr val="FFFF00"/>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33400" y="1371600"/>
            <a:ext cx="8237551" cy="1260231"/>
            <a:chOff x="533400" y="1495425"/>
            <a:chExt cx="8458200" cy="1303193"/>
          </a:xfrm>
        </p:grpSpPr>
        <p:sp>
          <p:nvSpPr>
            <p:cNvPr id="26" name="Oval 25"/>
            <p:cNvSpPr/>
            <p:nvPr/>
          </p:nvSpPr>
          <p:spPr>
            <a:xfrm>
              <a:off x="533400" y="18288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PDSI</a:t>
              </a:r>
              <a:endParaRPr lang="en-US" sz="1600" b="1" dirty="0">
                <a:latin typeface="Times New Roman" pitchFamily="18" charset="0"/>
                <a:cs typeface="Times New Roman" pitchFamily="18" charset="0"/>
              </a:endParaRPr>
            </a:p>
          </p:txBody>
        </p:sp>
        <p:sp>
          <p:nvSpPr>
            <p:cNvPr id="28" name="Oval 27"/>
            <p:cNvSpPr/>
            <p:nvPr/>
          </p:nvSpPr>
          <p:spPr>
            <a:xfrm>
              <a:off x="1676400" y="1495425"/>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CMI</a:t>
              </a:r>
              <a:endParaRPr lang="en-US" sz="1600" b="1" dirty="0">
                <a:latin typeface="Times New Roman" pitchFamily="18" charset="0"/>
                <a:cs typeface="Times New Roman" pitchFamily="18" charset="0"/>
              </a:endParaRPr>
            </a:p>
          </p:txBody>
        </p:sp>
        <p:sp>
          <p:nvSpPr>
            <p:cNvPr id="29" name="Oval 28"/>
            <p:cNvSpPr/>
            <p:nvPr/>
          </p:nvSpPr>
          <p:spPr>
            <a:xfrm>
              <a:off x="2895600" y="1828800"/>
              <a:ext cx="1143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SMDI</a:t>
              </a:r>
              <a:endParaRPr lang="en-US" sz="1600" b="1" dirty="0">
                <a:latin typeface="Times New Roman" pitchFamily="18" charset="0"/>
                <a:cs typeface="Times New Roman" pitchFamily="18" charset="0"/>
              </a:endParaRPr>
            </a:p>
          </p:txBody>
        </p:sp>
        <p:sp>
          <p:nvSpPr>
            <p:cNvPr id="30" name="Oval 29"/>
            <p:cNvSpPr/>
            <p:nvPr/>
          </p:nvSpPr>
          <p:spPr>
            <a:xfrm>
              <a:off x="1676400" y="22098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VCI</a:t>
              </a:r>
              <a:endParaRPr lang="en-US" sz="1600" b="1" dirty="0">
                <a:latin typeface="Times New Roman" pitchFamily="18" charset="0"/>
                <a:cs typeface="Times New Roman" pitchFamily="18" charset="0"/>
              </a:endParaRPr>
            </a:p>
          </p:txBody>
        </p:sp>
        <p:sp>
          <p:nvSpPr>
            <p:cNvPr id="31" name="Oval 30"/>
            <p:cNvSpPr/>
            <p:nvPr/>
          </p:nvSpPr>
          <p:spPr>
            <a:xfrm>
              <a:off x="6629400" y="15240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Times New Roman" pitchFamily="18" charset="0"/>
                  <a:cs typeface="Times New Roman" pitchFamily="18" charset="0"/>
                </a:rPr>
                <a:t>SRI</a:t>
              </a:r>
              <a:endParaRPr lang="en-US" sz="1600" b="1" dirty="0">
                <a:latin typeface="Times New Roman" pitchFamily="18" charset="0"/>
                <a:cs typeface="Times New Roman" pitchFamily="18" charset="0"/>
              </a:endParaRPr>
            </a:p>
          </p:txBody>
        </p:sp>
        <p:sp>
          <p:nvSpPr>
            <p:cNvPr id="32" name="Oval 31"/>
            <p:cNvSpPr/>
            <p:nvPr/>
          </p:nvSpPr>
          <p:spPr>
            <a:xfrm>
              <a:off x="4216853" y="2265218"/>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SPI</a:t>
              </a:r>
              <a:endParaRPr lang="en-US" sz="1600" b="1" dirty="0">
                <a:latin typeface="Times New Roman" pitchFamily="18" charset="0"/>
                <a:cs typeface="Times New Roman" pitchFamily="18" charset="0"/>
              </a:endParaRPr>
            </a:p>
          </p:txBody>
        </p:sp>
        <p:sp>
          <p:nvSpPr>
            <p:cNvPr id="33" name="Oval 32"/>
            <p:cNvSpPr/>
            <p:nvPr/>
          </p:nvSpPr>
          <p:spPr>
            <a:xfrm>
              <a:off x="5410200" y="18288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RDI</a:t>
              </a:r>
              <a:endParaRPr lang="en-US" sz="1600" b="1" dirty="0">
                <a:latin typeface="Times New Roman" pitchFamily="18" charset="0"/>
                <a:cs typeface="Times New Roman" pitchFamily="18" charset="0"/>
              </a:endParaRPr>
            </a:p>
          </p:txBody>
        </p:sp>
        <p:sp>
          <p:nvSpPr>
            <p:cNvPr id="34" name="Oval 33"/>
            <p:cNvSpPr/>
            <p:nvPr/>
          </p:nvSpPr>
          <p:spPr>
            <a:xfrm>
              <a:off x="4216853" y="1556038"/>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SWSI</a:t>
              </a:r>
              <a:endParaRPr lang="en-US" sz="1600" b="1" dirty="0">
                <a:latin typeface="Times New Roman" pitchFamily="18" charset="0"/>
                <a:cs typeface="Times New Roman" pitchFamily="18" charset="0"/>
              </a:endParaRPr>
            </a:p>
          </p:txBody>
        </p:sp>
        <p:sp>
          <p:nvSpPr>
            <p:cNvPr id="35" name="Oval 34"/>
            <p:cNvSpPr/>
            <p:nvPr/>
          </p:nvSpPr>
          <p:spPr>
            <a:xfrm>
              <a:off x="6629400" y="22098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RDSI</a:t>
              </a:r>
              <a:endParaRPr lang="en-US" sz="1600" b="1" dirty="0">
                <a:latin typeface="Times New Roman" pitchFamily="18" charset="0"/>
                <a:cs typeface="Times New Roman" pitchFamily="18" charset="0"/>
              </a:endParaRPr>
            </a:p>
          </p:txBody>
        </p:sp>
        <p:sp>
          <p:nvSpPr>
            <p:cNvPr id="37" name="Oval 36"/>
            <p:cNvSpPr/>
            <p:nvPr/>
          </p:nvSpPr>
          <p:spPr>
            <a:xfrm>
              <a:off x="7924800" y="1828800"/>
              <a:ext cx="1066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latin typeface="Times New Roman" pitchFamily="18" charset="0"/>
                  <a:cs typeface="Times New Roman" pitchFamily="18" charset="0"/>
                </a:rPr>
                <a:t>JDI</a:t>
              </a:r>
              <a:endParaRPr lang="en-US" sz="1600" b="1" dirty="0">
                <a:latin typeface="Times New Roman" pitchFamily="18" charset="0"/>
                <a:cs typeface="Times New Roman" pitchFamily="18" charset="0"/>
              </a:endParaRPr>
            </a:p>
          </p:txBody>
        </p:sp>
      </p:grpSp>
      <p:sp>
        <p:nvSpPr>
          <p:cNvPr id="45"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pPr>
            <a:r>
              <a:rPr lang="en-US" sz="4400" b="1" dirty="0" smtClean="0">
                <a:solidFill>
                  <a:schemeClr val="bg1"/>
                </a:solidFill>
                <a:latin typeface="Times New Roman" pitchFamily="18" charset="0"/>
                <a:cs typeface="Times New Roman" pitchFamily="18" charset="0"/>
              </a:rPr>
              <a:t>Drought Indices</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6" name="Rectangle 45"/>
          <p:cNvSpPr/>
          <p:nvPr/>
        </p:nvSpPr>
        <p:spPr>
          <a:xfrm>
            <a:off x="228600" y="2743200"/>
            <a:ext cx="8610600" cy="2146742"/>
          </a:xfrm>
          <a:prstGeom prst="rect">
            <a:avLst/>
          </a:prstGeom>
        </p:spPr>
        <p:txBody>
          <a:bodyPr wrap="square">
            <a:spAutoFit/>
          </a:bodyPr>
          <a:lstStyle/>
          <a:p>
            <a:pPr marL="457200" indent="-457200" algn="just">
              <a:spcBef>
                <a:spcPts val="700"/>
              </a:spcBef>
              <a:spcAft>
                <a:spcPts val="1200"/>
              </a:spcAft>
              <a:buClr>
                <a:schemeClr val="tx1"/>
              </a:buClr>
              <a:buSzPct val="60000"/>
              <a:buFont typeface="Wingdings" pitchFamily="2" charset="2"/>
              <a:buChar char="Ø"/>
            </a:pPr>
            <a:r>
              <a:rPr lang="en-US" altLang="zh-CN" sz="2400" dirty="0" smtClean="0">
                <a:latin typeface="Times New Roman" pitchFamily="18" charset="0"/>
                <a:ea typeface="SimSun" pitchFamily="2" charset="-122"/>
                <a:cs typeface="Times New Roman" pitchFamily="18" charset="0"/>
              </a:rPr>
              <a:t>Each drought type is characterized by a certain drought index. </a:t>
            </a:r>
          </a:p>
          <a:p>
            <a:pPr marL="457200" indent="-457200" algn="just">
              <a:spcBef>
                <a:spcPts val="700"/>
              </a:spcBef>
              <a:spcAft>
                <a:spcPts val="1200"/>
              </a:spcAft>
              <a:buClr>
                <a:schemeClr val="tx1"/>
              </a:buClr>
              <a:buSzPct val="60000"/>
              <a:buFont typeface="Wingdings" pitchFamily="2" charset="2"/>
              <a:buChar char="Ø"/>
            </a:pPr>
            <a:r>
              <a:rPr lang="en-US" altLang="zh-CN" sz="2400" dirty="0" smtClean="0">
                <a:latin typeface="Times New Roman" pitchFamily="18" charset="0"/>
                <a:ea typeface="SimSun" pitchFamily="2" charset="-122"/>
                <a:cs typeface="Times New Roman" pitchFamily="18" charset="0"/>
              </a:rPr>
              <a:t>Drought indices are inherently correlated to each other.</a:t>
            </a:r>
          </a:p>
          <a:p>
            <a:pPr marL="457200" indent="-457200" algn="just">
              <a:spcBef>
                <a:spcPts val="700"/>
              </a:spcBef>
              <a:buClr>
                <a:schemeClr val="tx1"/>
              </a:buClr>
              <a:buSzPct val="60000"/>
              <a:buFont typeface="Wingdings" pitchFamily="2" charset="2"/>
              <a:buChar char="Ø"/>
            </a:pPr>
            <a:r>
              <a:rPr lang="en-US" altLang="zh-CN" sz="2400" dirty="0" smtClean="0">
                <a:latin typeface="Times New Roman" pitchFamily="18" charset="0"/>
                <a:ea typeface="SimSun" pitchFamily="2" charset="-122"/>
                <a:cs typeface="Times New Roman" pitchFamily="18" charset="0"/>
              </a:rPr>
              <a:t>Streamflow Drought Index (SDI; </a:t>
            </a:r>
            <a:r>
              <a:rPr lang="en-US" altLang="zh-CN" sz="2000" dirty="0" err="1" smtClean="0">
                <a:latin typeface="Times New Roman" pitchFamily="18" charset="0"/>
                <a:ea typeface="SimSun" pitchFamily="2" charset="-122"/>
                <a:cs typeface="Times New Roman" pitchFamily="18" charset="0"/>
              </a:rPr>
              <a:t>Nalbantis</a:t>
            </a:r>
            <a:r>
              <a:rPr lang="en-US" altLang="zh-CN" sz="2000" dirty="0" smtClean="0">
                <a:latin typeface="Times New Roman" pitchFamily="18" charset="0"/>
                <a:ea typeface="SimSun" pitchFamily="2" charset="-122"/>
                <a:cs typeface="Times New Roman" pitchFamily="18" charset="0"/>
              </a:rPr>
              <a:t>, 2008</a:t>
            </a:r>
            <a:r>
              <a:rPr lang="en-US" altLang="zh-CN" sz="2400" dirty="0" smtClean="0">
                <a:latin typeface="Times New Roman" pitchFamily="18" charset="0"/>
                <a:ea typeface="SimSun" pitchFamily="2" charset="-122"/>
                <a:cs typeface="Times New Roman" pitchFamily="18" charset="0"/>
              </a:rPr>
              <a:t>):</a:t>
            </a:r>
          </a:p>
          <a:p>
            <a:pPr marL="457200" indent="-457200" algn="just">
              <a:spcBef>
                <a:spcPts val="700"/>
              </a:spcBef>
              <a:buClr>
                <a:schemeClr val="tx1"/>
              </a:buClr>
              <a:buSzPct val="60000"/>
              <a:buFont typeface="Wingdings" pitchFamily="2" charset="2"/>
              <a:buChar char="Ø"/>
            </a:pPr>
            <a:endParaRPr lang="en-US" altLang="zh-CN" sz="2400" dirty="0">
              <a:latin typeface="Times New Roman" pitchFamily="18" charset="0"/>
              <a:ea typeface="SimSun" pitchFamily="2" charset="-122"/>
              <a:cs typeface="Times New Roman" pitchFamily="18" charset="0"/>
            </a:endParaRPr>
          </a:p>
        </p:txBody>
      </p:sp>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5105400"/>
            <a:ext cx="2419350" cy="771525"/>
          </a:xfrm>
          <a:prstGeom prst="rect">
            <a:avLst/>
          </a:prstGeom>
          <a:noFill/>
        </p:spPr>
      </p:pic>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28800" y="5943600"/>
            <a:ext cx="5686425" cy="428625"/>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pPr>
            <a:r>
              <a:rPr lang="en-US" sz="4400" b="1" dirty="0" smtClean="0">
                <a:solidFill>
                  <a:schemeClr val="bg1"/>
                </a:solidFill>
                <a:latin typeface="Times New Roman" pitchFamily="18" charset="0"/>
                <a:cs typeface="Times New Roman" pitchFamily="18" charset="0"/>
              </a:rPr>
              <a:t>Drought Characteristics</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grpSp>
        <p:nvGrpSpPr>
          <p:cNvPr id="5" name="Group 4"/>
          <p:cNvGrpSpPr/>
          <p:nvPr/>
        </p:nvGrpSpPr>
        <p:grpSpPr>
          <a:xfrm>
            <a:off x="1752600" y="3429000"/>
            <a:ext cx="5746594" cy="3276600"/>
            <a:chOff x="2819400" y="3276600"/>
            <a:chExt cx="6039866" cy="3406965"/>
          </a:xfrm>
        </p:grpSpPr>
        <p:pic>
          <p:nvPicPr>
            <p:cNvPr id="6" name="Picture 5" descr="E:\research\drought\drought chara.jpg"/>
            <p:cNvPicPr/>
            <p:nvPr/>
          </p:nvPicPr>
          <p:blipFill>
            <a:blip r:embed="rId2" cstate="print"/>
            <a:srcRect t="17318" r="6771" b="4190"/>
            <a:stretch>
              <a:fillRect/>
            </a:stretch>
          </p:blipFill>
          <p:spPr bwMode="auto">
            <a:xfrm>
              <a:off x="2819400" y="3276600"/>
              <a:ext cx="6039866" cy="31242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55636" y="6007290"/>
              <a:ext cx="2686050" cy="676275"/>
            </a:xfrm>
            <a:prstGeom prst="rect">
              <a:avLst/>
            </a:prstGeom>
            <a:solidFill>
              <a:schemeClr val="bg1"/>
            </a:solidFill>
          </p:spPr>
        </p:pic>
      </p:grpSp>
      <p:sp>
        <p:nvSpPr>
          <p:cNvPr id="8" name="Rectangle 7"/>
          <p:cNvSpPr/>
          <p:nvPr/>
        </p:nvSpPr>
        <p:spPr>
          <a:xfrm>
            <a:off x="304800" y="1295400"/>
            <a:ext cx="8534400" cy="2118529"/>
          </a:xfrm>
          <a:prstGeom prst="rect">
            <a:avLst/>
          </a:prstGeom>
        </p:spPr>
        <p:txBody>
          <a:bodyPr wrap="square">
            <a:spAutoFit/>
          </a:bodyPr>
          <a:lstStyle/>
          <a:p>
            <a:pPr marL="319088" indent="-319088">
              <a:spcBef>
                <a:spcPts val="700"/>
              </a:spcBef>
              <a:buClr>
                <a:srgbClr val="0033CC"/>
              </a:buClr>
              <a:buSzPct val="60000"/>
              <a:buFont typeface="Wingdings" pitchFamily="2" charset="2"/>
              <a:buChar char="Ø"/>
            </a:pPr>
            <a:r>
              <a:rPr lang="en-US" altLang="zh-CN" sz="2400" b="1" dirty="0" smtClean="0">
                <a:solidFill>
                  <a:srgbClr val="0033CC"/>
                </a:solidFill>
                <a:latin typeface="Times New Roman" pitchFamily="18" charset="0"/>
                <a:ea typeface="SimSun" pitchFamily="2" charset="-122"/>
                <a:cs typeface="Times New Roman" pitchFamily="18" charset="0"/>
              </a:rPr>
              <a:t>Duration</a:t>
            </a:r>
            <a:r>
              <a:rPr lang="en-US" altLang="zh-CN" sz="2400" dirty="0" smtClean="0">
                <a:latin typeface="Times New Roman" pitchFamily="18" charset="0"/>
                <a:ea typeface="SimSun" pitchFamily="2" charset="-122"/>
                <a:cs typeface="Times New Roman" pitchFamily="18" charset="0"/>
              </a:rPr>
              <a:t>: the length of period in which the index values are less than truncation level.</a:t>
            </a:r>
          </a:p>
          <a:p>
            <a:pPr marL="319088" indent="-319088">
              <a:spcBef>
                <a:spcPts val="700"/>
              </a:spcBef>
              <a:buClr>
                <a:srgbClr val="0033CC"/>
              </a:buClr>
              <a:buSzPct val="60000"/>
              <a:buFont typeface="Wingdings" pitchFamily="2" charset="2"/>
              <a:buChar char="Ø"/>
            </a:pPr>
            <a:r>
              <a:rPr lang="en-US" altLang="zh-CN" sz="2400" b="1" dirty="0" smtClean="0">
                <a:solidFill>
                  <a:srgbClr val="0033CC"/>
                </a:solidFill>
                <a:latin typeface="Times New Roman" pitchFamily="18" charset="0"/>
                <a:ea typeface="SimSun" pitchFamily="2" charset="-122"/>
                <a:cs typeface="Times New Roman" pitchFamily="18" charset="0"/>
              </a:rPr>
              <a:t>Severity</a:t>
            </a:r>
            <a:r>
              <a:rPr lang="en-US" altLang="zh-CN" sz="2400" dirty="0" smtClean="0">
                <a:latin typeface="Times New Roman" pitchFamily="18" charset="0"/>
                <a:ea typeface="SimSun" pitchFamily="2" charset="-122"/>
                <a:cs typeface="Times New Roman" pitchFamily="18" charset="0"/>
              </a:rPr>
              <a:t>: the absolute cumulative index values based on the duration time.</a:t>
            </a:r>
          </a:p>
          <a:p>
            <a:pPr marL="319088" indent="-319088">
              <a:spcBef>
                <a:spcPts val="700"/>
              </a:spcBef>
              <a:buClr>
                <a:srgbClr val="0033CC"/>
              </a:buClr>
              <a:buSzPct val="60000"/>
              <a:buFont typeface="Wingdings" pitchFamily="2" charset="2"/>
              <a:buChar char="Ø"/>
            </a:pPr>
            <a:r>
              <a:rPr lang="en-US" altLang="zh-CN" sz="2400" b="1" dirty="0" smtClean="0">
                <a:solidFill>
                  <a:srgbClr val="0033CC"/>
                </a:solidFill>
                <a:latin typeface="Times New Roman" pitchFamily="18" charset="0"/>
                <a:ea typeface="SimSun" pitchFamily="2" charset="-122"/>
                <a:cs typeface="Times New Roman" pitchFamily="18" charset="0"/>
              </a:rPr>
              <a:t>Intensity</a:t>
            </a:r>
            <a:r>
              <a:rPr lang="en-US" altLang="zh-CN" sz="2400" dirty="0" smtClean="0">
                <a:latin typeface="Times New Roman" pitchFamily="18" charset="0"/>
                <a:ea typeface="SimSun" pitchFamily="2" charset="-122"/>
                <a:cs typeface="Times New Roman" pitchFamily="18" charset="0"/>
              </a:rPr>
              <a:t>: severity divided by duration.</a:t>
            </a:r>
            <a:endParaRPr lang="en-US" altLang="zh-CN" sz="2400" dirty="0">
              <a:latin typeface="Times New Roman" pitchFamily="18" charset="0"/>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152400" y="1066800"/>
            <a:ext cx="8839200" cy="5410200"/>
          </a:xfrm>
        </p:spPr>
        <p:txBody>
          <a:bodyPr anchor="t" anchorCtr="0">
            <a:normAutofit/>
          </a:bodyPr>
          <a:lstStyle/>
          <a:p>
            <a:pPr>
              <a:spcAft>
                <a:spcPts val="600"/>
              </a:spcAft>
              <a:buSzPct val="85000"/>
              <a:buFont typeface="Wingdings" pitchFamily="2" charset="2"/>
              <a:buChar char="Ø"/>
            </a:pPr>
            <a:r>
              <a:rPr lang="en-US" sz="2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Drought duration, severity, and intensity are correlated to each other.</a:t>
            </a:r>
            <a:endParaRPr lang="en-US" sz="2400" dirty="0" smtClean="0">
              <a:latin typeface="Times New Roman" pitchFamily="18" charset="0"/>
              <a:cs typeface="Times New Roman" pitchFamily="18" charset="0"/>
            </a:endParaRPr>
          </a:p>
          <a:p>
            <a:pPr>
              <a:spcAft>
                <a:spcPts val="600"/>
              </a:spcAft>
              <a:buSzPct val="85000"/>
              <a:buFont typeface="Wingdings" pitchFamily="2" charset="2"/>
              <a:buChar char="Ø"/>
            </a:pPr>
            <a:r>
              <a:rPr lang="en-US" sz="24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Joint behavior of drought variables should be analyzed by </a:t>
            </a:r>
            <a:r>
              <a:rPr lang="en-US" sz="2000" dirty="0" smtClean="0">
                <a:latin typeface="Times New Roman" pitchFamily="18" charset="0"/>
                <a:cs typeface="Times New Roman" pitchFamily="18" charset="0"/>
              </a:rPr>
              <a:t>multivariate</a:t>
            </a:r>
          </a:p>
          <a:p>
            <a:pPr>
              <a:spcAft>
                <a:spcPts val="600"/>
              </a:spcAft>
              <a:buSzPct val="85000"/>
              <a:buNone/>
            </a:pPr>
            <a:r>
              <a:rPr lang="en-US" sz="2000" dirty="0" smtClean="0">
                <a:latin typeface="Times New Roman" pitchFamily="18" charset="0"/>
                <a:cs typeface="Times New Roman" pitchFamily="18" charset="0"/>
              </a:rPr>
              <a:t>       probability distributions.</a:t>
            </a:r>
            <a:endParaRPr lang="en-US" sz="2400" dirty="0">
              <a:latin typeface="Times New Roman" pitchFamily="18" charset="0"/>
              <a:cs typeface="Times New Roman" pitchFamily="18" charset="0"/>
            </a:endParaRPr>
          </a:p>
          <a:p>
            <a:pPr>
              <a:spcAft>
                <a:spcPts val="600"/>
              </a:spcAft>
              <a:buSzPct val="85000"/>
              <a:buFont typeface="Wingdings" pitchFamily="2" charset="2"/>
              <a:buChar char="Ø"/>
            </a:pPr>
            <a:endParaRPr lang="en-US" altLang="zh-CN" sz="2400" dirty="0" smtClean="0">
              <a:latin typeface="Times New Roman" pitchFamily="18" charset="0"/>
              <a:cs typeface="Times New Roman" pitchFamily="18" charset="0"/>
            </a:endParaRPr>
          </a:p>
          <a:p>
            <a:pPr>
              <a:spcAft>
                <a:spcPts val="600"/>
              </a:spcAft>
              <a:buSzPct val="85000"/>
              <a:buNone/>
            </a:pPr>
            <a:endParaRPr lang="en-US" altLang="zh-CN" sz="2400" dirty="0" smtClean="0">
              <a:latin typeface="Times New Roman" pitchFamily="18" charset="0"/>
              <a:cs typeface="Times New Roman" pitchFamily="18" charset="0"/>
            </a:endParaRPr>
          </a:p>
          <a:p>
            <a:pPr>
              <a:spcAft>
                <a:spcPts val="600"/>
              </a:spcAft>
              <a:buSzPct val="85000"/>
              <a:buFont typeface="Wingdings" pitchFamily="2" charset="2"/>
              <a:buChar char="Ø"/>
            </a:pPr>
            <a:endParaRPr lang="en-US" altLang="zh-CN" sz="2000" dirty="0" smtClean="0">
              <a:latin typeface="Times New Roman" pitchFamily="18" charset="0"/>
              <a:cs typeface="Times New Roman" pitchFamily="18" charset="0"/>
            </a:endParaRPr>
          </a:p>
          <a:p>
            <a:pPr>
              <a:spcAft>
                <a:spcPts val="1800"/>
              </a:spcAft>
              <a:buSzPct val="85000"/>
              <a:buFont typeface="Wingdings" pitchFamily="2" charset="2"/>
              <a:buChar char="Ø"/>
            </a:pPr>
            <a:endParaRPr lang="en-US" altLang="zh-CN" sz="2000" dirty="0" smtClean="0">
              <a:latin typeface="Times New Roman" pitchFamily="18" charset="0"/>
              <a:cs typeface="Times New Roman" pitchFamily="18" charset="0"/>
            </a:endParaRPr>
          </a:p>
          <a:p>
            <a:pPr>
              <a:spcAft>
                <a:spcPts val="600"/>
              </a:spcAft>
              <a:buSzPct val="85000"/>
              <a:buFont typeface="Wingdings" pitchFamily="2" charset="2"/>
              <a:buChar char="Ø"/>
            </a:pPr>
            <a:r>
              <a:rPr lang="en-US" altLang="zh-CN" sz="2000" dirty="0" smtClean="0">
                <a:latin typeface="Times New Roman" pitchFamily="18" charset="0"/>
                <a:cs typeface="Times New Roman" pitchFamily="18" charset="0"/>
              </a:rPr>
              <a:t>Copula is a multivariate distribution with uniform  marginal distributions over (0,1).</a:t>
            </a:r>
            <a:r>
              <a:rPr lang="en-US" sz="2400" dirty="0" smtClean="0">
                <a:latin typeface="Times New Roman" pitchFamily="18" charset="0"/>
                <a:cs typeface="Times New Roman" pitchFamily="18" charset="0"/>
              </a:rPr>
              <a:t> An</a:t>
            </a:r>
            <a:r>
              <a:rPr lang="en-US" altLang="zh-CN" sz="2000" dirty="0" smtClean="0">
                <a:latin typeface="Times New Roman" pitchFamily="18" charset="0"/>
                <a:cs typeface="Times New Roman" pitchFamily="18" charset="0"/>
              </a:rPr>
              <a:t> </a:t>
            </a:r>
            <a:r>
              <a:rPr lang="en-US" altLang="zh-CN" sz="2000" i="1" dirty="0">
                <a:latin typeface="Times New Roman" pitchFamily="18" charset="0"/>
                <a:cs typeface="Times New Roman" pitchFamily="18" charset="0"/>
              </a:rPr>
              <a:t>n</a:t>
            </a:r>
            <a:r>
              <a:rPr lang="en-US" altLang="zh-CN" sz="2000" dirty="0">
                <a:latin typeface="Times New Roman" pitchFamily="18" charset="0"/>
                <a:cs typeface="Times New Roman" pitchFamily="18" charset="0"/>
              </a:rPr>
              <a:t>-dimensional </a:t>
            </a:r>
            <a:r>
              <a:rPr lang="en-US" altLang="zh-CN" sz="2000" dirty="0" smtClean="0">
                <a:latin typeface="Times New Roman" pitchFamily="18" charset="0"/>
                <a:cs typeface="Times New Roman" pitchFamily="18" charset="0"/>
              </a:rPr>
              <a:t>Copula </a:t>
            </a:r>
            <a:r>
              <a:rPr lang="en-US" altLang="zh-CN" sz="2000" dirty="0">
                <a:latin typeface="Times New Roman" pitchFamily="18" charset="0"/>
                <a:cs typeface="Times New Roman" pitchFamily="18" charset="0"/>
              </a:rPr>
              <a:t>(C) is the joint probability of </a:t>
            </a:r>
            <a:r>
              <a:rPr lang="en-US" altLang="zh-CN" sz="2000" dirty="0" err="1">
                <a:latin typeface="Times New Roman" pitchFamily="18" charset="0"/>
                <a:cs typeface="Times New Roman" pitchFamily="18" charset="0"/>
              </a:rPr>
              <a:t>univariate</a:t>
            </a:r>
            <a:r>
              <a:rPr lang="en-US" altLang="zh-CN" sz="2000" dirty="0">
                <a:latin typeface="Times New Roman" pitchFamily="18" charset="0"/>
                <a:cs typeface="Times New Roman" pitchFamily="18" charset="0"/>
              </a:rPr>
              <a:t> marginal distribution </a:t>
            </a:r>
            <a:r>
              <a:rPr lang="en-US" altLang="zh-CN" sz="2000" i="1" dirty="0">
                <a:latin typeface="Times New Roman" pitchFamily="18" charset="0"/>
                <a:cs typeface="Times New Roman" pitchFamily="18" charset="0"/>
              </a:rPr>
              <a:t>F</a:t>
            </a:r>
            <a:r>
              <a:rPr lang="en-US" altLang="zh-CN" sz="2000" i="1" baseline="-25000" dirty="0">
                <a:latin typeface="Times New Roman" pitchFamily="18" charset="0"/>
                <a:cs typeface="Times New Roman" pitchFamily="18" charset="0"/>
              </a:rPr>
              <a:t>1</a:t>
            </a:r>
            <a:r>
              <a:rPr lang="en-US" altLang="zh-CN" sz="2000" i="1" dirty="0">
                <a:latin typeface="Times New Roman" pitchFamily="18" charset="0"/>
                <a:cs typeface="Times New Roman" pitchFamily="18" charset="0"/>
              </a:rPr>
              <a:t>,…,F</a:t>
            </a:r>
            <a:r>
              <a:rPr lang="en-US" altLang="zh-CN" sz="2000" i="1" baseline="-25000" dirty="0">
                <a:latin typeface="Times New Roman" pitchFamily="18" charset="0"/>
                <a:cs typeface="Times New Roman" pitchFamily="18" charset="0"/>
              </a:rPr>
              <a:t>n</a:t>
            </a:r>
            <a:r>
              <a:rPr lang="en-US" altLang="zh-CN" sz="2000" i="1" dirty="0">
                <a:latin typeface="Times New Roman" pitchFamily="18" charset="0"/>
                <a:cs typeface="Times New Roman" pitchFamily="18" charset="0"/>
              </a:rPr>
              <a:t> </a:t>
            </a:r>
            <a:r>
              <a:rPr lang="en-US" altLang="zh-CN" sz="2000" dirty="0">
                <a:latin typeface="Times New Roman" pitchFamily="18" charset="0"/>
                <a:cs typeface="Times New Roman" pitchFamily="18" charset="0"/>
              </a:rPr>
              <a:t>as follows</a:t>
            </a:r>
            <a:r>
              <a:rPr lang="en-US" altLang="zh-CN" sz="2000" dirty="0" smtClean="0">
                <a:latin typeface="Times New Roman" pitchFamily="18" charset="0"/>
                <a:cs typeface="Times New Roman" pitchFamily="18" charset="0"/>
              </a:rPr>
              <a:t>:</a:t>
            </a:r>
            <a:endParaRPr lang="en-US" altLang="zh-CN" sz="2400" dirty="0">
              <a:latin typeface="Times New Roman" pitchFamily="18" charset="0"/>
              <a:cs typeface="Times New Roman" pitchFamily="18" charset="0"/>
            </a:endParaRPr>
          </a:p>
          <a:p>
            <a:pPr>
              <a:buSzPct val="85000"/>
              <a:buFont typeface="Wingdings" pitchFamily="2" charset="2"/>
              <a:buChar char="Ø"/>
            </a:pPr>
            <a:endParaRPr lang="en-US" sz="2800" dirty="0">
              <a:latin typeface="Times New Roman" pitchFamily="18" charset="0"/>
              <a:cs typeface="Times New Roman" pitchFamily="18" charset="0"/>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7" name="Group 26"/>
          <p:cNvGrpSpPr/>
          <p:nvPr/>
        </p:nvGrpSpPr>
        <p:grpSpPr>
          <a:xfrm>
            <a:off x="838200" y="5867400"/>
            <a:ext cx="7467600" cy="333494"/>
            <a:chOff x="685800" y="5562600"/>
            <a:chExt cx="7440613" cy="381000"/>
          </a:xfrm>
        </p:grpSpPr>
        <p:pic>
          <p:nvPicPr>
            <p:cNvPr id="23"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5562600"/>
              <a:ext cx="2162175" cy="381000"/>
            </a:xfrm>
            <a:prstGeom prst="rect">
              <a:avLst/>
            </a:prstGeom>
            <a:noFill/>
            <a:ln w="9525">
              <a:noFill/>
              <a:miter lim="800000"/>
              <a:headEnd/>
              <a:tailEnd/>
            </a:ln>
          </p:spPr>
        </p:pic>
        <p:pic>
          <p:nvPicPr>
            <p:cNvPr id="24"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5562600"/>
              <a:ext cx="5154613" cy="381000"/>
            </a:xfrm>
            <a:prstGeom prst="rect">
              <a:avLst/>
            </a:prstGeom>
            <a:noFill/>
            <a:ln w="9525">
              <a:noFill/>
              <a:miter lim="800000"/>
              <a:headEnd/>
              <a:tailEnd/>
            </a:ln>
          </p:spPr>
        </p:pic>
      </p:grpSp>
      <p:sp>
        <p:nvSpPr>
          <p:cNvPr id="17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1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76400" y="2667000"/>
            <a:ext cx="5715000" cy="1135673"/>
          </a:xfrm>
          <a:prstGeom prst="rect">
            <a:avLst/>
          </a:prstGeom>
          <a:noFill/>
        </p:spPr>
      </p:pic>
      <p:sp>
        <p:nvSpPr>
          <p:cNvPr id="174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21"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71600" y="3962400"/>
            <a:ext cx="5572125" cy="438150"/>
          </a:xfrm>
          <a:prstGeom prst="rect">
            <a:avLst/>
          </a:prstGeom>
          <a:noFill/>
        </p:spPr>
      </p:pic>
      <p:sp>
        <p:nvSpPr>
          <p:cNvPr id="38"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pPr>
            <a:r>
              <a:rPr lang="en-US" sz="4400" b="1" dirty="0" smtClean="0">
                <a:solidFill>
                  <a:schemeClr val="bg1"/>
                </a:solidFill>
                <a:latin typeface="Times New Roman" pitchFamily="18" charset="0"/>
                <a:cs typeface="Times New Roman" pitchFamily="18" charset="0"/>
              </a:rPr>
              <a:t>Drought Analysis and Copula</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228600" y="1143000"/>
            <a:ext cx="8762999" cy="5334000"/>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Tx/>
              <a:buSzPct val="85000"/>
              <a:buFont typeface="Wingdings" pitchFamily="2" charset="2"/>
              <a:buChar char="Ø"/>
              <a:tabLst/>
              <a:defRPr/>
            </a:pPr>
            <a:r>
              <a:rPr kumimoji="0" lang="en-US" altLang="zh-CN" sz="2400" b="0" i="0" u="none" strike="noStrike" kern="1200" cap="none" spc="0" normalizeH="0" baseline="0" noProof="0" dirty="0" smtClean="0">
                <a:ln>
                  <a:noFill/>
                </a:ln>
                <a:solidFill>
                  <a:srgbClr val="0033CC"/>
                </a:solidFill>
                <a:effectLst/>
                <a:uLnTx/>
                <a:uFillTx/>
                <a:latin typeface="Times New Roman" pitchFamily="18" charset="0"/>
                <a:ea typeface="SimSun" pitchFamily="2" charset="-122"/>
                <a:cs typeface="Times New Roman" pitchFamily="18" charset="0"/>
              </a:rPr>
              <a:t>Elliptical</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 Normal and </a:t>
            </a:r>
            <a:r>
              <a:rPr kumimoji="0" lang="en-US" altLang="zh-CN" sz="2400" i="0" u="none" strike="noStrike" kern="1200" cap="none" spc="0" normalizeH="0" baseline="0" noProof="0" dirty="0" smtClean="0">
                <a:ln>
                  <a:noFill/>
                </a:ln>
                <a:effectLst/>
                <a:uLnTx/>
                <a:uFillTx/>
                <a:latin typeface="Times New Roman" pitchFamily="18" charset="0"/>
                <a:ea typeface="SimSun" pitchFamily="2" charset="-122"/>
                <a:cs typeface="Times New Roman" pitchFamily="18" charset="0"/>
              </a:rPr>
              <a:t>t</a:t>
            </a:r>
          </a:p>
          <a:p>
            <a:pPr marL="342900" marR="0" lvl="0" indent="-342900" defTabSz="914400" rtl="0" eaLnBrk="1" fontAlgn="auto" latinLnBrk="0" hangingPunct="1">
              <a:lnSpc>
                <a:spcPct val="100000"/>
              </a:lnSpc>
              <a:spcBef>
                <a:spcPct val="20000"/>
              </a:spcBef>
              <a:spcAft>
                <a:spcPts val="0"/>
              </a:spcAft>
              <a:buClrTx/>
              <a:buSzPct val="85000"/>
              <a:buFont typeface="Wingdings" pitchFamily="2" charset="2"/>
              <a:buChar char="Ø"/>
              <a:tabLst/>
              <a:defRPr/>
            </a:pPr>
            <a:r>
              <a:rPr kumimoji="0" lang="en-US" altLang="zh-CN" sz="2400" b="0" i="0" u="none" strike="noStrike" kern="1200" cap="none" spc="0" normalizeH="0" baseline="0" noProof="0" dirty="0" smtClean="0">
                <a:ln>
                  <a:noFill/>
                </a:ln>
                <a:solidFill>
                  <a:srgbClr val="0033CC"/>
                </a:solidFill>
                <a:effectLst/>
                <a:uLnTx/>
                <a:uFillTx/>
                <a:latin typeface="Times New Roman" pitchFamily="18" charset="0"/>
                <a:ea typeface="SimSun" pitchFamily="2" charset="-122"/>
                <a:cs typeface="Times New Roman" pitchFamily="18" charset="0"/>
              </a:rPr>
              <a:t>Archimedean</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t>
            </a:r>
            <a:r>
              <a:rPr kumimoji="0" lang="en-US" altLang="zh-CN" sz="2400" b="0" i="0" u="none" strike="noStrike" kern="1200" cap="none" spc="0" normalizeH="0" baseline="0" noProof="0" dirty="0" smtClean="0">
                <a:ln>
                  <a:noFill/>
                </a:ln>
                <a:effectLst/>
                <a:uLnTx/>
                <a:uFillTx/>
                <a:latin typeface="Times New Roman" pitchFamily="18" charset="0"/>
                <a:ea typeface="SimSun" pitchFamily="2" charset="-122"/>
                <a:cs typeface="Times New Roman" pitchFamily="18" charset="0"/>
              </a:rPr>
              <a:t>Clayton, </a:t>
            </a:r>
            <a:r>
              <a:rPr kumimoji="0" lang="en-US" altLang="zh-CN" sz="2400" b="0" i="0" u="none" strike="noStrike" kern="1200" cap="none" spc="0" normalizeH="0" baseline="0" noProof="0" dirty="0" err="1" smtClean="0">
                <a:ln>
                  <a:noFill/>
                </a:ln>
                <a:effectLst/>
                <a:uLnTx/>
                <a:uFillTx/>
                <a:latin typeface="Times New Roman" pitchFamily="18" charset="0"/>
                <a:ea typeface="SimSun" pitchFamily="2" charset="-122"/>
                <a:cs typeface="Times New Roman" pitchFamily="18" charset="0"/>
              </a:rPr>
              <a:t>Gumbel</a:t>
            </a:r>
            <a:r>
              <a:rPr kumimoji="0" lang="en-US" altLang="zh-CN" sz="2400" b="0" i="0" u="none" strike="noStrike" kern="1200" cap="none" spc="0" normalizeH="0" baseline="0" noProof="0" dirty="0" smtClean="0">
                <a:ln>
                  <a:noFill/>
                </a:ln>
                <a:effectLst/>
                <a:uLnTx/>
                <a:uFillTx/>
                <a:latin typeface="Times New Roman" pitchFamily="18" charset="0"/>
                <a:ea typeface="SimSun" pitchFamily="2" charset="-122"/>
                <a:cs typeface="Times New Roman" pitchFamily="18" charset="0"/>
              </a:rPr>
              <a:t>, Frank, and </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Ali-Mikhail-</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Haq</a:t>
            </a:r>
            <a:endPar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Pct val="85000"/>
              <a:buFont typeface="Wingdings" pitchFamily="2" charset="2"/>
              <a:buChar char="Ø"/>
              <a:tabLst/>
              <a:defRPr/>
            </a:pPr>
            <a:r>
              <a:rPr kumimoji="0" lang="en-US" altLang="zh-CN" sz="2400" b="0" i="0" u="none" strike="noStrike" kern="1200" cap="none" spc="0" normalizeH="0" baseline="0" noProof="0" dirty="0" smtClean="0">
                <a:ln>
                  <a:noFill/>
                </a:ln>
                <a:solidFill>
                  <a:srgbClr val="0033CC"/>
                </a:solidFill>
                <a:effectLst/>
                <a:uLnTx/>
                <a:uFillTx/>
                <a:latin typeface="Times New Roman" pitchFamily="18" charset="0"/>
                <a:ea typeface="SimSun" pitchFamily="2" charset="-122"/>
                <a:cs typeface="Times New Roman" pitchFamily="18" charset="0"/>
              </a:rPr>
              <a:t>Extreme value</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Gumbel</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Husler</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-Reiss, </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Galambos</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Tawn</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and t-</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EV</a:t>
            </a:r>
            <a:endPar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Pct val="85000"/>
              <a:buFont typeface="Wingdings" pitchFamily="2" charset="2"/>
              <a:buChar char="Ø"/>
              <a:tabLst/>
              <a:defRPr/>
            </a:pPr>
            <a:r>
              <a:rPr kumimoji="0" lang="en-US" altLang="zh-CN" sz="2400" b="0" i="0" u="none" strike="noStrike" kern="1200" cap="none" spc="0" normalizeH="0" baseline="0" noProof="0" dirty="0" smtClean="0">
                <a:ln>
                  <a:noFill/>
                </a:ln>
                <a:solidFill>
                  <a:srgbClr val="0033CC"/>
                </a:solidFill>
                <a:effectLst/>
                <a:uLnTx/>
                <a:uFillTx/>
                <a:latin typeface="Times New Roman" pitchFamily="18" charset="0"/>
                <a:ea typeface="SimSun" pitchFamily="2" charset="-122"/>
                <a:cs typeface="Times New Roman" pitchFamily="18" charset="0"/>
              </a:rPr>
              <a:t>Other</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Plackett</a:t>
            </a:r>
            <a:r>
              <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rPr>
              <a:t> and </a:t>
            </a:r>
            <a:r>
              <a:rPr kumimoji="0" lang="en-US" altLang="zh-CN" sz="2400" b="0" i="0" u="none" strike="noStrike" kern="1200" cap="none" spc="0" normalizeH="0" baseline="0" noProof="0" dirty="0" err="1" smtClean="0">
                <a:ln>
                  <a:noFill/>
                </a:ln>
                <a:solidFill>
                  <a:schemeClr val="tx1"/>
                </a:solidFill>
                <a:effectLst/>
                <a:uLnTx/>
                <a:uFillTx/>
                <a:latin typeface="Times New Roman" pitchFamily="18" charset="0"/>
                <a:ea typeface="SimSun" pitchFamily="2" charset="-122"/>
                <a:cs typeface="Times New Roman" pitchFamily="18" charset="0"/>
              </a:rPr>
              <a:t>Farlie-Gumbel-Morgensterm</a:t>
            </a:r>
            <a:endParaRPr kumimoji="0" lang="en-US" altLang="zh-CN" sz="2400" b="0" i="0" u="none" strike="noStrike" kern="1200" cap="none" spc="0" normalizeH="0" baseline="0" noProof="0" dirty="0" smtClean="0">
              <a:ln>
                <a:noFill/>
              </a:ln>
              <a:solidFill>
                <a:schemeClr val="tx1"/>
              </a:solidFill>
              <a:effectLst/>
              <a:uLnTx/>
              <a:uFillTx/>
              <a:latin typeface="Times New Roman" pitchFamily="18" charset="0"/>
              <a:ea typeface="SimSun" pitchFamily="2" charset="-122"/>
              <a:cs typeface="Times New Roman" pitchFamily="18" charset="0"/>
            </a:endParaRPr>
          </a:p>
          <a:p>
            <a:pPr marL="342900" marR="0" lvl="0" indent="-342900" defTabSz="914400" rtl="0" eaLnBrk="1" fontAlgn="auto" latinLnBrk="0" hangingPunct="1">
              <a:lnSpc>
                <a:spcPct val="100000"/>
              </a:lnSpc>
              <a:spcBef>
                <a:spcPct val="20000"/>
              </a:spcBef>
              <a:spcAft>
                <a:spcPts val="0"/>
              </a:spcAft>
              <a:buClrTx/>
              <a:buSzPct val="85000"/>
              <a:buFont typeface="Wingdings" pitchFamily="2" charset="2"/>
              <a:buChar char="Ø"/>
              <a:tabLst/>
              <a:defRPr/>
            </a:pPr>
            <a:endParaRPr kumimoji="0" lang="zh-CN" altLang="en-US" sz="2400" b="0" i="0" u="none" strike="noStrike" kern="1200" cap="none" spc="0" normalizeH="0" baseline="0" noProof="0" dirty="0" smtClean="0">
              <a:ln>
                <a:noFill/>
              </a:ln>
              <a:solidFill>
                <a:schemeClr val="tx1"/>
              </a:solidFill>
              <a:effectLst/>
              <a:uLnTx/>
              <a:uFillTx/>
              <a:latin typeface="+mn-lt"/>
              <a:ea typeface="SimSun" pitchFamily="2" charset="-122"/>
              <a:cs typeface="+mn-cs"/>
            </a:endParaRP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5"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3962400"/>
            <a:ext cx="5943600" cy="609600"/>
          </a:xfrm>
          <a:prstGeom prst="rect">
            <a:avLst/>
          </a:prstGeom>
          <a:noFill/>
        </p:spPr>
      </p:pic>
      <p:sp>
        <p:nvSpPr>
          <p:cNvPr id="348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p:cNvSpPr/>
          <p:nvPr/>
        </p:nvSpPr>
        <p:spPr>
          <a:xfrm>
            <a:off x="381000" y="3276600"/>
            <a:ext cx="2986087" cy="400110"/>
          </a:xfrm>
          <a:prstGeom prst="rect">
            <a:avLst/>
          </a:prstGeom>
        </p:spPr>
        <p:txBody>
          <a:bodyPr wrap="square">
            <a:spAutoFit/>
          </a:bodyPr>
          <a:lstStyle/>
          <a:p>
            <a:r>
              <a:rPr lang="en-US" altLang="zh-CN" sz="2000" b="1" dirty="0" smtClean="0">
                <a:solidFill>
                  <a:schemeClr val="accent1">
                    <a:lumMod val="75000"/>
                  </a:schemeClr>
                </a:solidFill>
                <a:latin typeface="Times New Roman" pitchFamily="18" charset="0"/>
                <a:ea typeface="SimSun" pitchFamily="2" charset="-122"/>
                <a:cs typeface="Times New Roman" pitchFamily="18" charset="0"/>
              </a:rPr>
              <a:t> </a:t>
            </a:r>
            <a:r>
              <a:rPr lang="en-US" altLang="zh-CN" sz="2000" b="1" dirty="0" err="1" smtClean="0">
                <a:solidFill>
                  <a:schemeClr val="accent1">
                    <a:lumMod val="75000"/>
                  </a:schemeClr>
                </a:solidFill>
                <a:latin typeface="Times New Roman" pitchFamily="18" charset="0"/>
                <a:ea typeface="SimSun" pitchFamily="2" charset="-122"/>
                <a:cs typeface="Times New Roman" pitchFamily="18" charset="0"/>
              </a:rPr>
              <a:t>Trivariate</a:t>
            </a:r>
            <a:r>
              <a:rPr lang="en-US" altLang="zh-CN" sz="2000" b="1" dirty="0" smtClean="0">
                <a:solidFill>
                  <a:schemeClr val="accent1">
                    <a:lumMod val="75000"/>
                  </a:schemeClr>
                </a:solidFill>
                <a:latin typeface="Times New Roman" pitchFamily="18" charset="0"/>
                <a:ea typeface="SimSun" pitchFamily="2" charset="-122"/>
                <a:cs typeface="Times New Roman" pitchFamily="18" charset="0"/>
              </a:rPr>
              <a:t> </a:t>
            </a:r>
            <a:r>
              <a:rPr lang="en-US" altLang="zh-CN" sz="2000" b="1" dirty="0" err="1" smtClean="0">
                <a:solidFill>
                  <a:schemeClr val="accent1">
                    <a:lumMod val="75000"/>
                  </a:schemeClr>
                </a:solidFill>
                <a:latin typeface="Times New Roman" pitchFamily="18" charset="0"/>
                <a:ea typeface="SimSun" pitchFamily="2" charset="-122"/>
                <a:cs typeface="Times New Roman" pitchFamily="18" charset="0"/>
              </a:rPr>
              <a:t>GH</a:t>
            </a:r>
            <a:r>
              <a:rPr lang="en-US" altLang="zh-CN" sz="2000" b="1" dirty="0" smtClean="0">
                <a:solidFill>
                  <a:schemeClr val="accent1">
                    <a:lumMod val="75000"/>
                  </a:schemeClr>
                </a:solidFill>
                <a:latin typeface="Times New Roman" pitchFamily="18" charset="0"/>
                <a:ea typeface="SimSun" pitchFamily="2" charset="-122"/>
                <a:cs typeface="Times New Roman" pitchFamily="18" charset="0"/>
              </a:rPr>
              <a:t> copula:</a:t>
            </a:r>
            <a:endParaRPr lang="en-US" sz="1600" b="1" dirty="0">
              <a:solidFill>
                <a:schemeClr val="accent1">
                  <a:lumMod val="75000"/>
                </a:schemeClr>
              </a:solidFill>
            </a:endParaRPr>
          </a:p>
        </p:txBody>
      </p:sp>
      <p:sp>
        <p:nvSpPr>
          <p:cNvPr id="23" name="Rectangle 22"/>
          <p:cNvSpPr/>
          <p:nvPr/>
        </p:nvSpPr>
        <p:spPr>
          <a:xfrm>
            <a:off x="457200" y="4876800"/>
            <a:ext cx="1229824" cy="400110"/>
          </a:xfrm>
          <a:prstGeom prst="rect">
            <a:avLst/>
          </a:prstGeom>
        </p:spPr>
        <p:txBody>
          <a:bodyPr wrap="none">
            <a:spAutoFit/>
          </a:bodyPr>
          <a:lstStyle/>
          <a:p>
            <a:r>
              <a:rPr lang="en-US" altLang="zh-CN" sz="2000" b="1" dirty="0" smtClean="0">
                <a:solidFill>
                  <a:schemeClr val="accent1">
                    <a:lumMod val="75000"/>
                  </a:schemeClr>
                </a:solidFill>
                <a:latin typeface="Times New Roman" pitchFamily="18" charset="0"/>
                <a:ea typeface="SimSun" pitchFamily="2" charset="-122"/>
                <a:cs typeface="Times New Roman" pitchFamily="18" charset="0"/>
              </a:rPr>
              <a:t> t-copula:</a:t>
            </a:r>
            <a:endParaRPr lang="en-US" sz="1600" b="1" dirty="0">
              <a:solidFill>
                <a:schemeClr val="accent1">
                  <a:lumMod val="75000"/>
                </a:schemeClr>
              </a:solidFill>
            </a:endParaRPr>
          </a:p>
        </p:txBody>
      </p:sp>
      <p:sp>
        <p:nvSpPr>
          <p:cNvPr id="34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 name="Group 25"/>
          <p:cNvGrpSpPr/>
          <p:nvPr/>
        </p:nvGrpSpPr>
        <p:grpSpPr>
          <a:xfrm>
            <a:off x="1981200" y="5257800"/>
            <a:ext cx="4533900" cy="1181100"/>
            <a:chOff x="2057400" y="5486400"/>
            <a:chExt cx="4533900" cy="1181100"/>
          </a:xfrm>
        </p:grpSpPr>
        <p:pic>
          <p:nvPicPr>
            <p:cNvPr id="34827"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5486400"/>
              <a:ext cx="4533900" cy="733425"/>
            </a:xfrm>
            <a:prstGeom prst="rect">
              <a:avLst/>
            </a:prstGeom>
            <a:noFill/>
          </p:spPr>
        </p:pic>
        <p:pic>
          <p:nvPicPr>
            <p:cNvPr id="34829"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400" y="6400800"/>
              <a:ext cx="2686050" cy="266700"/>
            </a:xfrm>
            <a:prstGeom prst="rect">
              <a:avLst/>
            </a:prstGeom>
            <a:noFill/>
          </p:spPr>
        </p:pic>
      </p:grpSp>
      <p:sp>
        <p:nvSpPr>
          <p:cNvPr id="27"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400" b="1" dirty="0" smtClean="0">
                <a:solidFill>
                  <a:schemeClr val="bg1"/>
                </a:solidFill>
                <a:latin typeface="Times New Roman" pitchFamily="18" charset="0"/>
                <a:cs typeface="Times New Roman" pitchFamily="18" charset="0"/>
              </a:rPr>
              <a:t>Copula Family</a:t>
            </a:r>
            <a:endParaRPr lang="en-US" sz="4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09292" y="1828800"/>
            <a:ext cx="5134708" cy="2743200"/>
            <a:chOff x="1752600" y="3276600"/>
            <a:chExt cx="5943600" cy="3200400"/>
          </a:xfrm>
        </p:grpSpPr>
        <p:pic>
          <p:nvPicPr>
            <p:cNvPr id="35842" name="Picture 4" descr="pic1"/>
            <p:cNvPicPr>
              <a:picLocks noChangeAspect="1" noChangeArrowheads="1"/>
            </p:cNvPicPr>
            <p:nvPr/>
          </p:nvPicPr>
          <p:blipFill>
            <a:blip r:embed="rId2" cstate="print"/>
            <a:srcRect l="22908" t="7925" r="16551" b="4150"/>
            <a:stretch>
              <a:fillRect/>
            </a:stretch>
          </p:blipFill>
          <p:spPr bwMode="auto">
            <a:xfrm>
              <a:off x="1752600" y="3276600"/>
              <a:ext cx="2838450" cy="3171825"/>
            </a:xfrm>
            <a:prstGeom prst="rect">
              <a:avLst/>
            </a:prstGeom>
            <a:noFill/>
          </p:spPr>
        </p:pic>
        <p:pic>
          <p:nvPicPr>
            <p:cNvPr id="35841" name="Picture 1" descr="pic3"/>
            <p:cNvPicPr>
              <a:picLocks noChangeAspect="1" noChangeArrowheads="1"/>
            </p:cNvPicPr>
            <p:nvPr/>
          </p:nvPicPr>
          <p:blipFill>
            <a:blip r:embed="rId3" cstate="print"/>
            <a:srcRect l="27995" t="31502" r="23358" b="31950"/>
            <a:stretch>
              <a:fillRect/>
            </a:stretch>
          </p:blipFill>
          <p:spPr bwMode="auto">
            <a:xfrm>
              <a:off x="4800600" y="3657600"/>
              <a:ext cx="2895600" cy="2819400"/>
            </a:xfrm>
            <a:prstGeom prst="rect">
              <a:avLst/>
            </a:prstGeom>
            <a:noFill/>
          </p:spPr>
        </p:pic>
        <p:sp>
          <p:nvSpPr>
            <p:cNvPr id="35843" name="AutoShape 3"/>
            <p:cNvSpPr>
              <a:spLocks noChangeShapeType="1"/>
            </p:cNvSpPr>
            <p:nvPr/>
          </p:nvSpPr>
          <p:spPr bwMode="auto">
            <a:xfrm flipV="1">
              <a:off x="2443163" y="3700463"/>
              <a:ext cx="3640137" cy="63658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44" name="AutoShape 4"/>
            <p:cNvSpPr>
              <a:spLocks noChangeShapeType="1"/>
            </p:cNvSpPr>
            <p:nvPr/>
          </p:nvSpPr>
          <p:spPr bwMode="auto">
            <a:xfrm>
              <a:off x="2365375" y="4638675"/>
              <a:ext cx="3127375" cy="17351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2133600" y="1219200"/>
            <a:ext cx="5090689" cy="400110"/>
          </a:xfrm>
          <a:prstGeom prst="rect">
            <a:avLst/>
          </a:prstGeom>
        </p:spPr>
        <p:txBody>
          <a:bodyPr wrap="none">
            <a:spAutoFit/>
          </a:bodyPr>
          <a:lstStyle/>
          <a:p>
            <a:r>
              <a:rPr lang="en-US" sz="2000" b="1" dirty="0" smtClean="0">
                <a:latin typeface="Times New Roman" pitchFamily="18" charset="0"/>
                <a:cs typeface="Times New Roman" pitchFamily="18" charset="0"/>
              </a:rPr>
              <a:t>Upper Klamath River Basin in Western U.S. </a:t>
            </a:r>
            <a:endParaRPr lang="en-US" altLang="zh-CN" sz="2000" b="1" dirty="0">
              <a:latin typeface="Times New Roman" pitchFamily="18" charset="0"/>
              <a:ea typeface="SimSun" pitchFamily="2" charset="-122"/>
              <a:cs typeface="Times New Roman" pitchFamily="18" charset="0"/>
            </a:endParaRPr>
          </a:p>
        </p:txBody>
      </p:sp>
      <p:sp>
        <p:nvSpPr>
          <p:cNvPr id="15" name="Rectangle 14"/>
          <p:cNvSpPr/>
          <p:nvPr/>
        </p:nvSpPr>
        <p:spPr>
          <a:xfrm>
            <a:off x="152400" y="1676400"/>
            <a:ext cx="3810000" cy="3016210"/>
          </a:xfrm>
          <a:prstGeom prst="rect">
            <a:avLst/>
          </a:prstGeom>
        </p:spPr>
        <p:txBody>
          <a:bodyPr wrap="square">
            <a:spAutoFit/>
          </a:bodyPr>
          <a:lstStyle/>
          <a:p>
            <a:pPr marL="457200" indent="-457200">
              <a:lnSpc>
                <a:spcPct val="150000"/>
              </a:lnSpc>
              <a:spcAft>
                <a:spcPts val="600"/>
              </a:spcAft>
              <a:buFont typeface="Arial" pitchFamily="34" charset="0"/>
              <a:buChar char="•"/>
            </a:pPr>
            <a:r>
              <a:rPr lang="en-US" sz="2000" dirty="0" smtClean="0">
                <a:latin typeface="Times New Roman" pitchFamily="18" charset="0"/>
                <a:cs typeface="Times New Roman" pitchFamily="18" charset="0"/>
              </a:rPr>
              <a:t> On the border of OR/CA </a:t>
            </a:r>
          </a:p>
          <a:p>
            <a:pPr marL="457200" indent="-457200">
              <a:lnSpc>
                <a:spcPct val="150000"/>
              </a:lnSpc>
              <a:spcAft>
                <a:spcPts val="600"/>
              </a:spcAft>
              <a:buFont typeface="Arial" pitchFamily="34" charset="0"/>
              <a:buChar char="•"/>
            </a:pPr>
            <a:r>
              <a:rPr lang="en-US" sz="2000" dirty="0" smtClean="0">
                <a:latin typeface="Times New Roman" pitchFamily="18" charset="0"/>
                <a:cs typeface="Times New Roman" pitchFamily="18" charset="0"/>
              </a:rPr>
              <a:t> </a:t>
            </a:r>
            <a:r>
              <a:rPr lang="en-US" altLang="zh-CN" sz="2000" dirty="0" smtClean="0">
                <a:latin typeface="Times New Roman" pitchFamily="18" charset="0"/>
                <a:ea typeface="SimSun" pitchFamily="2" charset="-122"/>
                <a:cs typeface="Times New Roman" pitchFamily="18" charset="0"/>
              </a:rPr>
              <a:t>Consists of six sub-basins</a:t>
            </a:r>
            <a:endParaRPr lang="en-US" sz="2000" baseline="30000" dirty="0" smtClean="0">
              <a:latin typeface="Times New Roman" pitchFamily="18" charset="0"/>
              <a:cs typeface="Times New Roman" pitchFamily="18" charset="0"/>
            </a:endParaRPr>
          </a:p>
          <a:p>
            <a:pPr marL="457200" indent="-457200">
              <a:lnSpc>
                <a:spcPct val="150000"/>
              </a:lnSpc>
              <a:buFont typeface="Arial" pitchFamily="34" charset="0"/>
              <a:buChar char="•"/>
            </a:pPr>
            <a:r>
              <a:rPr lang="en-US" altLang="zh-CN" sz="2000" dirty="0" smtClean="0">
                <a:latin typeface="Times New Roman" pitchFamily="18" charset="0"/>
                <a:ea typeface="SimSun" pitchFamily="2" charset="-122"/>
                <a:cs typeface="Times New Roman" pitchFamily="18" charset="0"/>
              </a:rPr>
              <a:t> </a:t>
            </a:r>
            <a:r>
              <a:rPr lang="en-US" sz="2000" dirty="0" smtClean="0">
                <a:latin typeface="Times New Roman" pitchFamily="18" charset="0"/>
                <a:cs typeface="Times New Roman" pitchFamily="18" charset="0"/>
              </a:rPr>
              <a:t>Drainage area: 21,000 km</a:t>
            </a:r>
            <a:r>
              <a:rPr lang="en-US" sz="2000" baseline="30000" dirty="0" smtClean="0">
                <a:latin typeface="Times New Roman" pitchFamily="18" charset="0"/>
                <a:cs typeface="Times New Roman" pitchFamily="18" charset="0"/>
              </a:rPr>
              <a:t>2</a:t>
            </a:r>
          </a:p>
          <a:p>
            <a:pPr marL="457200" indent="-457200">
              <a:lnSpc>
                <a:spcPct val="150000"/>
              </a:lnSpc>
              <a:buFont typeface="Arial" pitchFamily="34" charset="0"/>
              <a:buChar char="•"/>
            </a:pPr>
            <a:r>
              <a:rPr lang="en-US" altLang="zh-CN" sz="2000" dirty="0" smtClean="0">
                <a:latin typeface="Times New Roman" pitchFamily="18" charset="0"/>
                <a:ea typeface="SimSun" pitchFamily="2" charset="-122"/>
                <a:cs typeface="Times New Roman" pitchFamily="18" charset="0"/>
              </a:rPr>
              <a:t> Drought analysis is conducted for historical and future time periods.</a:t>
            </a:r>
          </a:p>
        </p:txBody>
      </p:sp>
      <p:sp>
        <p:nvSpPr>
          <p:cNvPr id="16" name="Rectangle 15"/>
          <p:cNvSpPr/>
          <p:nvPr/>
        </p:nvSpPr>
        <p:spPr>
          <a:xfrm>
            <a:off x="152400" y="4572000"/>
            <a:ext cx="8839200" cy="2092881"/>
          </a:xfrm>
          <a:prstGeom prst="rect">
            <a:avLst/>
          </a:prstGeom>
        </p:spPr>
        <p:txBody>
          <a:bodyPr wrap="square">
            <a:spAutoFit/>
          </a:bodyPr>
          <a:lstStyle/>
          <a:p>
            <a:pPr marL="457200" indent="-457200">
              <a:lnSpc>
                <a:spcPct val="150000"/>
              </a:lnSpc>
              <a:spcAft>
                <a:spcPts val="600"/>
              </a:spcAft>
              <a:buFont typeface="Arial" pitchFamily="34" charset="0"/>
              <a:buChar char="•"/>
            </a:pPr>
            <a:r>
              <a:rPr lang="en-US" sz="2000" dirty="0" smtClean="0">
                <a:latin typeface="Times New Roman" pitchFamily="18" charset="0"/>
                <a:cs typeface="Times New Roman" pitchFamily="18" charset="0"/>
              </a:rPr>
              <a:t>Monthly observed streamflow data from </a:t>
            </a:r>
            <a:r>
              <a:rPr lang="en-US" sz="2000" b="1" dirty="0" smtClean="0">
                <a:latin typeface="Times New Roman" pitchFamily="18" charset="0"/>
                <a:cs typeface="Times New Roman" pitchFamily="18" charset="0"/>
              </a:rPr>
              <a:t>1920 to 2009 </a:t>
            </a:r>
            <a:r>
              <a:rPr lang="en-US" sz="2000" dirty="0" smtClean="0">
                <a:latin typeface="Times New Roman" pitchFamily="18" charset="0"/>
                <a:cs typeface="Times New Roman" pitchFamily="18" charset="0"/>
              </a:rPr>
              <a:t>for historical drought    analysis. National Weather Service gage station: KLAO3/</a:t>
            </a:r>
            <a:r>
              <a:rPr lang="en-US" sz="2000" dirty="0" err="1" smtClean="0">
                <a:latin typeface="Times New Roman" pitchFamily="18" charset="0"/>
                <a:cs typeface="Times New Roman" pitchFamily="18" charset="0"/>
              </a:rPr>
              <a:t>CNRFC</a:t>
            </a:r>
            <a:r>
              <a:rPr lang="en-US" sz="2000" dirty="0" smtClean="0">
                <a:latin typeface="Times New Roman" pitchFamily="18" charset="0"/>
                <a:cs typeface="Times New Roman" pitchFamily="18" charset="0"/>
              </a:rPr>
              <a:t>.</a:t>
            </a:r>
          </a:p>
          <a:p>
            <a:pPr marL="457200" indent="-457200">
              <a:lnSpc>
                <a:spcPct val="150000"/>
              </a:lnSpc>
              <a:spcAft>
                <a:spcPts val="600"/>
              </a:spcAft>
              <a:buFont typeface="Arial" pitchFamily="34" charset="0"/>
              <a:buChar char="•"/>
            </a:pPr>
            <a:r>
              <a:rPr lang="en-US" sz="2000" dirty="0" smtClean="0">
                <a:latin typeface="Times New Roman" pitchFamily="18" charset="0"/>
                <a:cs typeface="Times New Roman" pitchFamily="18" charset="0"/>
              </a:rPr>
              <a:t>Climate change impacts on drought events in the time period of </a:t>
            </a:r>
            <a:r>
              <a:rPr lang="en-US" sz="2000" b="1" dirty="0" smtClean="0">
                <a:latin typeface="Times New Roman" pitchFamily="18" charset="0"/>
                <a:cs typeface="Times New Roman" pitchFamily="18" charset="0"/>
              </a:rPr>
              <a:t>2020-2090</a:t>
            </a:r>
            <a:r>
              <a:rPr lang="en-US" sz="2000" dirty="0" smtClean="0">
                <a:latin typeface="Times New Roman" pitchFamily="18" charset="0"/>
                <a:cs typeface="Times New Roman" pitchFamily="18" charset="0"/>
              </a:rPr>
              <a:t>.</a:t>
            </a:r>
          </a:p>
          <a:p>
            <a:pPr marL="457200" indent="-457200">
              <a:lnSpc>
                <a:spcPct val="150000"/>
              </a:lnSpc>
              <a:spcAft>
                <a:spcPts val="600"/>
              </a:spcAft>
              <a:buFont typeface="Arial" pitchFamily="34" charset="0"/>
              <a:buChar char="•"/>
            </a:pPr>
            <a:r>
              <a:rPr lang="en-US" sz="2000" dirty="0" smtClean="0">
                <a:latin typeface="Times New Roman" pitchFamily="18" charset="0"/>
                <a:cs typeface="Times New Roman" pitchFamily="18" charset="0"/>
              </a:rPr>
              <a:t> Hydrological drought index: Streamflow Drought Index (SDI)</a:t>
            </a:r>
          </a:p>
        </p:txBody>
      </p:sp>
      <p:sp>
        <p:nvSpPr>
          <p:cNvPr id="17"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400" b="1" dirty="0" smtClean="0">
                <a:solidFill>
                  <a:schemeClr val="bg1"/>
                </a:solidFill>
                <a:latin typeface="Times New Roman" pitchFamily="18" charset="0"/>
                <a:cs typeface="Times New Roman" pitchFamily="18" charset="0"/>
              </a:rPr>
              <a:t>Study Area and Data</a:t>
            </a:r>
            <a:endParaRPr lang="en-US" sz="4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6"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0" y="1066800"/>
            <a:ext cx="9144000" cy="461665"/>
          </a:xfrm>
          <a:prstGeom prst="rect">
            <a:avLst/>
          </a:prstGeom>
        </p:spPr>
        <p:txBody>
          <a:bodyPr wrap="square">
            <a:spAutoFit/>
          </a:bodyPr>
          <a:lstStyle/>
          <a:p>
            <a:pPr algn="ctr"/>
            <a:r>
              <a:rPr lang="en-US" altLang="zh-CN" sz="2400" b="1" dirty="0" smtClean="0">
                <a:latin typeface="Times New Roman" pitchFamily="18" charset="0"/>
                <a:cs typeface="Times New Roman" pitchFamily="18" charset="0"/>
              </a:rPr>
              <a:t>Bias Corrected and Downscaled </a:t>
            </a:r>
            <a:r>
              <a:rPr lang="en-US" altLang="zh-CN" sz="2400" b="1" dirty="0" err="1" smtClean="0">
                <a:latin typeface="Times New Roman" pitchFamily="18" charset="0"/>
                <a:cs typeface="Times New Roman" pitchFamily="18" charset="0"/>
              </a:rPr>
              <a:t>WCRP</a:t>
            </a:r>
            <a:r>
              <a:rPr lang="en-US" altLang="zh-CN" sz="2400" b="1" dirty="0" smtClean="0">
                <a:latin typeface="Times New Roman" pitchFamily="18" charset="0"/>
                <a:cs typeface="Times New Roman" pitchFamily="18" charset="0"/>
              </a:rPr>
              <a:t> CMIP3 Climate Projections</a:t>
            </a:r>
            <a:endParaRPr lang="en-US" sz="2400" b="1" dirty="0" smtClean="0">
              <a:latin typeface="Times New Roman" pitchFamily="18" charset="0"/>
              <a:cs typeface="Times New Roman" pitchFamily="18" charset="0"/>
            </a:endParaRPr>
          </a:p>
        </p:txBody>
      </p:sp>
      <p:pic>
        <p:nvPicPr>
          <p:cNvPr id="17" name="Picture 2"/>
          <p:cNvPicPr>
            <a:picLocks noChangeAspect="1" noChangeArrowheads="1"/>
          </p:cNvPicPr>
          <p:nvPr/>
        </p:nvPicPr>
        <p:blipFill>
          <a:blip r:embed="rId2" cstate="print"/>
          <a:srcRect t="12500" b="4166"/>
          <a:stretch>
            <a:fillRect/>
          </a:stretch>
        </p:blipFill>
        <p:spPr bwMode="auto">
          <a:xfrm>
            <a:off x="152400" y="1676400"/>
            <a:ext cx="4876800" cy="2709012"/>
          </a:xfrm>
          <a:prstGeom prst="rect">
            <a:avLst/>
          </a:prstGeom>
          <a:noFill/>
          <a:ln w="9525">
            <a:noFill/>
            <a:miter lim="800000"/>
            <a:headEnd/>
            <a:tailEnd/>
          </a:ln>
        </p:spPr>
      </p:pic>
      <p:pic>
        <p:nvPicPr>
          <p:cNvPr id="18" name="Picture 3"/>
          <p:cNvPicPr>
            <a:picLocks noChangeAspect="1" noChangeArrowheads="1"/>
          </p:cNvPicPr>
          <p:nvPr/>
        </p:nvPicPr>
        <p:blipFill>
          <a:blip r:embed="rId3" cstate="print"/>
          <a:srcRect l="662" t="61852" r="64899" b="12717"/>
          <a:stretch>
            <a:fillRect/>
          </a:stretch>
        </p:blipFill>
        <p:spPr bwMode="auto">
          <a:xfrm>
            <a:off x="5638800" y="5029200"/>
            <a:ext cx="3352800" cy="1547104"/>
          </a:xfrm>
          <a:prstGeom prst="rect">
            <a:avLst/>
          </a:prstGeom>
          <a:noFill/>
          <a:ln w="9525">
            <a:noFill/>
            <a:miter lim="800000"/>
            <a:headEnd/>
            <a:tailEnd/>
          </a:ln>
        </p:spPr>
      </p:pic>
      <p:graphicFrame>
        <p:nvGraphicFramePr>
          <p:cNvPr id="19" name="Table 18"/>
          <p:cNvGraphicFramePr>
            <a:graphicFrameLocks noGrp="1"/>
          </p:cNvGraphicFramePr>
          <p:nvPr/>
        </p:nvGraphicFramePr>
        <p:xfrm>
          <a:off x="152400" y="4648200"/>
          <a:ext cx="5334000" cy="1981200"/>
        </p:xfrm>
        <a:graphic>
          <a:graphicData uri="http://schemas.openxmlformats.org/drawingml/2006/table">
            <a:tbl>
              <a:tblPr/>
              <a:tblGrid>
                <a:gridCol w="4086334"/>
                <a:gridCol w="1247666"/>
              </a:tblGrid>
              <a:tr h="330200">
                <a:tc>
                  <a:txBody>
                    <a:bodyPr/>
                    <a:lstStyle/>
                    <a:p>
                      <a:pPr marL="0" marR="0" algn="ctr">
                        <a:lnSpc>
                          <a:spcPct val="200000"/>
                        </a:lnSpc>
                        <a:spcBef>
                          <a:spcPts val="0"/>
                        </a:spcBef>
                        <a:spcAft>
                          <a:spcPts val="0"/>
                        </a:spcAft>
                      </a:pPr>
                      <a:r>
                        <a:rPr lang="en-US" sz="1000" b="1" dirty="0" smtClean="0">
                          <a:solidFill>
                            <a:srgbClr val="000000"/>
                          </a:solidFill>
                          <a:latin typeface="Calibri"/>
                          <a:ea typeface="Times New Roman"/>
                          <a:cs typeface="Times New Roman"/>
                        </a:rPr>
                        <a:t>GCM Modeling </a:t>
                      </a:r>
                      <a:r>
                        <a:rPr lang="en-US" sz="1000" b="1" dirty="0">
                          <a:solidFill>
                            <a:srgbClr val="000000"/>
                          </a:solidFill>
                          <a:latin typeface="Calibri"/>
                          <a:ea typeface="Times New Roman"/>
                          <a:cs typeface="Times New Roman"/>
                        </a:rPr>
                        <a:t>Group, Country</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ct val="200000"/>
                        </a:lnSpc>
                        <a:spcBef>
                          <a:spcPts val="0"/>
                        </a:spcBef>
                        <a:spcAft>
                          <a:spcPts val="0"/>
                        </a:spcAft>
                      </a:pPr>
                      <a:r>
                        <a:rPr lang="en-US" sz="1000" b="1" dirty="0">
                          <a:solidFill>
                            <a:srgbClr val="000000"/>
                          </a:solidFill>
                          <a:latin typeface="Calibri"/>
                          <a:ea typeface="Times New Roman"/>
                          <a:cs typeface="Times New Roman"/>
                        </a:rPr>
                        <a:t>Model Abbreviations</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0200">
                <a:tc>
                  <a:txBody>
                    <a:bodyPr/>
                    <a:lstStyle/>
                    <a:p>
                      <a:pPr marL="0" marR="0" algn="l">
                        <a:lnSpc>
                          <a:spcPct val="200000"/>
                        </a:lnSpc>
                        <a:spcBef>
                          <a:spcPts val="0"/>
                        </a:spcBef>
                        <a:spcAft>
                          <a:spcPts val="0"/>
                        </a:spcAft>
                      </a:pPr>
                      <a:r>
                        <a:rPr lang="en-US" sz="1000" dirty="0" err="1">
                          <a:solidFill>
                            <a:srgbClr val="000000"/>
                          </a:solidFill>
                          <a:latin typeface="Calibri"/>
                          <a:ea typeface="Times New Roman"/>
                          <a:cs typeface="Times New Roman"/>
                        </a:rPr>
                        <a:t>Bjerknes</a:t>
                      </a:r>
                      <a:r>
                        <a:rPr lang="en-US" sz="1000" dirty="0">
                          <a:solidFill>
                            <a:srgbClr val="000000"/>
                          </a:solidFill>
                          <a:latin typeface="Calibri"/>
                          <a:ea typeface="Times New Roman"/>
                          <a:cs typeface="Times New Roman"/>
                        </a:rPr>
                        <a:t> Centre for Climate Research</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ct val="200000"/>
                        </a:lnSpc>
                        <a:spcBef>
                          <a:spcPts val="0"/>
                        </a:spcBef>
                        <a:spcAft>
                          <a:spcPts val="0"/>
                        </a:spcAft>
                      </a:pPr>
                      <a:r>
                        <a:rPr lang="en-US" sz="1000" dirty="0">
                          <a:solidFill>
                            <a:srgbClr val="000000"/>
                          </a:solidFill>
                          <a:latin typeface="Calibri"/>
                          <a:ea typeface="Times New Roman"/>
                          <a:cs typeface="Times New Roman"/>
                        </a:rPr>
                        <a:t>bccr_bcm2_0</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0200">
                <a:tc>
                  <a:txBody>
                    <a:bodyPr/>
                    <a:lstStyle/>
                    <a:p>
                      <a:pPr marL="0" marR="0" algn="l">
                        <a:lnSpc>
                          <a:spcPct val="200000"/>
                        </a:lnSpc>
                        <a:spcBef>
                          <a:spcPts val="0"/>
                        </a:spcBef>
                        <a:spcAft>
                          <a:spcPts val="0"/>
                        </a:spcAft>
                      </a:pPr>
                      <a:r>
                        <a:rPr lang="en-US" sz="1000" dirty="0" err="1">
                          <a:solidFill>
                            <a:srgbClr val="000000"/>
                          </a:solidFill>
                          <a:latin typeface="Calibri"/>
                          <a:ea typeface="Times New Roman"/>
                          <a:cs typeface="Times New Roman"/>
                        </a:rPr>
                        <a:t>Meteo</a:t>
                      </a:r>
                      <a:r>
                        <a:rPr lang="en-US" sz="1000" dirty="0">
                          <a:solidFill>
                            <a:srgbClr val="000000"/>
                          </a:solidFill>
                          <a:latin typeface="Calibri"/>
                          <a:ea typeface="Times New Roman"/>
                          <a:cs typeface="Times New Roman"/>
                        </a:rPr>
                        <a:t>-France/Centre National de </a:t>
                      </a:r>
                      <a:r>
                        <a:rPr lang="en-US" sz="1000" dirty="0" err="1">
                          <a:solidFill>
                            <a:srgbClr val="000000"/>
                          </a:solidFill>
                          <a:latin typeface="Calibri"/>
                          <a:ea typeface="Times New Roman"/>
                          <a:cs typeface="Times New Roman"/>
                        </a:rPr>
                        <a:t>Recherches</a:t>
                      </a:r>
                      <a:r>
                        <a:rPr lang="en-US" sz="1000" dirty="0">
                          <a:solidFill>
                            <a:srgbClr val="000000"/>
                          </a:solidFill>
                          <a:latin typeface="Calibri"/>
                          <a:ea typeface="Times New Roman"/>
                          <a:cs typeface="Times New Roman"/>
                        </a:rPr>
                        <a:t> </a:t>
                      </a:r>
                      <a:r>
                        <a:rPr lang="en-US" sz="1000" dirty="0" err="1">
                          <a:solidFill>
                            <a:srgbClr val="000000"/>
                          </a:solidFill>
                          <a:latin typeface="Calibri"/>
                          <a:ea typeface="Times New Roman"/>
                          <a:cs typeface="Times New Roman"/>
                        </a:rPr>
                        <a:t>Meteorologiques</a:t>
                      </a:r>
                      <a:r>
                        <a:rPr lang="en-US" sz="1000" dirty="0">
                          <a:solidFill>
                            <a:srgbClr val="000000"/>
                          </a:solidFill>
                          <a:latin typeface="Calibri"/>
                          <a:ea typeface="Times New Roman"/>
                          <a:cs typeface="Times New Roman"/>
                        </a:rPr>
                        <a:t>, France</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ct val="200000"/>
                        </a:lnSpc>
                        <a:spcBef>
                          <a:spcPts val="0"/>
                        </a:spcBef>
                        <a:spcAft>
                          <a:spcPts val="0"/>
                        </a:spcAft>
                      </a:pPr>
                      <a:r>
                        <a:rPr lang="en-US" sz="1000">
                          <a:solidFill>
                            <a:srgbClr val="000000"/>
                          </a:solidFill>
                          <a:latin typeface="Calibri"/>
                          <a:ea typeface="Times New Roman"/>
                          <a:cs typeface="Times New Roman"/>
                        </a:rPr>
                        <a:t>cnrm_cm3</a:t>
                      </a:r>
                      <a:endParaRPr lang="en-US" sz="10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0200">
                <a:tc>
                  <a:txBody>
                    <a:bodyPr/>
                    <a:lstStyle/>
                    <a:p>
                      <a:pPr marL="0" marR="0" algn="l">
                        <a:lnSpc>
                          <a:spcPct val="200000"/>
                        </a:lnSpc>
                        <a:spcBef>
                          <a:spcPts val="0"/>
                        </a:spcBef>
                        <a:spcAft>
                          <a:spcPts val="0"/>
                        </a:spcAft>
                      </a:pPr>
                      <a:r>
                        <a:rPr lang="en-US" sz="1000" dirty="0">
                          <a:solidFill>
                            <a:srgbClr val="000000"/>
                          </a:solidFill>
                          <a:latin typeface="Calibri"/>
                          <a:ea typeface="Times New Roman"/>
                          <a:cs typeface="Times New Roman"/>
                        </a:rPr>
                        <a:t>CSIRO Atmospheric Research, Australia</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ct val="200000"/>
                        </a:lnSpc>
                        <a:spcBef>
                          <a:spcPts val="0"/>
                        </a:spcBef>
                        <a:spcAft>
                          <a:spcPts val="0"/>
                        </a:spcAft>
                      </a:pPr>
                      <a:r>
                        <a:rPr lang="en-US" sz="1000" dirty="0">
                          <a:solidFill>
                            <a:srgbClr val="000000"/>
                          </a:solidFill>
                          <a:latin typeface="Calibri"/>
                          <a:ea typeface="Times New Roman"/>
                          <a:cs typeface="Times New Roman"/>
                        </a:rPr>
                        <a:t>csiro-mk3_0</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0200">
                <a:tc>
                  <a:txBody>
                    <a:bodyPr/>
                    <a:lstStyle/>
                    <a:p>
                      <a:pPr marL="0" marR="0" algn="l">
                        <a:lnSpc>
                          <a:spcPct val="200000"/>
                        </a:lnSpc>
                        <a:spcBef>
                          <a:spcPts val="0"/>
                        </a:spcBef>
                        <a:spcAft>
                          <a:spcPts val="0"/>
                        </a:spcAft>
                      </a:pPr>
                      <a:r>
                        <a:rPr lang="en-US" sz="1000">
                          <a:solidFill>
                            <a:srgbClr val="000000"/>
                          </a:solidFill>
                          <a:latin typeface="Calibri"/>
                          <a:ea typeface="Times New Roman"/>
                          <a:cs typeface="Times New Roman"/>
                        </a:rPr>
                        <a:t>US Dept. of Commerce/NOAA/Geophysical Fluid Dynamics Laboratory, USA</a:t>
                      </a:r>
                      <a:endParaRPr lang="en-US" sz="100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ct val="200000"/>
                        </a:lnSpc>
                        <a:spcBef>
                          <a:spcPts val="0"/>
                        </a:spcBef>
                        <a:spcAft>
                          <a:spcPts val="0"/>
                        </a:spcAft>
                      </a:pPr>
                      <a:r>
                        <a:rPr lang="en-US" sz="1000" dirty="0">
                          <a:solidFill>
                            <a:srgbClr val="000000"/>
                          </a:solidFill>
                          <a:latin typeface="Calibri"/>
                          <a:ea typeface="Times New Roman"/>
                          <a:cs typeface="Times New Roman"/>
                        </a:rPr>
                        <a:t>gfdl_cm2_1</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30200">
                <a:tc>
                  <a:txBody>
                    <a:bodyPr/>
                    <a:lstStyle/>
                    <a:p>
                      <a:pPr marL="0" marR="0" algn="l">
                        <a:lnSpc>
                          <a:spcPct val="200000"/>
                        </a:lnSpc>
                        <a:spcBef>
                          <a:spcPts val="0"/>
                        </a:spcBef>
                        <a:spcAft>
                          <a:spcPts val="0"/>
                        </a:spcAft>
                      </a:pPr>
                      <a:r>
                        <a:rPr lang="en-US" sz="1000" dirty="0">
                          <a:solidFill>
                            <a:srgbClr val="000000"/>
                          </a:solidFill>
                          <a:latin typeface="Calibri"/>
                          <a:ea typeface="Times New Roman"/>
                          <a:cs typeface="Times New Roman"/>
                        </a:rPr>
                        <a:t>Hadley Centre for Climate Prediction and Research / Met Office, UK</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l">
                        <a:lnSpc>
                          <a:spcPct val="200000"/>
                        </a:lnSpc>
                        <a:spcBef>
                          <a:spcPts val="0"/>
                        </a:spcBef>
                        <a:spcAft>
                          <a:spcPts val="0"/>
                        </a:spcAft>
                      </a:pPr>
                      <a:r>
                        <a:rPr lang="en-US" sz="1000" dirty="0">
                          <a:solidFill>
                            <a:srgbClr val="000000"/>
                          </a:solidFill>
                          <a:latin typeface="Calibri"/>
                          <a:ea typeface="Times New Roman"/>
                          <a:cs typeface="Times New Roman"/>
                        </a:rPr>
                        <a:t>ukmo_hadcm3</a:t>
                      </a:r>
                      <a:endParaRPr lang="en-US" sz="1000" dirty="0">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pic>
        <p:nvPicPr>
          <p:cNvPr id="20" name="Picture 2"/>
          <p:cNvPicPr>
            <a:picLocks noChangeAspect="1" noChangeArrowheads="1"/>
          </p:cNvPicPr>
          <p:nvPr/>
        </p:nvPicPr>
        <p:blipFill>
          <a:blip r:embed="rId4" cstate="print"/>
          <a:srcRect l="31429" t="48763" r="32381" b="13142"/>
          <a:stretch>
            <a:fillRect/>
          </a:stretch>
        </p:blipFill>
        <p:spPr bwMode="auto">
          <a:xfrm>
            <a:off x="6400800" y="3657600"/>
            <a:ext cx="1852613" cy="1219200"/>
          </a:xfrm>
          <a:prstGeom prst="rect">
            <a:avLst/>
          </a:prstGeom>
          <a:noFill/>
          <a:ln w="9525">
            <a:noFill/>
            <a:miter lim="800000"/>
            <a:headEnd/>
            <a:tailEnd/>
          </a:ln>
        </p:spPr>
      </p:pic>
      <p:sp>
        <p:nvSpPr>
          <p:cNvPr id="21" name="TextBox 7"/>
          <p:cNvSpPr txBox="1">
            <a:spLocks noChangeArrowheads="1"/>
          </p:cNvSpPr>
          <p:nvPr/>
        </p:nvSpPr>
        <p:spPr bwMode="auto">
          <a:xfrm>
            <a:off x="5257800" y="1676400"/>
            <a:ext cx="3733800" cy="1938992"/>
          </a:xfrm>
          <a:prstGeom prst="rect">
            <a:avLst/>
          </a:prstGeom>
          <a:noFill/>
          <a:ln w="9525">
            <a:noFill/>
            <a:miter lim="800000"/>
            <a:headEnd/>
            <a:tailEnd/>
          </a:ln>
        </p:spPr>
        <p:txBody>
          <a:bodyPr wrap="square">
            <a:spAutoFit/>
          </a:bodyPr>
          <a:lstStyle/>
          <a:p>
            <a:pPr>
              <a:lnSpc>
                <a:spcPct val="150000"/>
              </a:lnSpc>
              <a:buFont typeface="Arial" pitchFamily="34" charset="0"/>
              <a:buChar char="•"/>
            </a:pPr>
            <a:r>
              <a:rPr lang="en-US" altLang="zh-CN" sz="1600" dirty="0" smtClean="0">
                <a:latin typeface="Times New Roman" pitchFamily="18" charset="0"/>
                <a:ea typeface="SimSun" pitchFamily="2" charset="-122"/>
                <a:cs typeface="Times New Roman" pitchFamily="18" charset="0"/>
              </a:rPr>
              <a:t> precipitation</a:t>
            </a:r>
            <a:r>
              <a:rPr lang="en-US" altLang="zh-CN" sz="1600" dirty="0">
                <a:latin typeface="Times New Roman" pitchFamily="18" charset="0"/>
                <a:ea typeface="SimSun" pitchFamily="2" charset="-122"/>
                <a:cs typeface="Times New Roman" pitchFamily="18" charset="0"/>
              </a:rPr>
              <a:t>, mm/day</a:t>
            </a:r>
          </a:p>
          <a:p>
            <a:pPr marL="0" lvl="1">
              <a:lnSpc>
                <a:spcPct val="150000"/>
              </a:lnSpc>
              <a:buFont typeface="Arial" pitchFamily="34" charset="0"/>
              <a:buChar char="•"/>
            </a:pPr>
            <a:r>
              <a:rPr lang="en-US" altLang="zh-CN" sz="1600" dirty="0">
                <a:latin typeface="Times New Roman" pitchFamily="18" charset="0"/>
                <a:ea typeface="SimSun" pitchFamily="2" charset="-122"/>
                <a:cs typeface="Times New Roman" pitchFamily="18" charset="0"/>
              </a:rPr>
              <a:t> surface air temperature, </a:t>
            </a:r>
            <a:r>
              <a:rPr lang="en-US" altLang="zh-CN" sz="1600" dirty="0" smtClean="0">
                <a:latin typeface="Times New Roman" pitchFamily="18" charset="0"/>
                <a:ea typeface="SimSun" pitchFamily="2" charset="-122"/>
                <a:cs typeface="Times New Roman" pitchFamily="18" charset="0"/>
              </a:rPr>
              <a:t>°C </a:t>
            </a:r>
            <a:endParaRPr lang="en-US" altLang="zh-CN" sz="1600" dirty="0">
              <a:latin typeface="Times New Roman" pitchFamily="18" charset="0"/>
              <a:ea typeface="SimSun" pitchFamily="2" charset="-122"/>
              <a:cs typeface="Times New Roman" pitchFamily="18" charset="0"/>
            </a:endParaRPr>
          </a:p>
          <a:p>
            <a:pPr>
              <a:lnSpc>
                <a:spcPct val="150000"/>
              </a:lnSpc>
              <a:buFont typeface="Arial" pitchFamily="34" charset="0"/>
              <a:buChar char="•"/>
            </a:pPr>
            <a:r>
              <a:rPr lang="en-US" altLang="zh-CN" sz="1600" dirty="0" smtClean="0">
                <a:latin typeface="Times New Roman" pitchFamily="18" charset="0"/>
                <a:ea typeface="SimSun" pitchFamily="2" charset="-122"/>
                <a:cs typeface="Times New Roman" pitchFamily="18" charset="0"/>
              </a:rPr>
              <a:t> Resolution</a:t>
            </a:r>
            <a:r>
              <a:rPr lang="en-US" altLang="zh-CN" sz="1600" dirty="0">
                <a:latin typeface="Times New Roman" pitchFamily="18" charset="0"/>
                <a:ea typeface="SimSun" pitchFamily="2" charset="-122"/>
                <a:cs typeface="Times New Roman" pitchFamily="18" charset="0"/>
              </a:rPr>
              <a:t>: 1/8 latitude-longitude (~12km by 12 km)</a:t>
            </a:r>
          </a:p>
          <a:p>
            <a:pPr>
              <a:lnSpc>
                <a:spcPct val="150000"/>
              </a:lnSpc>
              <a:buFont typeface="Arial" pitchFamily="34" charset="0"/>
              <a:buChar char="•"/>
            </a:pPr>
            <a:r>
              <a:rPr lang="en-US" altLang="zh-CN" sz="1600" dirty="0" smtClean="0">
                <a:latin typeface="Times New Roman" pitchFamily="18" charset="0"/>
                <a:ea typeface="SimSun" pitchFamily="2" charset="-122"/>
                <a:cs typeface="Times New Roman" pitchFamily="18" charset="0"/>
              </a:rPr>
              <a:t> Location:42.3125 </a:t>
            </a:r>
            <a:r>
              <a:rPr lang="en-US" altLang="zh-CN" sz="1600" dirty="0">
                <a:latin typeface="Times New Roman" pitchFamily="18" charset="0"/>
                <a:ea typeface="SimSun" pitchFamily="2" charset="-122"/>
                <a:cs typeface="Times New Roman" pitchFamily="18" charset="0"/>
              </a:rPr>
              <a:t>N, 121,8125 </a:t>
            </a:r>
            <a:r>
              <a:rPr lang="en-US" altLang="zh-CN" sz="1600" dirty="0" smtClean="0">
                <a:latin typeface="Times New Roman" pitchFamily="18" charset="0"/>
                <a:ea typeface="SimSun" pitchFamily="2" charset="-122"/>
                <a:cs typeface="Times New Roman" pitchFamily="18" charset="0"/>
              </a:rPr>
              <a:t>W</a:t>
            </a:r>
            <a:endParaRPr lang="en-US" altLang="zh-CN" sz="1600" dirty="0">
              <a:latin typeface="Times New Roman" pitchFamily="18" charset="0"/>
              <a:ea typeface="SimSun" pitchFamily="2" charset="-122"/>
              <a:cs typeface="Times New Roman" pitchFamily="18" charset="0"/>
            </a:endParaRPr>
          </a:p>
        </p:txBody>
      </p:sp>
      <p:sp>
        <p:nvSpPr>
          <p:cNvPr id="2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400" b="1" dirty="0" smtClean="0">
                <a:solidFill>
                  <a:schemeClr val="bg1"/>
                </a:solidFill>
                <a:latin typeface="Times New Roman" pitchFamily="18" charset="0"/>
                <a:cs typeface="Times New Roman" pitchFamily="18" charset="0"/>
              </a:rPr>
              <a:t>Data (cont’d)</a:t>
            </a:r>
            <a:endParaRPr lang="en-US" sz="4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a:solidFill>
            <a:schemeClr val="accent3">
              <a:lumMod val="75000"/>
            </a:schemeClr>
          </a:solidFill>
        </p:spPr>
        <p:txBody>
          <a:bodyPr vert="horz" lIns="91440" tIns="45720" rIns="91440" bIns="45720" rtlCol="0" anchor="ctr">
            <a:norm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Marginal Distributions (1920-2009)</a:t>
            </a:r>
            <a:endParaRPr lang="en-US" sz="4000" b="1" dirty="0">
              <a:solidFill>
                <a:schemeClr val="bg1"/>
              </a:solidFill>
              <a:latin typeface="Times New Roman" pitchFamily="18" charset="0"/>
              <a:cs typeface="Times New Roman" pitchFamily="18" charset="0"/>
            </a:endParaRPr>
          </a:p>
        </p:txBody>
      </p:sp>
      <p:grpSp>
        <p:nvGrpSpPr>
          <p:cNvPr id="11" name="Group 10"/>
          <p:cNvGrpSpPr/>
          <p:nvPr/>
        </p:nvGrpSpPr>
        <p:grpSpPr>
          <a:xfrm>
            <a:off x="1524000" y="1066800"/>
            <a:ext cx="6180814" cy="2700754"/>
            <a:chOff x="2819400" y="1447800"/>
            <a:chExt cx="6180814" cy="2700754"/>
          </a:xfrm>
        </p:grpSpPr>
        <p:pic>
          <p:nvPicPr>
            <p:cNvPr id="5" name="Picture 4"/>
            <p:cNvPicPr/>
            <p:nvPr/>
          </p:nvPicPr>
          <p:blipFill>
            <a:blip r:embed="rId2" cstate="print"/>
            <a:srcRect l="6845" t="5788" r="6845" b="4242"/>
            <a:stretch>
              <a:fillRect/>
            </a:stretch>
          </p:blipFill>
          <p:spPr bwMode="auto">
            <a:xfrm>
              <a:off x="2819400" y="1447800"/>
              <a:ext cx="6180814" cy="2368970"/>
            </a:xfrm>
            <a:prstGeom prst="rect">
              <a:avLst/>
            </a:prstGeom>
            <a:noFill/>
            <a:ln w="9525">
              <a:noFill/>
              <a:miter lim="800000"/>
              <a:headEnd/>
              <a:tailEnd/>
            </a:ln>
          </p:spPr>
        </p:pic>
        <p:sp>
          <p:nvSpPr>
            <p:cNvPr id="10" name="TextBox 9"/>
            <p:cNvSpPr txBox="1"/>
            <p:nvPr/>
          </p:nvSpPr>
          <p:spPr>
            <a:xfrm>
              <a:off x="3581400" y="3810000"/>
              <a:ext cx="4953000" cy="338554"/>
            </a:xfrm>
            <a:prstGeom prst="rect">
              <a:avLst/>
            </a:prstGeom>
            <a:noFill/>
          </p:spPr>
          <p:txBody>
            <a:bodyPr wrap="square" rtlCol="0">
              <a:spAutoFit/>
            </a:bodyPr>
            <a:lstStyle/>
            <a:p>
              <a:pPr algn="ctr">
                <a:defRPr/>
              </a:pPr>
              <a:r>
                <a:rPr lang="en-US" sz="1600" b="1" dirty="0" smtClean="0">
                  <a:latin typeface="Times New Roman" pitchFamily="18" charset="0"/>
                  <a:cs typeface="Times New Roman" pitchFamily="18" charset="0"/>
                </a:rPr>
                <a:t>Monthly variation of 6-month SDI</a:t>
              </a:r>
              <a:endParaRPr lang="zh-CN" altLang="en-US" sz="1600" b="1" dirty="0">
                <a:latin typeface="Times New Roman" pitchFamily="18" charset="0"/>
                <a:ea typeface="SimSun" pitchFamily="2" charset="-122"/>
                <a:cs typeface="Times New Roman" pitchFamily="18" charset="0"/>
              </a:endParaRPr>
            </a:p>
          </p:txBody>
        </p:sp>
      </p:grpSp>
      <p:grpSp>
        <p:nvGrpSpPr>
          <p:cNvPr id="16" name="Group 15"/>
          <p:cNvGrpSpPr/>
          <p:nvPr/>
        </p:nvGrpSpPr>
        <p:grpSpPr>
          <a:xfrm>
            <a:off x="838200" y="4114800"/>
            <a:ext cx="7478596" cy="2472154"/>
            <a:chOff x="838200" y="4114800"/>
            <a:chExt cx="7478596" cy="2472154"/>
          </a:xfrm>
        </p:grpSpPr>
        <p:pic>
          <p:nvPicPr>
            <p:cNvPr id="7" name="Picture 6"/>
            <p:cNvPicPr/>
            <p:nvPr/>
          </p:nvPicPr>
          <p:blipFill>
            <a:blip r:embed="rId3" cstate="print"/>
            <a:srcRect l="10509" t="3483" r="8366"/>
            <a:stretch>
              <a:fillRect/>
            </a:stretch>
          </p:blipFill>
          <p:spPr bwMode="auto">
            <a:xfrm>
              <a:off x="838200" y="4114800"/>
              <a:ext cx="7478596" cy="2133600"/>
            </a:xfrm>
            <a:prstGeom prst="rect">
              <a:avLst/>
            </a:prstGeom>
            <a:noFill/>
            <a:ln w="9525">
              <a:noFill/>
              <a:miter lim="800000"/>
              <a:headEnd/>
              <a:tailEnd/>
            </a:ln>
          </p:spPr>
        </p:pic>
        <p:sp>
          <p:nvSpPr>
            <p:cNvPr id="12" name="TextBox 11"/>
            <p:cNvSpPr txBox="1"/>
            <p:nvPr/>
          </p:nvSpPr>
          <p:spPr>
            <a:xfrm>
              <a:off x="1066800" y="6248400"/>
              <a:ext cx="7162800" cy="338554"/>
            </a:xfrm>
            <a:prstGeom prst="rect">
              <a:avLst/>
            </a:prstGeom>
            <a:noFill/>
          </p:spPr>
          <p:txBody>
            <a:bodyPr wrap="square" rtlCol="0">
              <a:spAutoFit/>
            </a:bodyPr>
            <a:lstStyle/>
            <a:p>
              <a:pPr algn="ctr">
                <a:defRPr/>
              </a:pPr>
              <a:r>
                <a:rPr lang="en-US" sz="1600" b="1" dirty="0" smtClean="0">
                  <a:latin typeface="Times New Roman" pitchFamily="18" charset="0"/>
                  <a:cs typeface="Times New Roman" pitchFamily="18" charset="0"/>
                </a:rPr>
                <a:t>Best fitted marginal distributions to drought duration, severity, and intensity</a:t>
              </a:r>
              <a:endParaRPr lang="zh-CN" altLang="en-US" sz="1600" b="1" dirty="0" smtClean="0">
                <a:latin typeface="Times New Roman" pitchFamily="18" charset="0"/>
                <a:cs typeface="Times New Roman" pitchFamily="18" charset="0"/>
              </a:endParaRPr>
            </a:p>
          </p:txBody>
        </p:sp>
      </p:grpSp>
      <p:cxnSp>
        <p:nvCxnSpPr>
          <p:cNvPr id="22" name="Straight Connector 21"/>
          <p:cNvCxnSpPr/>
          <p:nvPr/>
        </p:nvCxnSpPr>
        <p:spPr>
          <a:xfrm>
            <a:off x="1981200" y="2743200"/>
            <a:ext cx="5562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7505700" y="2933700"/>
            <a:ext cx="38100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72400" y="2743200"/>
            <a:ext cx="1143000"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Droughts</a:t>
            </a:r>
            <a:endParaRPr lang="en-US" b="1" dirty="0">
              <a:solidFill>
                <a:srgbClr val="FF0000"/>
              </a:solidFill>
              <a:latin typeface="Times New Roman" pitchFamily="18" charset="0"/>
              <a:cs typeface="Times New Roman" pitchFamily="18" charset="0"/>
            </a:endParaRPr>
          </a:p>
        </p:txBody>
      </p:sp>
      <p:sp>
        <p:nvSpPr>
          <p:cNvPr id="32" name="Oval Callout 31"/>
          <p:cNvSpPr/>
          <p:nvPr/>
        </p:nvSpPr>
        <p:spPr>
          <a:xfrm>
            <a:off x="304800" y="3124200"/>
            <a:ext cx="2286000" cy="762000"/>
          </a:xfrm>
          <a:prstGeom prst="wedgeEllipseCallout">
            <a:avLst>
              <a:gd name="adj1" fmla="val 19921"/>
              <a:gd name="adj2" fmla="val 109151"/>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altLang="zh-CN" dirty="0" smtClean="0">
                <a:solidFill>
                  <a:schemeClr val="tx1"/>
                </a:solidFill>
                <a:ea typeface="SimSun" pitchFamily="2" charset="-122"/>
                <a:cs typeface="Arial" charset="0"/>
              </a:rPr>
              <a:t>Up to 8-month duration</a:t>
            </a:r>
            <a:endParaRPr lang="zh-CN" altLang="en-US" dirty="0">
              <a:solidFill>
                <a:schemeClr val="tx1"/>
              </a:solidFill>
              <a:ea typeface="SimSun" pitchFamily="2" charset="-122"/>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2234</TotalTime>
  <Words>1623</Words>
  <Application>Microsoft Office PowerPoint</Application>
  <PresentationFormat>On-screen Show (4:3)</PresentationFormat>
  <Paragraphs>181</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Assessment of Climate Change Impacts on Drought Return Periods Using Copula</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Ensemble Streamflow Prediction by Adjusting Hydrologic Ensemble Traces</dc:title>
  <dc:creator>madadgar</dc:creator>
  <cp:lastModifiedBy>madadgar</cp:lastModifiedBy>
  <cp:revision>318</cp:revision>
  <dcterms:created xsi:type="dcterms:W3CDTF">2011-05-16T23:13:49Z</dcterms:created>
  <dcterms:modified xsi:type="dcterms:W3CDTF">2011-05-23T15:55:59Z</dcterms:modified>
</cp:coreProperties>
</file>